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78" r:id="rId3"/>
    <p:sldId id="296" r:id="rId4"/>
    <p:sldId id="279" r:id="rId5"/>
    <p:sldId id="280" r:id="rId6"/>
    <p:sldId id="281" r:id="rId7"/>
    <p:sldId id="322" r:id="rId8"/>
    <p:sldId id="285" r:id="rId9"/>
    <p:sldId id="319" r:id="rId10"/>
    <p:sldId id="297" r:id="rId11"/>
    <p:sldId id="298" r:id="rId12"/>
    <p:sldId id="323" r:id="rId13"/>
    <p:sldId id="294" r:id="rId14"/>
    <p:sldId id="284" r:id="rId15"/>
    <p:sldId id="286" r:id="rId16"/>
    <p:sldId id="287" r:id="rId17"/>
    <p:sldId id="304" r:id="rId18"/>
    <p:sldId id="300" r:id="rId19"/>
    <p:sldId id="302" r:id="rId20"/>
    <p:sldId id="303" r:id="rId21"/>
    <p:sldId id="301" r:id="rId22"/>
    <p:sldId id="305" r:id="rId23"/>
    <p:sldId id="306" r:id="rId24"/>
    <p:sldId id="308" r:id="rId25"/>
    <p:sldId id="309" r:id="rId26"/>
    <p:sldId id="288" r:id="rId27"/>
    <p:sldId id="318" r:id="rId28"/>
    <p:sldId id="317" r:id="rId29"/>
    <p:sldId id="312" r:id="rId30"/>
    <p:sldId id="315" r:id="rId31"/>
    <p:sldId id="311" r:id="rId32"/>
    <p:sldId id="314" r:id="rId33"/>
    <p:sldId id="277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630" autoAdjust="0"/>
  </p:normalViewPr>
  <p:slideViewPr>
    <p:cSldViewPr>
      <p:cViewPr>
        <p:scale>
          <a:sx n="70" d="100"/>
          <a:sy n="70" d="100"/>
        </p:scale>
        <p:origin x="-1374" y="-2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E440EC-C61F-48C4-8277-46E17ACB41FF}" type="doc">
      <dgm:prSet loTypeId="urn:microsoft.com/office/officeart/2005/8/layout/default#1" loCatId="list" qsTypeId="urn:microsoft.com/office/officeart/2005/8/quickstyle/simple2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735ADDC7-26F5-4ED5-BF51-6B857A1C9F71}">
      <dgm:prSet phldrT="[Text]"/>
      <dgm:spPr/>
      <dgm:t>
        <a:bodyPr/>
        <a:lstStyle/>
        <a:p>
          <a:r>
            <a:rPr lang="en-US" dirty="0" smtClean="0"/>
            <a:t>BP:130/90MMHG</a:t>
          </a:r>
          <a:endParaRPr lang="en-US" dirty="0"/>
        </a:p>
      </dgm:t>
    </dgm:pt>
    <dgm:pt modelId="{9C27151C-137E-44F1-945D-9E7E4DED8569}" type="parTrans" cxnId="{5316D7E7-E180-4CA4-9F1A-A20A7A75B159}">
      <dgm:prSet/>
      <dgm:spPr/>
      <dgm:t>
        <a:bodyPr/>
        <a:lstStyle/>
        <a:p>
          <a:endParaRPr lang="en-US"/>
        </a:p>
      </dgm:t>
    </dgm:pt>
    <dgm:pt modelId="{9183CE80-F633-4C1F-81B5-A37EAE6A1699}" type="sibTrans" cxnId="{5316D7E7-E180-4CA4-9F1A-A20A7A75B159}">
      <dgm:prSet/>
      <dgm:spPr/>
      <dgm:t>
        <a:bodyPr/>
        <a:lstStyle/>
        <a:p>
          <a:endParaRPr lang="en-US"/>
        </a:p>
      </dgm:t>
    </dgm:pt>
    <dgm:pt modelId="{BFEA8407-671E-453F-B79E-102D434A8D96}">
      <dgm:prSet phldrT="[Text]"/>
      <dgm:spPr/>
      <dgm:t>
        <a:bodyPr/>
        <a:lstStyle/>
        <a:p>
          <a:r>
            <a:rPr lang="en-US" dirty="0" smtClean="0"/>
            <a:t>Pulse:112/min</a:t>
          </a:r>
        </a:p>
        <a:p>
          <a:r>
            <a:rPr lang="en-US" dirty="0" smtClean="0"/>
            <a:t>Regular</a:t>
          </a:r>
        </a:p>
        <a:p>
          <a:r>
            <a:rPr lang="en-US" dirty="0" smtClean="0"/>
            <a:t>Normal volume</a:t>
          </a:r>
        </a:p>
        <a:p>
          <a:r>
            <a:rPr lang="en-US" dirty="0" smtClean="0"/>
            <a:t>Felt in all </a:t>
          </a:r>
          <a:r>
            <a:rPr lang="en-US" dirty="0" err="1" smtClean="0"/>
            <a:t>periph</a:t>
          </a:r>
          <a:r>
            <a:rPr lang="en-US" dirty="0" smtClean="0"/>
            <a:t>. vessels</a:t>
          </a:r>
          <a:endParaRPr lang="en-US" dirty="0"/>
        </a:p>
      </dgm:t>
    </dgm:pt>
    <dgm:pt modelId="{8B53E73E-954F-48CA-9FDA-DD73338FF0C0}" type="parTrans" cxnId="{93429F13-EF2F-4D50-869E-68278E11C9B9}">
      <dgm:prSet/>
      <dgm:spPr/>
      <dgm:t>
        <a:bodyPr/>
        <a:lstStyle/>
        <a:p>
          <a:endParaRPr lang="en-US"/>
        </a:p>
      </dgm:t>
    </dgm:pt>
    <dgm:pt modelId="{FF1CFF34-166E-4B2C-8B9C-0217A940D6F8}" type="sibTrans" cxnId="{93429F13-EF2F-4D50-869E-68278E11C9B9}">
      <dgm:prSet/>
      <dgm:spPr/>
      <dgm:t>
        <a:bodyPr/>
        <a:lstStyle/>
        <a:p>
          <a:endParaRPr lang="en-US"/>
        </a:p>
      </dgm:t>
    </dgm:pt>
    <dgm:pt modelId="{5FBC6829-AE36-415E-A456-A239156AC798}">
      <dgm:prSet phldrT="[Text]"/>
      <dgm:spPr/>
      <dgm:t>
        <a:bodyPr/>
        <a:lstStyle/>
        <a:p>
          <a:r>
            <a:rPr lang="en-US" dirty="0" smtClean="0"/>
            <a:t>RR:24/min</a:t>
          </a:r>
          <a:endParaRPr lang="en-US" dirty="0"/>
        </a:p>
      </dgm:t>
    </dgm:pt>
    <dgm:pt modelId="{4AC3D74C-9697-40B0-A025-9A1D54BAA381}" type="parTrans" cxnId="{64E959EB-B620-48EE-B74E-58EF50B6AF12}">
      <dgm:prSet/>
      <dgm:spPr/>
      <dgm:t>
        <a:bodyPr/>
        <a:lstStyle/>
        <a:p>
          <a:endParaRPr lang="en-US"/>
        </a:p>
      </dgm:t>
    </dgm:pt>
    <dgm:pt modelId="{4F64E20F-A7BD-41EB-90EB-3F5993FE86F2}" type="sibTrans" cxnId="{64E959EB-B620-48EE-B74E-58EF50B6AF12}">
      <dgm:prSet/>
      <dgm:spPr/>
      <dgm:t>
        <a:bodyPr/>
        <a:lstStyle/>
        <a:p>
          <a:endParaRPr lang="en-US"/>
        </a:p>
      </dgm:t>
    </dgm:pt>
    <dgm:pt modelId="{1AE2C200-0A7C-44D7-99A0-65A3454679B6}">
      <dgm:prSet/>
      <dgm:spPr/>
      <dgm:t>
        <a:bodyPr/>
        <a:lstStyle/>
        <a:p>
          <a:r>
            <a:rPr lang="en-US" dirty="0" smtClean="0"/>
            <a:t>SPO2:96% with room air</a:t>
          </a:r>
          <a:endParaRPr lang="en-US" dirty="0"/>
        </a:p>
      </dgm:t>
    </dgm:pt>
    <dgm:pt modelId="{3EC7016B-7580-4D7F-B2BD-8D6EAEB66846}" type="parTrans" cxnId="{3899A17F-69DB-4313-98E1-5F0987E5DE12}">
      <dgm:prSet/>
      <dgm:spPr/>
      <dgm:t>
        <a:bodyPr/>
        <a:lstStyle/>
        <a:p>
          <a:endParaRPr lang="en-US"/>
        </a:p>
      </dgm:t>
    </dgm:pt>
    <dgm:pt modelId="{081F2E3B-1DC6-4267-89F8-19B2CFD0984D}" type="sibTrans" cxnId="{3899A17F-69DB-4313-98E1-5F0987E5DE12}">
      <dgm:prSet/>
      <dgm:spPr/>
      <dgm:t>
        <a:bodyPr/>
        <a:lstStyle/>
        <a:p>
          <a:endParaRPr lang="en-US"/>
        </a:p>
      </dgm:t>
    </dgm:pt>
    <dgm:pt modelId="{490D1AFA-7E75-4208-8425-E5F4079E5468}">
      <dgm:prSet phldrT="[Text]"/>
      <dgm:spPr/>
      <dgm:t>
        <a:bodyPr/>
        <a:lstStyle/>
        <a:p>
          <a:r>
            <a:rPr lang="en-US" dirty="0" smtClean="0"/>
            <a:t>TEMP: 100.3f</a:t>
          </a:r>
          <a:endParaRPr lang="en-US" dirty="0"/>
        </a:p>
      </dgm:t>
    </dgm:pt>
    <dgm:pt modelId="{E370CD5B-9647-4795-A703-A80B0FEFEAF4}" type="parTrans" cxnId="{883A129D-999E-4D45-A80D-AD4A4F5710E3}">
      <dgm:prSet/>
      <dgm:spPr/>
      <dgm:t>
        <a:bodyPr/>
        <a:lstStyle/>
        <a:p>
          <a:endParaRPr lang="en-IN"/>
        </a:p>
      </dgm:t>
    </dgm:pt>
    <dgm:pt modelId="{6849D8C8-8829-43E5-9A63-09DCEC223AD5}" type="sibTrans" cxnId="{883A129D-999E-4D45-A80D-AD4A4F5710E3}">
      <dgm:prSet/>
      <dgm:spPr/>
      <dgm:t>
        <a:bodyPr/>
        <a:lstStyle/>
        <a:p>
          <a:endParaRPr lang="en-IN"/>
        </a:p>
      </dgm:t>
    </dgm:pt>
    <dgm:pt modelId="{5EE5414F-31BA-4831-B911-95F43105F693}" type="pres">
      <dgm:prSet presAssocID="{E6E440EC-C61F-48C4-8277-46E17ACB41F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67C1AD2-8552-4915-AE69-EA2F9C260A87}" type="pres">
      <dgm:prSet presAssocID="{735ADDC7-26F5-4ED5-BF51-6B857A1C9F71}" presName="node" presStyleLbl="node1" presStyleIdx="0" presStyleCnt="5" custLinFactNeighborX="2963" custLinFactNeighborY="11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C3F1F8-883F-4430-8425-7739C99AF48E}" type="pres">
      <dgm:prSet presAssocID="{9183CE80-F633-4C1F-81B5-A37EAE6A1699}" presName="sibTrans" presStyleCnt="0"/>
      <dgm:spPr/>
    </dgm:pt>
    <dgm:pt modelId="{379F0AD5-DE15-442F-8002-9D420B657AB9}" type="pres">
      <dgm:prSet presAssocID="{BFEA8407-671E-453F-B79E-102D434A8D96}" presName="node" presStyleLbl="node1" presStyleIdx="1" presStyleCnt="5" custLinFactNeighborX="-370" custLinFactNeighborY="11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9DD333-ABF7-47AE-B46D-09B373FD5368}" type="pres">
      <dgm:prSet presAssocID="{FF1CFF34-166E-4B2C-8B9C-0217A940D6F8}" presName="sibTrans" presStyleCnt="0"/>
      <dgm:spPr/>
    </dgm:pt>
    <dgm:pt modelId="{B8EA3E02-7A6C-4D1D-BF97-EB59CD99CDDD}" type="pres">
      <dgm:prSet presAssocID="{5FBC6829-AE36-415E-A456-A239156AC798}" presName="node" presStyleLbl="node1" presStyleIdx="2" presStyleCnt="5" custLinFactNeighborX="-4486" custLinFactNeighborY="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CF9014-EEF9-4C19-B0F3-B208686D00E8}" type="pres">
      <dgm:prSet presAssocID="{4F64E20F-A7BD-41EB-90EB-3F5993FE86F2}" presName="sibTrans" presStyleCnt="0"/>
      <dgm:spPr/>
    </dgm:pt>
    <dgm:pt modelId="{17258F9B-4EE5-4051-AC94-5768D0702BC4}" type="pres">
      <dgm:prSet presAssocID="{1AE2C200-0A7C-44D7-99A0-65A3454679B6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D8D19A-5E09-494F-94D8-C1C7625CBF16}" type="pres">
      <dgm:prSet presAssocID="{081F2E3B-1DC6-4267-89F8-19B2CFD0984D}" presName="sibTrans" presStyleCnt="0"/>
      <dgm:spPr/>
    </dgm:pt>
    <dgm:pt modelId="{DE9EDD33-4218-4460-8015-51A43A3FE53E}" type="pres">
      <dgm:prSet presAssocID="{490D1AFA-7E75-4208-8425-E5F4079E5468}" presName="node" presStyleLbl="node1" presStyleIdx="4" presStyleCnt="5" custLinFactNeighborX="24630" custLinFactNeighborY="-190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5316D7E7-E180-4CA4-9F1A-A20A7A75B159}" srcId="{E6E440EC-C61F-48C4-8277-46E17ACB41FF}" destId="{735ADDC7-26F5-4ED5-BF51-6B857A1C9F71}" srcOrd="0" destOrd="0" parTransId="{9C27151C-137E-44F1-945D-9E7E4DED8569}" sibTransId="{9183CE80-F633-4C1F-81B5-A37EAE6A1699}"/>
    <dgm:cxn modelId="{3899A17F-69DB-4313-98E1-5F0987E5DE12}" srcId="{E6E440EC-C61F-48C4-8277-46E17ACB41FF}" destId="{1AE2C200-0A7C-44D7-99A0-65A3454679B6}" srcOrd="3" destOrd="0" parTransId="{3EC7016B-7580-4D7F-B2BD-8D6EAEB66846}" sibTransId="{081F2E3B-1DC6-4267-89F8-19B2CFD0984D}"/>
    <dgm:cxn modelId="{BBA5061D-7F4F-4711-A7FC-7265FCCB05AB}" type="presOf" srcId="{E6E440EC-C61F-48C4-8277-46E17ACB41FF}" destId="{5EE5414F-31BA-4831-B911-95F43105F693}" srcOrd="0" destOrd="0" presId="urn:microsoft.com/office/officeart/2005/8/layout/default#1"/>
    <dgm:cxn modelId="{5DB9D6CC-5F27-4294-A686-DB16350F755E}" type="presOf" srcId="{5FBC6829-AE36-415E-A456-A239156AC798}" destId="{B8EA3E02-7A6C-4D1D-BF97-EB59CD99CDDD}" srcOrd="0" destOrd="0" presId="urn:microsoft.com/office/officeart/2005/8/layout/default#1"/>
    <dgm:cxn modelId="{64E959EB-B620-48EE-B74E-58EF50B6AF12}" srcId="{E6E440EC-C61F-48C4-8277-46E17ACB41FF}" destId="{5FBC6829-AE36-415E-A456-A239156AC798}" srcOrd="2" destOrd="0" parTransId="{4AC3D74C-9697-40B0-A025-9A1D54BAA381}" sibTransId="{4F64E20F-A7BD-41EB-90EB-3F5993FE86F2}"/>
    <dgm:cxn modelId="{883A129D-999E-4D45-A80D-AD4A4F5710E3}" srcId="{E6E440EC-C61F-48C4-8277-46E17ACB41FF}" destId="{490D1AFA-7E75-4208-8425-E5F4079E5468}" srcOrd="4" destOrd="0" parTransId="{E370CD5B-9647-4795-A703-A80B0FEFEAF4}" sibTransId="{6849D8C8-8829-43E5-9A63-09DCEC223AD5}"/>
    <dgm:cxn modelId="{D9456CCE-9B73-4C74-A685-5E8517A214E2}" type="presOf" srcId="{735ADDC7-26F5-4ED5-BF51-6B857A1C9F71}" destId="{367C1AD2-8552-4915-AE69-EA2F9C260A87}" srcOrd="0" destOrd="0" presId="urn:microsoft.com/office/officeart/2005/8/layout/default#1"/>
    <dgm:cxn modelId="{F2D540A3-6EA5-43CB-B8A4-72243062BEE7}" type="presOf" srcId="{BFEA8407-671E-453F-B79E-102D434A8D96}" destId="{379F0AD5-DE15-442F-8002-9D420B657AB9}" srcOrd="0" destOrd="0" presId="urn:microsoft.com/office/officeart/2005/8/layout/default#1"/>
    <dgm:cxn modelId="{602818D8-6DCA-4ED9-92E1-D701EF8E5748}" type="presOf" srcId="{1AE2C200-0A7C-44D7-99A0-65A3454679B6}" destId="{17258F9B-4EE5-4051-AC94-5768D0702BC4}" srcOrd="0" destOrd="0" presId="urn:microsoft.com/office/officeart/2005/8/layout/default#1"/>
    <dgm:cxn modelId="{2BDCD5C4-00C3-4A6E-903D-5316E88D7D90}" type="presOf" srcId="{490D1AFA-7E75-4208-8425-E5F4079E5468}" destId="{DE9EDD33-4218-4460-8015-51A43A3FE53E}" srcOrd="0" destOrd="0" presId="urn:microsoft.com/office/officeart/2005/8/layout/default#1"/>
    <dgm:cxn modelId="{93429F13-EF2F-4D50-869E-68278E11C9B9}" srcId="{E6E440EC-C61F-48C4-8277-46E17ACB41FF}" destId="{BFEA8407-671E-453F-B79E-102D434A8D96}" srcOrd="1" destOrd="0" parTransId="{8B53E73E-954F-48CA-9FDA-DD73338FF0C0}" sibTransId="{FF1CFF34-166E-4B2C-8B9C-0217A940D6F8}"/>
    <dgm:cxn modelId="{E28F6B2C-EBE7-4752-BF3E-16BA11DDDADC}" type="presParOf" srcId="{5EE5414F-31BA-4831-B911-95F43105F693}" destId="{367C1AD2-8552-4915-AE69-EA2F9C260A87}" srcOrd="0" destOrd="0" presId="urn:microsoft.com/office/officeart/2005/8/layout/default#1"/>
    <dgm:cxn modelId="{C91C0F68-A288-4C6C-98DE-72EB8EAAAB30}" type="presParOf" srcId="{5EE5414F-31BA-4831-B911-95F43105F693}" destId="{7FC3F1F8-883F-4430-8425-7739C99AF48E}" srcOrd="1" destOrd="0" presId="urn:microsoft.com/office/officeart/2005/8/layout/default#1"/>
    <dgm:cxn modelId="{E09F0E80-753B-4094-B287-0E3941AB23B4}" type="presParOf" srcId="{5EE5414F-31BA-4831-B911-95F43105F693}" destId="{379F0AD5-DE15-442F-8002-9D420B657AB9}" srcOrd="2" destOrd="0" presId="urn:microsoft.com/office/officeart/2005/8/layout/default#1"/>
    <dgm:cxn modelId="{8C59C10A-B865-46EA-B447-968A1774D1A2}" type="presParOf" srcId="{5EE5414F-31BA-4831-B911-95F43105F693}" destId="{7A9DD333-ABF7-47AE-B46D-09B373FD5368}" srcOrd="3" destOrd="0" presId="urn:microsoft.com/office/officeart/2005/8/layout/default#1"/>
    <dgm:cxn modelId="{6DD37B92-91E9-4BCD-9579-8F8AA55CAD0B}" type="presParOf" srcId="{5EE5414F-31BA-4831-B911-95F43105F693}" destId="{B8EA3E02-7A6C-4D1D-BF97-EB59CD99CDDD}" srcOrd="4" destOrd="0" presId="urn:microsoft.com/office/officeart/2005/8/layout/default#1"/>
    <dgm:cxn modelId="{7D6D8EA6-397C-4FF7-81A7-147C09A6A564}" type="presParOf" srcId="{5EE5414F-31BA-4831-B911-95F43105F693}" destId="{A4CF9014-EEF9-4C19-B0F3-B208686D00E8}" srcOrd="5" destOrd="0" presId="urn:microsoft.com/office/officeart/2005/8/layout/default#1"/>
    <dgm:cxn modelId="{DFF4079D-69F9-4DB0-81D7-78EB473CAF5C}" type="presParOf" srcId="{5EE5414F-31BA-4831-B911-95F43105F693}" destId="{17258F9B-4EE5-4051-AC94-5768D0702BC4}" srcOrd="6" destOrd="0" presId="urn:microsoft.com/office/officeart/2005/8/layout/default#1"/>
    <dgm:cxn modelId="{5AE12A54-6D77-4D04-9C4C-6E95239E97D4}" type="presParOf" srcId="{5EE5414F-31BA-4831-B911-95F43105F693}" destId="{56D8D19A-5E09-494F-94D8-C1C7625CBF16}" srcOrd="7" destOrd="0" presId="urn:microsoft.com/office/officeart/2005/8/layout/default#1"/>
    <dgm:cxn modelId="{727832B4-462A-40D6-84B3-DB60DACEB3C1}" type="presParOf" srcId="{5EE5414F-31BA-4831-B911-95F43105F693}" destId="{DE9EDD33-4218-4460-8015-51A43A3FE53E}" srcOrd="8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E440EC-C61F-48C4-8277-46E17ACB41FF}" type="doc">
      <dgm:prSet loTypeId="urn:microsoft.com/office/officeart/2005/8/layout/default#1" loCatId="list" qsTypeId="urn:microsoft.com/office/officeart/2005/8/quickstyle/simple2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735ADDC7-26F5-4ED5-BF51-6B857A1C9F71}">
      <dgm:prSet phldrT="[Text]"/>
      <dgm:spPr/>
      <dgm:t>
        <a:bodyPr/>
        <a:lstStyle/>
        <a:p>
          <a:r>
            <a:rPr lang="en-US" dirty="0" smtClean="0"/>
            <a:t>RBS:105</a:t>
          </a:r>
        </a:p>
        <a:p>
          <a:r>
            <a:rPr lang="en-US" dirty="0" smtClean="0"/>
            <a:t>RFT:</a:t>
          </a:r>
        </a:p>
        <a:p>
          <a:r>
            <a:rPr lang="en-US" dirty="0" smtClean="0"/>
            <a:t>UREA-20</a:t>
          </a:r>
        </a:p>
        <a:p>
          <a:r>
            <a:rPr lang="en-US" dirty="0" smtClean="0"/>
            <a:t>CREATININE-0.90</a:t>
          </a:r>
        </a:p>
        <a:p>
          <a:r>
            <a:rPr lang="en-US" dirty="0" smtClean="0"/>
            <a:t>Na+ 138 </a:t>
          </a:r>
        </a:p>
        <a:p>
          <a:r>
            <a:rPr lang="en-US" dirty="0" smtClean="0"/>
            <a:t>K+ 4.9</a:t>
          </a:r>
        </a:p>
        <a:p>
          <a:r>
            <a:rPr lang="en-US" dirty="0" err="1" smtClean="0"/>
            <a:t>Cl</a:t>
          </a:r>
          <a:r>
            <a:rPr lang="en-US" dirty="0" smtClean="0"/>
            <a:t>- 101</a:t>
          </a:r>
          <a:endParaRPr lang="en-US" dirty="0"/>
        </a:p>
      </dgm:t>
    </dgm:pt>
    <dgm:pt modelId="{9C27151C-137E-44F1-945D-9E7E4DED8569}" type="parTrans" cxnId="{5316D7E7-E180-4CA4-9F1A-A20A7A75B159}">
      <dgm:prSet/>
      <dgm:spPr/>
      <dgm:t>
        <a:bodyPr/>
        <a:lstStyle/>
        <a:p>
          <a:endParaRPr lang="en-US"/>
        </a:p>
      </dgm:t>
    </dgm:pt>
    <dgm:pt modelId="{9183CE80-F633-4C1F-81B5-A37EAE6A1699}" type="sibTrans" cxnId="{5316D7E7-E180-4CA4-9F1A-A20A7A75B159}">
      <dgm:prSet/>
      <dgm:spPr/>
      <dgm:t>
        <a:bodyPr/>
        <a:lstStyle/>
        <a:p>
          <a:endParaRPr lang="en-US"/>
        </a:p>
      </dgm:t>
    </dgm:pt>
    <dgm:pt modelId="{BFEA8407-671E-453F-B79E-102D434A8D96}">
      <dgm:prSet phldrT="[Text]"/>
      <dgm:spPr/>
      <dgm:t>
        <a:bodyPr/>
        <a:lstStyle/>
        <a:p>
          <a:r>
            <a:rPr lang="en-US" dirty="0" smtClean="0"/>
            <a:t>CBC</a:t>
          </a:r>
        </a:p>
        <a:p>
          <a:r>
            <a:rPr lang="en-US" dirty="0" smtClean="0"/>
            <a:t>HB:12.6</a:t>
          </a:r>
        </a:p>
        <a:p>
          <a:r>
            <a:rPr lang="en-US" dirty="0" smtClean="0"/>
            <a:t>TC:17000</a:t>
          </a:r>
        </a:p>
        <a:p>
          <a:r>
            <a:rPr lang="en-US" dirty="0" smtClean="0"/>
            <a:t>DC:71/12/17</a:t>
          </a:r>
        </a:p>
        <a:p>
          <a:r>
            <a:rPr lang="en-US" dirty="0" smtClean="0"/>
            <a:t>ESR:42</a:t>
          </a:r>
        </a:p>
        <a:p>
          <a:r>
            <a:rPr lang="en-US" dirty="0" smtClean="0"/>
            <a:t>PCV:36.8%</a:t>
          </a:r>
        </a:p>
        <a:p>
          <a:r>
            <a:rPr lang="en-US" dirty="0" smtClean="0"/>
            <a:t>PLAT:3.29LACS/CU.MM</a:t>
          </a:r>
          <a:endParaRPr lang="en-US" dirty="0"/>
        </a:p>
      </dgm:t>
    </dgm:pt>
    <dgm:pt modelId="{8B53E73E-954F-48CA-9FDA-DD73338FF0C0}" type="parTrans" cxnId="{93429F13-EF2F-4D50-869E-68278E11C9B9}">
      <dgm:prSet/>
      <dgm:spPr/>
      <dgm:t>
        <a:bodyPr/>
        <a:lstStyle/>
        <a:p>
          <a:endParaRPr lang="en-US"/>
        </a:p>
      </dgm:t>
    </dgm:pt>
    <dgm:pt modelId="{FF1CFF34-166E-4B2C-8B9C-0217A940D6F8}" type="sibTrans" cxnId="{93429F13-EF2F-4D50-869E-68278E11C9B9}">
      <dgm:prSet/>
      <dgm:spPr/>
      <dgm:t>
        <a:bodyPr/>
        <a:lstStyle/>
        <a:p>
          <a:endParaRPr lang="en-US"/>
        </a:p>
      </dgm:t>
    </dgm:pt>
    <dgm:pt modelId="{5FBC6829-AE36-415E-A456-A239156AC798}">
      <dgm:prSet phldrT="[Text]"/>
      <dgm:spPr/>
      <dgm:t>
        <a:bodyPr/>
        <a:lstStyle/>
        <a:p>
          <a:r>
            <a:rPr lang="en-US" dirty="0" smtClean="0"/>
            <a:t>URINE</a:t>
          </a:r>
        </a:p>
        <a:p>
          <a:r>
            <a:rPr lang="en-US" dirty="0" err="1" smtClean="0"/>
            <a:t>ALBUMIN:Trace</a:t>
          </a:r>
          <a:endParaRPr lang="en-US" dirty="0" smtClean="0"/>
        </a:p>
        <a:p>
          <a:r>
            <a:rPr lang="en-US" dirty="0" err="1" smtClean="0"/>
            <a:t>SUGAR:Nil</a:t>
          </a:r>
          <a:endParaRPr lang="en-US" dirty="0" smtClean="0"/>
        </a:p>
        <a:p>
          <a:r>
            <a:rPr lang="en-US" dirty="0" smtClean="0"/>
            <a:t>DEPOSITS:0-2Pus cells</a:t>
          </a:r>
        </a:p>
        <a:p>
          <a:endParaRPr lang="en-US" dirty="0"/>
        </a:p>
      </dgm:t>
    </dgm:pt>
    <dgm:pt modelId="{4AC3D74C-9697-40B0-A025-9A1D54BAA381}" type="parTrans" cxnId="{64E959EB-B620-48EE-B74E-58EF50B6AF12}">
      <dgm:prSet/>
      <dgm:spPr/>
      <dgm:t>
        <a:bodyPr/>
        <a:lstStyle/>
        <a:p>
          <a:endParaRPr lang="en-US"/>
        </a:p>
      </dgm:t>
    </dgm:pt>
    <dgm:pt modelId="{4F64E20F-A7BD-41EB-90EB-3F5993FE86F2}" type="sibTrans" cxnId="{64E959EB-B620-48EE-B74E-58EF50B6AF12}">
      <dgm:prSet/>
      <dgm:spPr/>
      <dgm:t>
        <a:bodyPr/>
        <a:lstStyle/>
        <a:p>
          <a:endParaRPr lang="en-US"/>
        </a:p>
      </dgm:t>
    </dgm:pt>
    <dgm:pt modelId="{1AE2C200-0A7C-44D7-99A0-65A3454679B6}">
      <dgm:prSet/>
      <dgm:spPr/>
      <dgm:t>
        <a:bodyPr/>
        <a:lstStyle/>
        <a:p>
          <a:r>
            <a:rPr lang="en-US" dirty="0" smtClean="0"/>
            <a:t>LFT</a:t>
          </a:r>
        </a:p>
        <a:p>
          <a:r>
            <a:rPr lang="en-US" dirty="0" smtClean="0"/>
            <a:t>S.BILIRUBIN:0.7</a:t>
          </a:r>
        </a:p>
        <a:p>
          <a:r>
            <a:rPr lang="en-US" dirty="0" smtClean="0"/>
            <a:t>SGOT:36</a:t>
          </a:r>
        </a:p>
        <a:p>
          <a:r>
            <a:rPr lang="en-US" dirty="0" smtClean="0"/>
            <a:t>SGPT:23</a:t>
          </a:r>
        </a:p>
        <a:p>
          <a:r>
            <a:rPr lang="en-US" dirty="0" smtClean="0"/>
            <a:t>ALP:76</a:t>
          </a:r>
        </a:p>
        <a:p>
          <a:r>
            <a:rPr lang="en-US" dirty="0" smtClean="0"/>
            <a:t>S.PROTEINS:7.4</a:t>
          </a:r>
        </a:p>
        <a:p>
          <a:r>
            <a:rPr lang="en-US" dirty="0" smtClean="0"/>
            <a:t>ALBUMIN:4.6</a:t>
          </a:r>
        </a:p>
        <a:p>
          <a:r>
            <a:rPr lang="en-US" dirty="0" smtClean="0"/>
            <a:t>GLOBULIN:2.8</a:t>
          </a:r>
        </a:p>
        <a:p>
          <a:endParaRPr lang="en-US" dirty="0"/>
        </a:p>
      </dgm:t>
    </dgm:pt>
    <dgm:pt modelId="{3EC7016B-7580-4D7F-B2BD-8D6EAEB66846}" type="parTrans" cxnId="{3899A17F-69DB-4313-98E1-5F0987E5DE12}">
      <dgm:prSet/>
      <dgm:spPr/>
      <dgm:t>
        <a:bodyPr/>
        <a:lstStyle/>
        <a:p>
          <a:endParaRPr lang="en-US"/>
        </a:p>
      </dgm:t>
    </dgm:pt>
    <dgm:pt modelId="{081F2E3B-1DC6-4267-89F8-19B2CFD0984D}" type="sibTrans" cxnId="{3899A17F-69DB-4313-98E1-5F0987E5DE12}">
      <dgm:prSet/>
      <dgm:spPr/>
      <dgm:t>
        <a:bodyPr/>
        <a:lstStyle/>
        <a:p>
          <a:endParaRPr lang="en-US"/>
        </a:p>
      </dgm:t>
    </dgm:pt>
    <dgm:pt modelId="{5EE5414F-31BA-4831-B911-95F43105F693}" type="pres">
      <dgm:prSet presAssocID="{E6E440EC-C61F-48C4-8277-46E17ACB41F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67C1AD2-8552-4915-AE69-EA2F9C260A87}" type="pres">
      <dgm:prSet presAssocID="{735ADDC7-26F5-4ED5-BF51-6B857A1C9F71}" presName="node" presStyleLbl="node1" presStyleIdx="0" presStyleCnt="4" custScaleX="100249" custScaleY="407202" custLinFactX="26210" custLinFactNeighborX="100000" custLinFactNeighborY="-119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C3F1F8-883F-4430-8425-7739C99AF48E}" type="pres">
      <dgm:prSet presAssocID="{9183CE80-F633-4C1F-81B5-A37EAE6A1699}" presName="sibTrans" presStyleCnt="0"/>
      <dgm:spPr/>
    </dgm:pt>
    <dgm:pt modelId="{379F0AD5-DE15-442F-8002-9D420B657AB9}" type="pres">
      <dgm:prSet presAssocID="{BFEA8407-671E-453F-B79E-102D434A8D96}" presName="node" presStyleLbl="node1" presStyleIdx="1" presStyleCnt="4" custScaleX="113687" custScaleY="406761" custLinFactX="-36439" custLinFactNeighborX="-100000" custLinFactNeighborY="-193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9DD333-ABF7-47AE-B46D-09B373FD5368}" type="pres">
      <dgm:prSet presAssocID="{FF1CFF34-166E-4B2C-8B9C-0217A940D6F8}" presName="sibTrans" presStyleCnt="0"/>
      <dgm:spPr/>
    </dgm:pt>
    <dgm:pt modelId="{B8EA3E02-7A6C-4D1D-BF97-EB59CD99CDDD}" type="pres">
      <dgm:prSet presAssocID="{5FBC6829-AE36-415E-A456-A239156AC798}" presName="node" presStyleLbl="node1" presStyleIdx="2" presStyleCnt="4" custScaleX="104843" custScaleY="411667" custLinFactNeighborX="1132" custLinFactNeighborY="-96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CF9014-EEF9-4C19-B0F3-B208686D00E8}" type="pres">
      <dgm:prSet presAssocID="{4F64E20F-A7BD-41EB-90EB-3F5993FE86F2}" presName="sibTrans" presStyleCnt="0"/>
      <dgm:spPr/>
    </dgm:pt>
    <dgm:pt modelId="{17258F9B-4EE5-4051-AC94-5768D0702BC4}" type="pres">
      <dgm:prSet presAssocID="{1AE2C200-0A7C-44D7-99A0-65A3454679B6}" presName="node" presStyleLbl="node1" presStyleIdx="3" presStyleCnt="4" custScaleX="121356" custScaleY="41653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8ECA1A4-3C36-4EF3-943B-4E7F9252BB1D}" type="presOf" srcId="{735ADDC7-26F5-4ED5-BF51-6B857A1C9F71}" destId="{367C1AD2-8552-4915-AE69-EA2F9C260A87}" srcOrd="0" destOrd="0" presId="urn:microsoft.com/office/officeart/2005/8/layout/default#1"/>
    <dgm:cxn modelId="{F56DF837-0057-476A-B358-943DB1CE7689}" type="presOf" srcId="{BFEA8407-671E-453F-B79E-102D434A8D96}" destId="{379F0AD5-DE15-442F-8002-9D420B657AB9}" srcOrd="0" destOrd="0" presId="urn:microsoft.com/office/officeart/2005/8/layout/default#1"/>
    <dgm:cxn modelId="{ADD24894-98E0-4C0F-9276-F54841A8FBF7}" type="presOf" srcId="{1AE2C200-0A7C-44D7-99A0-65A3454679B6}" destId="{17258F9B-4EE5-4051-AC94-5768D0702BC4}" srcOrd="0" destOrd="0" presId="urn:microsoft.com/office/officeart/2005/8/layout/default#1"/>
    <dgm:cxn modelId="{5316D7E7-E180-4CA4-9F1A-A20A7A75B159}" srcId="{E6E440EC-C61F-48C4-8277-46E17ACB41FF}" destId="{735ADDC7-26F5-4ED5-BF51-6B857A1C9F71}" srcOrd="0" destOrd="0" parTransId="{9C27151C-137E-44F1-945D-9E7E4DED8569}" sibTransId="{9183CE80-F633-4C1F-81B5-A37EAE6A1699}"/>
    <dgm:cxn modelId="{3899A17F-69DB-4313-98E1-5F0987E5DE12}" srcId="{E6E440EC-C61F-48C4-8277-46E17ACB41FF}" destId="{1AE2C200-0A7C-44D7-99A0-65A3454679B6}" srcOrd="3" destOrd="0" parTransId="{3EC7016B-7580-4D7F-B2BD-8D6EAEB66846}" sibTransId="{081F2E3B-1DC6-4267-89F8-19B2CFD0984D}"/>
    <dgm:cxn modelId="{29227D20-85FD-421B-9106-D69788409D87}" type="presOf" srcId="{E6E440EC-C61F-48C4-8277-46E17ACB41FF}" destId="{5EE5414F-31BA-4831-B911-95F43105F693}" srcOrd="0" destOrd="0" presId="urn:microsoft.com/office/officeart/2005/8/layout/default#1"/>
    <dgm:cxn modelId="{64E959EB-B620-48EE-B74E-58EF50B6AF12}" srcId="{E6E440EC-C61F-48C4-8277-46E17ACB41FF}" destId="{5FBC6829-AE36-415E-A456-A239156AC798}" srcOrd="2" destOrd="0" parTransId="{4AC3D74C-9697-40B0-A025-9A1D54BAA381}" sibTransId="{4F64E20F-A7BD-41EB-90EB-3F5993FE86F2}"/>
    <dgm:cxn modelId="{3B3CAA7F-A0B7-4FC7-8943-2C5BA53DF582}" type="presOf" srcId="{5FBC6829-AE36-415E-A456-A239156AC798}" destId="{B8EA3E02-7A6C-4D1D-BF97-EB59CD99CDDD}" srcOrd="0" destOrd="0" presId="urn:microsoft.com/office/officeart/2005/8/layout/default#1"/>
    <dgm:cxn modelId="{93429F13-EF2F-4D50-869E-68278E11C9B9}" srcId="{E6E440EC-C61F-48C4-8277-46E17ACB41FF}" destId="{BFEA8407-671E-453F-B79E-102D434A8D96}" srcOrd="1" destOrd="0" parTransId="{8B53E73E-954F-48CA-9FDA-DD73338FF0C0}" sibTransId="{FF1CFF34-166E-4B2C-8B9C-0217A940D6F8}"/>
    <dgm:cxn modelId="{7B99B196-7946-4A82-BD2C-69609E902D04}" type="presParOf" srcId="{5EE5414F-31BA-4831-B911-95F43105F693}" destId="{367C1AD2-8552-4915-AE69-EA2F9C260A87}" srcOrd="0" destOrd="0" presId="urn:microsoft.com/office/officeart/2005/8/layout/default#1"/>
    <dgm:cxn modelId="{B30C7306-5C04-48D5-832C-02649E3AC969}" type="presParOf" srcId="{5EE5414F-31BA-4831-B911-95F43105F693}" destId="{7FC3F1F8-883F-4430-8425-7739C99AF48E}" srcOrd="1" destOrd="0" presId="urn:microsoft.com/office/officeart/2005/8/layout/default#1"/>
    <dgm:cxn modelId="{19C14FEA-8EBD-4B24-B215-DF33D81301D5}" type="presParOf" srcId="{5EE5414F-31BA-4831-B911-95F43105F693}" destId="{379F0AD5-DE15-442F-8002-9D420B657AB9}" srcOrd="2" destOrd="0" presId="urn:microsoft.com/office/officeart/2005/8/layout/default#1"/>
    <dgm:cxn modelId="{AB562E2D-AA8A-4A1A-A45A-A462C823D85C}" type="presParOf" srcId="{5EE5414F-31BA-4831-B911-95F43105F693}" destId="{7A9DD333-ABF7-47AE-B46D-09B373FD5368}" srcOrd="3" destOrd="0" presId="urn:microsoft.com/office/officeart/2005/8/layout/default#1"/>
    <dgm:cxn modelId="{D639C951-9A07-459B-A7C9-F049D77DF0E8}" type="presParOf" srcId="{5EE5414F-31BA-4831-B911-95F43105F693}" destId="{B8EA3E02-7A6C-4D1D-BF97-EB59CD99CDDD}" srcOrd="4" destOrd="0" presId="urn:microsoft.com/office/officeart/2005/8/layout/default#1"/>
    <dgm:cxn modelId="{A878AA95-D4C7-459F-9B06-C19710272BB9}" type="presParOf" srcId="{5EE5414F-31BA-4831-B911-95F43105F693}" destId="{A4CF9014-EEF9-4C19-B0F3-B208686D00E8}" srcOrd="5" destOrd="0" presId="urn:microsoft.com/office/officeart/2005/8/layout/default#1"/>
    <dgm:cxn modelId="{5764658D-41FB-42EB-A2CD-AA92C496E93B}" type="presParOf" srcId="{5EE5414F-31BA-4831-B911-95F43105F693}" destId="{17258F9B-4EE5-4051-AC94-5768D0702BC4}" srcOrd="6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67C1AD2-8552-4915-AE69-EA2F9C260A87}">
      <dsp:nvSpPr>
        <dsp:cNvPr id="0" name=""/>
        <dsp:cNvSpPr/>
      </dsp:nvSpPr>
      <dsp:spPr>
        <a:xfrm>
          <a:off x="76200" y="609598"/>
          <a:ext cx="2571749" cy="154305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BP:130/90MMHG</a:t>
          </a:r>
          <a:endParaRPr lang="en-US" sz="1900" kern="1200" dirty="0"/>
        </a:p>
      </dsp:txBody>
      <dsp:txXfrm>
        <a:off x="76200" y="609598"/>
        <a:ext cx="2571749" cy="1543050"/>
      </dsp:txXfrm>
    </dsp:sp>
    <dsp:sp modelId="{379F0AD5-DE15-442F-8002-9D420B657AB9}">
      <dsp:nvSpPr>
        <dsp:cNvPr id="0" name=""/>
        <dsp:cNvSpPr/>
      </dsp:nvSpPr>
      <dsp:spPr>
        <a:xfrm>
          <a:off x="2819409" y="609598"/>
          <a:ext cx="2571749" cy="154305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Pulse:112/min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Regular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Normal volume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Felt in all </a:t>
          </a:r>
          <a:r>
            <a:rPr lang="en-US" sz="1900" kern="1200" dirty="0" err="1" smtClean="0"/>
            <a:t>periph</a:t>
          </a:r>
          <a:r>
            <a:rPr lang="en-US" sz="1900" kern="1200" dirty="0" smtClean="0"/>
            <a:t>. vessels</a:t>
          </a:r>
          <a:endParaRPr lang="en-US" sz="1900" kern="1200" dirty="0"/>
        </a:p>
      </dsp:txBody>
      <dsp:txXfrm>
        <a:off x="2819409" y="609598"/>
        <a:ext cx="2571749" cy="1543050"/>
      </dsp:txXfrm>
    </dsp:sp>
    <dsp:sp modelId="{B8EA3E02-7A6C-4D1D-BF97-EB59CD99CDDD}">
      <dsp:nvSpPr>
        <dsp:cNvPr id="0" name=""/>
        <dsp:cNvSpPr/>
      </dsp:nvSpPr>
      <dsp:spPr>
        <a:xfrm>
          <a:off x="5542481" y="592393"/>
          <a:ext cx="2571749" cy="154305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RR:24/min</a:t>
          </a:r>
          <a:endParaRPr lang="en-US" sz="1900" kern="1200" dirty="0"/>
        </a:p>
      </dsp:txBody>
      <dsp:txXfrm>
        <a:off x="5542481" y="592393"/>
        <a:ext cx="2571749" cy="1543050"/>
      </dsp:txXfrm>
    </dsp:sp>
    <dsp:sp modelId="{17258F9B-4EE5-4051-AC94-5768D0702BC4}">
      <dsp:nvSpPr>
        <dsp:cNvPr id="0" name=""/>
        <dsp:cNvSpPr/>
      </dsp:nvSpPr>
      <dsp:spPr>
        <a:xfrm>
          <a:off x="1414462" y="2391569"/>
          <a:ext cx="2571749" cy="154305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SPO2:96% with room air</a:t>
          </a:r>
          <a:endParaRPr lang="en-US" sz="1900" kern="1200" dirty="0"/>
        </a:p>
      </dsp:txBody>
      <dsp:txXfrm>
        <a:off x="1414462" y="2391569"/>
        <a:ext cx="2571749" cy="1543050"/>
      </dsp:txXfrm>
    </dsp:sp>
    <dsp:sp modelId="{DE9EDD33-4218-4460-8015-51A43A3FE53E}">
      <dsp:nvSpPr>
        <dsp:cNvPr id="0" name=""/>
        <dsp:cNvSpPr/>
      </dsp:nvSpPr>
      <dsp:spPr>
        <a:xfrm>
          <a:off x="4876809" y="2362204"/>
          <a:ext cx="2571749" cy="154305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TEMP: 100.3f</a:t>
          </a:r>
          <a:endParaRPr lang="en-US" sz="1900" kern="1200" dirty="0"/>
        </a:p>
      </dsp:txBody>
      <dsp:txXfrm>
        <a:off x="4876809" y="2362204"/>
        <a:ext cx="2571749" cy="154305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67C1AD2-8552-4915-AE69-EA2F9C260A87}">
      <dsp:nvSpPr>
        <dsp:cNvPr id="0" name=""/>
        <dsp:cNvSpPr/>
      </dsp:nvSpPr>
      <dsp:spPr>
        <a:xfrm>
          <a:off x="2209798" y="0"/>
          <a:ext cx="1754352" cy="427561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RBS:105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RFT: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UREA-20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CREATININE-0.90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Na+ 138 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K+ 4.9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err="1" smtClean="0"/>
            <a:t>Cl</a:t>
          </a:r>
          <a:r>
            <a:rPr lang="en-US" sz="1500" kern="1200" dirty="0" smtClean="0"/>
            <a:t>- 101</a:t>
          </a:r>
          <a:endParaRPr lang="en-US" sz="1500" kern="1200" dirty="0"/>
        </a:p>
      </dsp:txBody>
      <dsp:txXfrm>
        <a:off x="2209798" y="0"/>
        <a:ext cx="1754352" cy="4275610"/>
      </dsp:txXfrm>
    </dsp:sp>
    <dsp:sp modelId="{379F0AD5-DE15-442F-8002-9D420B657AB9}">
      <dsp:nvSpPr>
        <dsp:cNvPr id="0" name=""/>
        <dsp:cNvSpPr/>
      </dsp:nvSpPr>
      <dsp:spPr>
        <a:xfrm>
          <a:off x="0" y="0"/>
          <a:ext cx="1989517" cy="427097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CBC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HB:12.6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TC:17000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DC:71/12/17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ESR:42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PCV:36.8%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PLAT:3.29LACS/CU.MM</a:t>
          </a:r>
          <a:endParaRPr lang="en-US" sz="1500" kern="1200" dirty="0"/>
        </a:p>
      </dsp:txBody>
      <dsp:txXfrm>
        <a:off x="0" y="0"/>
        <a:ext cx="1989517" cy="4270979"/>
      </dsp:txXfrm>
    </dsp:sp>
    <dsp:sp modelId="{B8EA3E02-7A6C-4D1D-BF97-EB59CD99CDDD}">
      <dsp:nvSpPr>
        <dsp:cNvPr id="0" name=""/>
        <dsp:cNvSpPr/>
      </dsp:nvSpPr>
      <dsp:spPr>
        <a:xfrm>
          <a:off x="4114808" y="1"/>
          <a:ext cx="1834747" cy="432249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URINE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err="1" smtClean="0"/>
            <a:t>ALBUMIN:Trace</a:t>
          </a:r>
          <a:endParaRPr lang="en-US" sz="1500" kern="1200" dirty="0" smtClean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err="1" smtClean="0"/>
            <a:t>SUGAR:Nil</a:t>
          </a:r>
          <a:endParaRPr lang="en-US" sz="1500" kern="1200" dirty="0" smtClean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DEPOSITS:0-2Pus cells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/>
        </a:p>
      </dsp:txBody>
      <dsp:txXfrm>
        <a:off x="4114808" y="1"/>
        <a:ext cx="1834747" cy="4322492"/>
      </dsp:txXfrm>
    </dsp:sp>
    <dsp:sp modelId="{17258F9B-4EE5-4051-AC94-5768D0702BC4}">
      <dsp:nvSpPr>
        <dsp:cNvPr id="0" name=""/>
        <dsp:cNvSpPr/>
      </dsp:nvSpPr>
      <dsp:spPr>
        <a:xfrm>
          <a:off x="6104746" y="76199"/>
          <a:ext cx="2123724" cy="437356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LFT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S.BILIRUBIN:0.7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SGOT:36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SGPT:23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ALP:76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S.PROTEINS:7.4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ALBUMIN:4.6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GLOBULIN:2.8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/>
        </a:p>
      </dsp:txBody>
      <dsp:txXfrm>
        <a:off x="6104746" y="76199"/>
        <a:ext cx="2123724" cy="43735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57FBAC-87ED-4C36-8B52-C9AD2D96FB7B}" type="datetimeFigureOut">
              <a:rPr lang="en-US" smtClean="0"/>
              <a:pPr/>
              <a:t>2/27/2018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31089C-A594-45F9-82D9-619171A4C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9774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14F2B-8C0C-4F5C-B1A9-2120FC9FE4EE}" type="datetimeFigureOut">
              <a:rPr lang="en-US" smtClean="0"/>
              <a:pPr/>
              <a:t>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71D8-1A3B-49AB-8146-C7D5F00D40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5777503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14F2B-8C0C-4F5C-B1A9-2120FC9FE4EE}" type="datetimeFigureOut">
              <a:rPr lang="en-US" smtClean="0"/>
              <a:pPr/>
              <a:t>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71D8-1A3B-49AB-8146-C7D5F00D40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68279297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14F2B-8C0C-4F5C-B1A9-2120FC9FE4EE}" type="datetimeFigureOut">
              <a:rPr lang="en-US" smtClean="0"/>
              <a:pPr/>
              <a:t>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71D8-1A3B-49AB-8146-C7D5F00D40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44353806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14F2B-8C0C-4F5C-B1A9-2120FC9FE4EE}" type="datetimeFigureOut">
              <a:rPr lang="en-US" smtClean="0"/>
              <a:pPr/>
              <a:t>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71D8-1A3B-49AB-8146-C7D5F00D40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41503631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14F2B-8C0C-4F5C-B1A9-2120FC9FE4EE}" type="datetimeFigureOut">
              <a:rPr lang="en-US" smtClean="0"/>
              <a:pPr/>
              <a:t>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71D8-1A3B-49AB-8146-C7D5F00D40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4601756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14F2B-8C0C-4F5C-B1A9-2120FC9FE4EE}" type="datetimeFigureOut">
              <a:rPr lang="en-US" smtClean="0"/>
              <a:pPr/>
              <a:t>2/27/2018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71D8-1A3B-49AB-8146-C7D5F00D40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2110416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14F2B-8C0C-4F5C-B1A9-2120FC9FE4EE}" type="datetimeFigureOut">
              <a:rPr lang="en-US" smtClean="0"/>
              <a:pPr/>
              <a:t>2/27/2018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71D8-1A3B-49AB-8146-C7D5F00D40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62377329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14F2B-8C0C-4F5C-B1A9-2120FC9FE4EE}" type="datetimeFigureOut">
              <a:rPr lang="en-US" smtClean="0"/>
              <a:pPr/>
              <a:t>2/27/2018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71D8-1A3B-49AB-8146-C7D5F00D40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84518205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14F2B-8C0C-4F5C-B1A9-2120FC9FE4EE}" type="datetimeFigureOut">
              <a:rPr lang="en-US" smtClean="0"/>
              <a:pPr/>
              <a:t>2/27/2018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71D8-1A3B-49AB-8146-C7D5F00D40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22917356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14F2B-8C0C-4F5C-B1A9-2120FC9FE4EE}" type="datetimeFigureOut">
              <a:rPr lang="en-US" smtClean="0"/>
              <a:pPr/>
              <a:t>2/27/2018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71D8-1A3B-49AB-8146-C7D5F00D40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8964088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14F2B-8C0C-4F5C-B1A9-2120FC9FE4EE}" type="datetimeFigureOut">
              <a:rPr lang="en-US" smtClean="0"/>
              <a:pPr/>
              <a:t>2/27/2018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171D8-1A3B-49AB-8146-C7D5F00D40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21801155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14F2B-8C0C-4F5C-B1A9-2120FC9FE4EE}" type="datetimeFigureOut">
              <a:rPr lang="en-US" smtClean="0"/>
              <a:pPr/>
              <a:t>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5171D8-1A3B-49AB-8146-C7D5F00D40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61949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0"/>
            <a:ext cx="7772400" cy="1470025"/>
          </a:xfrm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An interesting </a:t>
            </a:r>
            <a:r>
              <a:rPr lang="en-US" sz="5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CAuSE</a:t>
            </a:r>
            <a:r>
              <a:rPr lang="en-US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OF </a:t>
            </a:r>
            <a:r>
              <a:rPr lang="en-US" sz="5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bronchiectasis</a:t>
            </a:r>
            <a:endParaRPr lang="en-US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429000"/>
            <a:ext cx="7620000" cy="2817690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n-US" b="1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Dr.S.KADHIRVEL</a:t>
            </a:r>
            <a:r>
              <a:rPr lang="en-US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–VI </a:t>
            </a:r>
            <a:r>
              <a:rPr lang="en-US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MU</a:t>
            </a:r>
          </a:p>
          <a:p>
            <a:pPr algn="r"/>
            <a:endParaRPr lang="en-US" b="1" spc="50" dirty="0" smtClean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r"/>
            <a:r>
              <a:rPr lang="en-US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CHIEF -Dr C .DHARMARAJ</a:t>
            </a:r>
            <a:endParaRPr lang="en-US" b="1" spc="50" dirty="0" smtClean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121870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Provisional diagnosis</a:t>
            </a:r>
            <a:endParaRPr lang="en-IN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COPD – infective exacerbation</a:t>
            </a:r>
          </a:p>
          <a:p>
            <a:r>
              <a:rPr lang="en-US" dirty="0" smtClean="0"/>
              <a:t>Right  middle lobe </a:t>
            </a:r>
            <a:r>
              <a:rPr lang="en-US" dirty="0" err="1" smtClean="0"/>
              <a:t>bronchiectasis</a:t>
            </a:r>
            <a:endParaRPr lang="en-US" dirty="0" smtClean="0"/>
          </a:p>
          <a:p>
            <a:r>
              <a:rPr lang="en-US" dirty="0" smtClean="0"/>
              <a:t>Right lower lobe pneumonia</a:t>
            </a:r>
          </a:p>
          <a:p>
            <a:r>
              <a:rPr lang="en-US" dirty="0" smtClean="0"/>
              <a:t>?Recurrent </a:t>
            </a:r>
            <a:r>
              <a:rPr lang="en-US" dirty="0" err="1" smtClean="0"/>
              <a:t>hydatid</a:t>
            </a:r>
            <a:r>
              <a:rPr lang="en-US" dirty="0" smtClean="0"/>
              <a:t> cyst –right lobe of liver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TREATMENT</a:t>
            </a:r>
            <a:r>
              <a:rPr lang="en-US" dirty="0" smtClean="0"/>
              <a:t>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NPO ,IVF</a:t>
            </a:r>
          </a:p>
          <a:p>
            <a:pPr>
              <a:buFont typeface="Wingdings" pitchFamily="2" charset="2"/>
              <a:buChar char="Ø"/>
            </a:pPr>
            <a:r>
              <a:rPr lang="en-US" dirty="0" err="1" smtClean="0"/>
              <a:t>Inj</a:t>
            </a:r>
            <a:r>
              <a:rPr lang="en-US" dirty="0" smtClean="0"/>
              <a:t> </a:t>
            </a:r>
            <a:r>
              <a:rPr lang="en-US" dirty="0" err="1" smtClean="0"/>
              <a:t>cefotaxime</a:t>
            </a:r>
            <a:r>
              <a:rPr lang="en-US" dirty="0" smtClean="0"/>
              <a:t> 1gm IV </a:t>
            </a:r>
            <a:r>
              <a:rPr lang="en-US" dirty="0" err="1" smtClean="0"/>
              <a:t>tds</a:t>
            </a:r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dirty="0" err="1" smtClean="0"/>
              <a:t>Inj</a:t>
            </a:r>
            <a:r>
              <a:rPr lang="en-US" dirty="0" smtClean="0"/>
              <a:t> </a:t>
            </a:r>
            <a:r>
              <a:rPr lang="en-US" dirty="0" err="1" smtClean="0"/>
              <a:t>metronidazole</a:t>
            </a:r>
            <a:r>
              <a:rPr lang="en-US" dirty="0" smtClean="0"/>
              <a:t> 500mg iv </a:t>
            </a:r>
            <a:r>
              <a:rPr lang="en-US" dirty="0" err="1" smtClean="0"/>
              <a:t>tds</a:t>
            </a:r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dirty="0" err="1" smtClean="0"/>
              <a:t>Inj</a:t>
            </a:r>
            <a:r>
              <a:rPr lang="en-US" dirty="0" smtClean="0"/>
              <a:t> </a:t>
            </a:r>
            <a:r>
              <a:rPr lang="en-US" dirty="0" err="1" smtClean="0"/>
              <a:t>deriphylline</a:t>
            </a:r>
            <a:r>
              <a:rPr lang="en-US" dirty="0" smtClean="0"/>
              <a:t> 1amp iv </a:t>
            </a:r>
            <a:r>
              <a:rPr lang="en-US" dirty="0" err="1" smtClean="0"/>
              <a:t>tds</a:t>
            </a:r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dirty="0" err="1" smtClean="0"/>
              <a:t>T.Ranitidine</a:t>
            </a:r>
            <a:r>
              <a:rPr lang="en-US" dirty="0" smtClean="0"/>
              <a:t> 150 mg </a:t>
            </a:r>
            <a:r>
              <a:rPr lang="en-US" dirty="0" err="1" smtClean="0"/>
              <a:t>bd</a:t>
            </a:r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dirty="0" err="1" smtClean="0"/>
              <a:t>Salbutamol</a:t>
            </a:r>
            <a:r>
              <a:rPr lang="en-US" dirty="0" smtClean="0"/>
              <a:t> </a:t>
            </a:r>
            <a:r>
              <a:rPr lang="en-US" dirty="0" err="1" smtClean="0"/>
              <a:t>nebulisation</a:t>
            </a:r>
            <a:r>
              <a:rPr lang="en-US" dirty="0" smtClean="0"/>
              <a:t> 4</a:t>
            </a:r>
            <a:r>
              <a:rPr lang="en-US" baseline="30000" dirty="0" smtClean="0"/>
              <a:t>th</a:t>
            </a:r>
            <a:r>
              <a:rPr lang="en-US" dirty="0" smtClean="0"/>
              <a:t> hourly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Abdominal girth chart 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Vitals monitoring</a:t>
            </a:r>
          </a:p>
          <a:p>
            <a:endParaRPr lang="en-IN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801186059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Flowchart: Direct Access Storage 4"/>
          <p:cNvSpPr/>
          <p:nvPr/>
        </p:nvSpPr>
        <p:spPr>
          <a:xfrm>
            <a:off x="457200" y="228600"/>
            <a:ext cx="8229600" cy="1295400"/>
          </a:xfrm>
          <a:prstGeom prst="flowChartMagneticDrum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Kristen ITC" pitchFamily="66" charset="0"/>
              </a:rPr>
              <a:t>Investigations</a:t>
            </a:r>
            <a:endParaRPr lang="en-US" sz="3200" dirty="0">
              <a:latin typeface="Kristen ITC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164235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67C1AD2-8552-4915-AE69-EA2F9C260A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6">
                                            <p:graphicEl>
                                              <a:dgm id="{367C1AD2-8552-4915-AE69-EA2F9C260A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6">
                                            <p:graphicEl>
                                              <a:dgm id="{367C1AD2-8552-4915-AE69-EA2F9C260A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6">
                                            <p:graphicEl>
                                              <a:dgm id="{367C1AD2-8552-4915-AE69-EA2F9C260A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67C1AD2-8552-4915-AE69-EA2F9C260A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67C1AD2-8552-4915-AE69-EA2F9C260A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79F0AD5-DE15-442F-8002-9D420B657A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6">
                                            <p:graphicEl>
                                              <a:dgm id="{379F0AD5-DE15-442F-8002-9D420B657A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6">
                                            <p:graphicEl>
                                              <a:dgm id="{379F0AD5-DE15-442F-8002-9D420B657A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6">
                                            <p:graphicEl>
                                              <a:dgm id="{379F0AD5-DE15-442F-8002-9D420B657A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79F0AD5-DE15-442F-8002-9D420B657A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79F0AD5-DE15-442F-8002-9D420B657A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8EA3E02-7A6C-4D1D-BF97-EB59CD99CD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6">
                                            <p:graphicEl>
                                              <a:dgm id="{B8EA3E02-7A6C-4D1D-BF97-EB59CD99CD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6">
                                            <p:graphicEl>
                                              <a:dgm id="{B8EA3E02-7A6C-4D1D-BF97-EB59CD99CD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6">
                                            <p:graphicEl>
                                              <a:dgm id="{B8EA3E02-7A6C-4D1D-BF97-EB59CD99CD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8EA3E02-7A6C-4D1D-BF97-EB59CD99CD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8EA3E02-7A6C-4D1D-BF97-EB59CD99CD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7258F9B-4EE5-4051-AC94-5768D0702B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6">
                                            <p:graphicEl>
                                              <a:dgm id="{17258F9B-4EE5-4051-AC94-5768D0702B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6">
                                            <p:graphicEl>
                                              <a:dgm id="{17258F9B-4EE5-4051-AC94-5768D0702B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6">
                                            <p:graphicEl>
                                              <a:dgm id="{17258F9B-4EE5-4051-AC94-5768D0702B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7258F9B-4EE5-4051-AC94-5768D0702B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7258F9B-4EE5-4051-AC94-5768D0702B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6310" t="22917" r="36750" b="28125"/>
          <a:stretch>
            <a:fillRect/>
          </a:stretch>
        </p:blipFill>
        <p:spPr bwMode="auto">
          <a:xfrm>
            <a:off x="0" y="762000"/>
            <a:ext cx="5486400" cy="5605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37074" t="56628" r="51577" b="31055"/>
          <a:stretch>
            <a:fillRect/>
          </a:stretch>
        </p:blipFill>
        <p:spPr bwMode="auto">
          <a:xfrm>
            <a:off x="4648200" y="0"/>
            <a:ext cx="4495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ight Arrow 3"/>
          <p:cNvSpPr/>
          <p:nvPr/>
        </p:nvSpPr>
        <p:spPr>
          <a:xfrm rot="19605141">
            <a:off x="2035196" y="3617257"/>
            <a:ext cx="3291747" cy="3458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5" name="Picture 2" descr="C:\Users\Dr.KadhirVel\Desktop\hydatid\Karuppan hydatid\IMG_20170421_125127705.jpg"/>
          <p:cNvPicPr>
            <a:picLocks noChangeAspect="1" noChangeArrowheads="1"/>
          </p:cNvPicPr>
          <p:nvPr/>
        </p:nvPicPr>
        <p:blipFill>
          <a:blip r:embed="rId3" cstate="print"/>
          <a:srcRect l="8852" t="32848" r="50679" b="50791"/>
          <a:stretch>
            <a:fillRect/>
          </a:stretch>
        </p:blipFill>
        <p:spPr bwMode="auto">
          <a:xfrm>
            <a:off x="4572000" y="0"/>
            <a:ext cx="4572000" cy="2957513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USG-Abdomen</a:t>
            </a:r>
            <a:endParaRPr lang="en-IN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Multiple cystic lesions ,largest 12.1x10.7cms with daughter cysts and areas of wall calcifications noted in the right lobe of liver(</a:t>
            </a:r>
            <a:r>
              <a:rPr lang="en-US" dirty="0" err="1" smtClean="0"/>
              <a:t>seg</a:t>
            </a:r>
            <a:r>
              <a:rPr lang="en-US" dirty="0" smtClean="0"/>
              <a:t> 6&amp;7) with wall calcifications</a:t>
            </a:r>
          </a:p>
          <a:p>
            <a:r>
              <a:rPr lang="en-US" dirty="0" smtClean="0"/>
              <a:t>Other solid organs normal in size and echoes</a:t>
            </a:r>
          </a:p>
          <a:p>
            <a:r>
              <a:rPr lang="en-US" dirty="0" smtClean="0"/>
              <a:t>No free fluid in abdomen and pelvis</a:t>
            </a:r>
          </a:p>
          <a:p>
            <a:r>
              <a:rPr lang="en-US" dirty="0" smtClean="0"/>
              <a:t>No pleural effusion</a:t>
            </a:r>
          </a:p>
          <a:p>
            <a:r>
              <a:rPr lang="en-US" dirty="0" smtClean="0"/>
              <a:t>s/o </a:t>
            </a:r>
            <a:r>
              <a:rPr lang="en-US" dirty="0" err="1" smtClean="0"/>
              <a:t>hydatid</a:t>
            </a:r>
            <a:r>
              <a:rPr lang="en-US" dirty="0" smtClean="0"/>
              <a:t> cyst recurrence –right lobe of liver.</a:t>
            </a:r>
          </a:p>
          <a:p>
            <a:endParaRPr lang="en-IN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Surgery opinion: </a:t>
            </a:r>
          </a:p>
          <a:p>
            <a:pPr>
              <a:buNone/>
            </a:pPr>
            <a:r>
              <a:rPr lang="en-US" dirty="0" smtClean="0"/>
              <a:t>decreased air entry –</a:t>
            </a:r>
            <a:r>
              <a:rPr lang="en-US" dirty="0" err="1" smtClean="0"/>
              <a:t>rt</a:t>
            </a:r>
            <a:r>
              <a:rPr lang="en-US" dirty="0" smtClean="0"/>
              <a:t> lower lobe</a:t>
            </a:r>
          </a:p>
          <a:p>
            <a:pPr>
              <a:buNone/>
            </a:pPr>
            <a:r>
              <a:rPr lang="en-US" dirty="0" smtClean="0"/>
              <a:t>Mild </a:t>
            </a:r>
            <a:r>
              <a:rPr lang="en-US" dirty="0" err="1" smtClean="0"/>
              <a:t>gaurding</a:t>
            </a:r>
            <a:r>
              <a:rPr lang="en-US" dirty="0" smtClean="0"/>
              <a:t> , tenderness –upper abdomen</a:t>
            </a:r>
          </a:p>
          <a:p>
            <a:pPr>
              <a:buNone/>
            </a:pPr>
            <a:r>
              <a:rPr lang="en-US" dirty="0" smtClean="0"/>
              <a:t>No rigidity</a:t>
            </a:r>
          </a:p>
          <a:p>
            <a:pPr>
              <a:buNone/>
            </a:pPr>
            <a:r>
              <a:rPr lang="en-US" dirty="0" smtClean="0"/>
              <a:t>P/R :normal</a:t>
            </a:r>
          </a:p>
          <a:p>
            <a:pPr>
              <a:buNone/>
            </a:pPr>
            <a:r>
              <a:rPr lang="en-US" dirty="0" smtClean="0"/>
              <a:t>Suggested: NPO</a:t>
            </a:r>
          </a:p>
          <a:p>
            <a:pPr>
              <a:buNone/>
            </a:pPr>
            <a:r>
              <a:rPr lang="en-US" dirty="0" smtClean="0"/>
              <a:t>                    IVF</a:t>
            </a:r>
          </a:p>
          <a:p>
            <a:pPr>
              <a:buNone/>
            </a:pPr>
            <a:r>
              <a:rPr lang="en-US" dirty="0" smtClean="0"/>
              <a:t>                    </a:t>
            </a:r>
            <a:r>
              <a:rPr lang="en-US" dirty="0" err="1" smtClean="0"/>
              <a:t>Xray</a:t>
            </a:r>
            <a:r>
              <a:rPr lang="en-US" dirty="0" smtClean="0"/>
              <a:t> chest and erect abdomen</a:t>
            </a:r>
          </a:p>
          <a:p>
            <a:pPr>
              <a:buNone/>
            </a:pPr>
            <a:r>
              <a:rPr lang="en-US" dirty="0" smtClean="0"/>
              <a:t>                   CT abdomen</a:t>
            </a:r>
          </a:p>
          <a:p>
            <a:pPr>
              <a:buNone/>
            </a:pPr>
            <a:r>
              <a:rPr lang="en-US" dirty="0" smtClean="0"/>
              <a:t>                   Abdominal girth chart</a:t>
            </a:r>
          </a:p>
          <a:p>
            <a:pPr>
              <a:buNone/>
            </a:pPr>
            <a:r>
              <a:rPr lang="en-US" dirty="0" smtClean="0"/>
              <a:t>                   SGE (o) and review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SGE opinion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</a:br>
            <a:endParaRPr lang="en-IN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Suggested :</a:t>
            </a:r>
          </a:p>
          <a:p>
            <a:r>
              <a:rPr lang="en-US" dirty="0" smtClean="0"/>
              <a:t>LFT</a:t>
            </a:r>
          </a:p>
          <a:p>
            <a:r>
              <a:rPr lang="en-US" dirty="0" smtClean="0"/>
              <a:t>Repeat </a:t>
            </a:r>
            <a:r>
              <a:rPr lang="en-US" dirty="0" err="1" smtClean="0"/>
              <a:t>usg</a:t>
            </a:r>
            <a:r>
              <a:rPr lang="en-US" dirty="0" smtClean="0"/>
              <a:t> abdomen and pelvis</a:t>
            </a:r>
          </a:p>
          <a:p>
            <a:r>
              <a:rPr lang="en-US" dirty="0" smtClean="0"/>
              <a:t>CT abdomen and pelvis</a:t>
            </a:r>
          </a:p>
          <a:p>
            <a:pPr>
              <a:buNone/>
            </a:pP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USG review</a:t>
            </a:r>
            <a:endParaRPr lang="en-IN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 smtClean="0"/>
              <a:t>No evidence of rupture of </a:t>
            </a:r>
            <a:r>
              <a:rPr lang="en-US" dirty="0" err="1" smtClean="0"/>
              <a:t>hydatid</a:t>
            </a:r>
            <a:r>
              <a:rPr lang="en-US" dirty="0" smtClean="0"/>
              <a:t> cyst at present</a:t>
            </a:r>
            <a:endParaRPr lang="en-IN" dirty="0" smtClean="0"/>
          </a:p>
          <a:p>
            <a:endParaRPr lang="en-US" dirty="0" smtClean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Thoracic physician opinion</a:t>
            </a:r>
            <a:endParaRPr lang="en-IN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Right middle lobe </a:t>
            </a:r>
            <a:r>
              <a:rPr lang="en-US" dirty="0" err="1" smtClean="0"/>
              <a:t>bronchiectasis</a:t>
            </a:r>
            <a:endParaRPr lang="en-US" dirty="0" smtClean="0"/>
          </a:p>
          <a:p>
            <a:r>
              <a:rPr lang="en-US" dirty="0" smtClean="0"/>
              <a:t>Suggested : sputum AFB</a:t>
            </a:r>
          </a:p>
          <a:p>
            <a:pPr>
              <a:buNone/>
            </a:pPr>
            <a:r>
              <a:rPr lang="en-US" dirty="0" smtClean="0"/>
              <a:t>                         HIV screening</a:t>
            </a:r>
          </a:p>
          <a:p>
            <a:pPr>
              <a:buNone/>
            </a:pPr>
            <a:r>
              <a:rPr lang="en-US" dirty="0" smtClean="0"/>
              <a:t>If </a:t>
            </a:r>
            <a:r>
              <a:rPr lang="en-US" dirty="0" err="1" smtClean="0"/>
              <a:t>isputum</a:t>
            </a:r>
            <a:r>
              <a:rPr lang="en-US" dirty="0" smtClean="0"/>
              <a:t> negative for AFB – plan FOB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HIV screening – negative</a:t>
            </a:r>
          </a:p>
          <a:p>
            <a:pPr>
              <a:buNone/>
            </a:pPr>
            <a:r>
              <a:rPr lang="en-US" dirty="0" smtClean="0"/>
              <a:t>Sputum for AFB </a:t>
            </a:r>
            <a:r>
              <a:rPr lang="en-US" dirty="0" err="1" smtClean="0"/>
              <a:t>isnegative</a:t>
            </a:r>
            <a:endParaRPr lang="en-IN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Cardio thoracic surgeon opinion</a:t>
            </a:r>
            <a:endParaRPr lang="en-IN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CXR –no e/o hydro/</a:t>
            </a:r>
            <a:r>
              <a:rPr lang="en-US" dirty="0" err="1" smtClean="0"/>
              <a:t>pneumothorax</a:t>
            </a:r>
            <a:endParaRPr lang="en-US" dirty="0" smtClean="0"/>
          </a:p>
          <a:p>
            <a:r>
              <a:rPr lang="en-US" dirty="0" smtClean="0"/>
              <a:t>Suggested – CT chest and review</a:t>
            </a:r>
          </a:p>
          <a:p>
            <a:endParaRPr lang="en-IN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6" name="Picture 2" descr="C:\Users\Dr.KadhirVel\Desktop\hydatid\Karuppan hydatid\IMG_20170421_125127705.jpg"/>
          <p:cNvPicPr>
            <a:picLocks noChangeAspect="1" noChangeArrowheads="1"/>
          </p:cNvPicPr>
          <p:nvPr/>
        </p:nvPicPr>
        <p:blipFill>
          <a:blip r:embed="rId2" cstate="print"/>
          <a:srcRect t="12219" r="6418" b="37987"/>
          <a:stretch>
            <a:fillRect/>
          </a:stretch>
        </p:blipFill>
        <p:spPr bwMode="auto">
          <a:xfrm>
            <a:off x="1600200" y="533400"/>
            <a:ext cx="5638800" cy="533400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5400"/>
            <a:ext cx="8229600" cy="5562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60Y /M presented with </a:t>
            </a:r>
          </a:p>
          <a:p>
            <a:r>
              <a:rPr lang="en-US" dirty="0" smtClean="0"/>
              <a:t>C/o cough with expectoration -2 weeks</a:t>
            </a:r>
          </a:p>
          <a:p>
            <a:pPr>
              <a:buNone/>
            </a:pPr>
            <a:r>
              <a:rPr lang="en-US" dirty="0" smtClean="0"/>
              <a:t>    Copious yellow </a:t>
            </a:r>
            <a:r>
              <a:rPr lang="en-US" dirty="0" err="1" smtClean="0"/>
              <a:t>coloured</a:t>
            </a:r>
            <a:r>
              <a:rPr lang="en-US" dirty="0" smtClean="0"/>
              <a:t> sputum</a:t>
            </a:r>
          </a:p>
          <a:p>
            <a:pPr>
              <a:buNone/>
            </a:pPr>
            <a:r>
              <a:rPr lang="en-US" dirty="0" smtClean="0"/>
              <a:t>   foul smelling ,not blood stained</a:t>
            </a:r>
          </a:p>
          <a:p>
            <a:r>
              <a:rPr lang="en-US" dirty="0" smtClean="0"/>
              <a:t>H/o breathlessness ,</a:t>
            </a:r>
            <a:r>
              <a:rPr lang="en-US" dirty="0" err="1" smtClean="0"/>
              <a:t>Gr</a:t>
            </a:r>
            <a:r>
              <a:rPr lang="en-US" dirty="0" smtClean="0"/>
              <a:t> II</a:t>
            </a:r>
          </a:p>
          <a:p>
            <a:r>
              <a:rPr lang="en-US" dirty="0" smtClean="0"/>
              <a:t>H/o chest pain ,</a:t>
            </a:r>
            <a:r>
              <a:rPr lang="en-US" dirty="0" err="1" smtClean="0"/>
              <a:t>pleuritic</a:t>
            </a:r>
            <a:r>
              <a:rPr lang="en-US" dirty="0" smtClean="0"/>
              <a:t> type over the right </a:t>
            </a:r>
            <a:r>
              <a:rPr lang="en-US" dirty="0" err="1" smtClean="0"/>
              <a:t>hemithorax</a:t>
            </a:r>
            <a:endParaRPr lang="en-US" dirty="0" smtClean="0"/>
          </a:p>
          <a:p>
            <a:r>
              <a:rPr lang="en-US" dirty="0" smtClean="0"/>
              <a:t>No h/o fever</a:t>
            </a:r>
          </a:p>
          <a:p>
            <a:r>
              <a:rPr lang="en-US" dirty="0" smtClean="0"/>
              <a:t>H/o abdominal pain –dull dragging type over the right upper abdomen</a:t>
            </a:r>
            <a:endParaRPr lang="en-IN" dirty="0" smtClean="0"/>
          </a:p>
          <a:p>
            <a:r>
              <a:rPr lang="en-US" dirty="0" smtClean="0"/>
              <a:t>No h/o palpitation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050" name="Picture 2" descr="C:\Users\Dr.KadhirVel\Desktop\hydatid\Karuppan hydatid\IMG_20170421_125214905.jpg"/>
          <p:cNvPicPr>
            <a:picLocks noChangeAspect="1" noChangeArrowheads="1"/>
          </p:cNvPicPr>
          <p:nvPr/>
        </p:nvPicPr>
        <p:blipFill>
          <a:blip r:embed="rId2" cstate="print"/>
          <a:srcRect l="54025" t="58466" r="8730" b="15785"/>
          <a:stretch>
            <a:fillRect/>
          </a:stretch>
        </p:blipFill>
        <p:spPr bwMode="auto">
          <a:xfrm>
            <a:off x="1066800" y="685800"/>
            <a:ext cx="6858001" cy="2667000"/>
          </a:xfrm>
          <a:prstGeom prst="rect">
            <a:avLst/>
          </a:prstGeom>
          <a:noFill/>
        </p:spPr>
      </p:pic>
      <p:pic>
        <p:nvPicPr>
          <p:cNvPr id="2051" name="Picture 3" descr="C:\Users\Dr.KadhirVel\Desktop\hydatid\Karuppan hydatid\IMG_20170421_125326768.jpg"/>
          <p:cNvPicPr>
            <a:picLocks noChangeAspect="1" noChangeArrowheads="1"/>
          </p:cNvPicPr>
          <p:nvPr/>
        </p:nvPicPr>
        <p:blipFill>
          <a:blip r:embed="rId3" cstate="print"/>
          <a:srcRect l="59906" t="42630" r="4959" b="30709"/>
          <a:stretch>
            <a:fillRect/>
          </a:stretch>
        </p:blipFill>
        <p:spPr bwMode="auto">
          <a:xfrm>
            <a:off x="1066800" y="3548876"/>
            <a:ext cx="6860177" cy="2928124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CT chest</a:t>
            </a:r>
            <a:b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</a:br>
            <a:endParaRPr lang="en-IN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E/o </a:t>
            </a:r>
            <a:r>
              <a:rPr lang="en-US" dirty="0" err="1" smtClean="0"/>
              <a:t>hydatid</a:t>
            </a:r>
            <a:r>
              <a:rPr lang="en-US" dirty="0" smtClean="0"/>
              <a:t> cyst in the lower part of the right middle lobe and upper part of the lower lobe</a:t>
            </a:r>
          </a:p>
          <a:p>
            <a:r>
              <a:rPr lang="en-US" dirty="0" smtClean="0"/>
              <a:t>Measuring 10x12cms</a:t>
            </a:r>
          </a:p>
          <a:p>
            <a:r>
              <a:rPr lang="en-US" dirty="0" smtClean="0"/>
              <a:t>Associated </a:t>
            </a:r>
            <a:r>
              <a:rPr lang="en-US" dirty="0" err="1" smtClean="0"/>
              <a:t>bronchiectatic</a:t>
            </a:r>
            <a:r>
              <a:rPr lang="en-US" dirty="0" smtClean="0"/>
              <a:t> changes present</a:t>
            </a:r>
          </a:p>
          <a:p>
            <a:r>
              <a:rPr lang="en-US" dirty="0" smtClean="0"/>
              <a:t>E/o liver </a:t>
            </a:r>
            <a:r>
              <a:rPr lang="en-US" dirty="0" err="1" smtClean="0"/>
              <a:t>hydatid</a:t>
            </a:r>
            <a:r>
              <a:rPr lang="en-US" dirty="0" smtClean="0"/>
              <a:t> in segments 6 and 7 measuring 8x10 </a:t>
            </a:r>
            <a:r>
              <a:rPr lang="en-US" dirty="0" err="1" smtClean="0"/>
              <a:t>cmswith</a:t>
            </a:r>
            <a:r>
              <a:rPr lang="en-US" dirty="0" smtClean="0"/>
              <a:t> inflammatory changes noted.</a:t>
            </a:r>
          </a:p>
          <a:p>
            <a:r>
              <a:rPr lang="en-US" dirty="0" smtClean="0"/>
              <a:t>No fluid in the abdomen /pelvis and pleural cavity</a:t>
            </a:r>
            <a:endParaRPr lang="en-IN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Cardio thoracic surgeon review</a:t>
            </a:r>
            <a:endParaRPr lang="en-IN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PFT</a:t>
            </a:r>
          </a:p>
          <a:p>
            <a:r>
              <a:rPr lang="en-US" dirty="0" smtClean="0"/>
              <a:t>Sputum AFB and C&amp;S</a:t>
            </a:r>
          </a:p>
          <a:p>
            <a:r>
              <a:rPr lang="en-US" dirty="0" smtClean="0"/>
              <a:t>Repeat CXR</a:t>
            </a:r>
          </a:p>
          <a:p>
            <a:r>
              <a:rPr lang="en-US" dirty="0" smtClean="0"/>
              <a:t>Planned for surgery -</a:t>
            </a:r>
            <a:r>
              <a:rPr lang="en-US" dirty="0" err="1" smtClean="0"/>
              <a:t>thoracotomy</a:t>
            </a:r>
            <a:r>
              <a:rPr lang="en-US" dirty="0" smtClean="0"/>
              <a:t> and </a:t>
            </a:r>
            <a:r>
              <a:rPr lang="en-US" dirty="0" err="1" smtClean="0"/>
              <a:t>enucleation</a:t>
            </a:r>
            <a:endParaRPr lang="en-US" dirty="0" smtClean="0"/>
          </a:p>
          <a:p>
            <a:r>
              <a:rPr lang="en-US" dirty="0" smtClean="0"/>
              <a:t> suggested : To add</a:t>
            </a:r>
          </a:p>
          <a:p>
            <a:pPr>
              <a:buFont typeface="Wingdings" pitchFamily="2" charset="2"/>
              <a:buChar char="Ø"/>
            </a:pPr>
            <a:r>
              <a:rPr lang="en-US" dirty="0" err="1" smtClean="0"/>
              <a:t>Inj</a:t>
            </a:r>
            <a:r>
              <a:rPr lang="en-US" dirty="0" smtClean="0"/>
              <a:t> </a:t>
            </a:r>
            <a:r>
              <a:rPr lang="en-US" dirty="0" err="1" smtClean="0"/>
              <a:t>ampicillin</a:t>
            </a:r>
            <a:r>
              <a:rPr lang="en-US" dirty="0" smtClean="0"/>
              <a:t> 1gm iv </a:t>
            </a:r>
            <a:r>
              <a:rPr lang="en-US" dirty="0" err="1" smtClean="0"/>
              <a:t>bd</a:t>
            </a:r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dirty="0" err="1" smtClean="0"/>
              <a:t>Inj</a:t>
            </a:r>
            <a:r>
              <a:rPr lang="en-US" dirty="0" smtClean="0"/>
              <a:t> </a:t>
            </a:r>
            <a:r>
              <a:rPr lang="en-US" dirty="0" err="1" smtClean="0"/>
              <a:t>ofloxacin</a:t>
            </a:r>
            <a:r>
              <a:rPr lang="en-US" dirty="0" smtClean="0"/>
              <a:t> 100mg iv </a:t>
            </a:r>
            <a:r>
              <a:rPr lang="en-US" dirty="0" err="1" smtClean="0"/>
              <a:t>bd</a:t>
            </a:r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dirty="0" err="1" smtClean="0"/>
              <a:t>T.albendazole</a:t>
            </a:r>
            <a:r>
              <a:rPr lang="en-US" dirty="0" smtClean="0"/>
              <a:t> 400mg 1-0-1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Chest physiotherapy 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Vitals monitoring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PFT </a:t>
            </a:r>
            <a:endParaRPr lang="en-IN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066800" y="914400"/>
          <a:ext cx="4343400" cy="374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5850"/>
                <a:gridCol w="1085850"/>
                <a:gridCol w="1085850"/>
                <a:gridCol w="1085850"/>
              </a:tblGrid>
              <a:tr h="721895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PARAMETERS</a:t>
                      </a:r>
                      <a:endParaRPr lang="en-IN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PREDICTED</a:t>
                      </a:r>
                      <a:endParaRPr lang="en-IN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BEST</a:t>
                      </a:r>
                      <a:endParaRPr lang="en-IN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%PREDICTED</a:t>
                      </a:r>
                      <a:endParaRPr lang="en-IN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  <a:tr h="505326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FVC</a:t>
                      </a:r>
                      <a:endParaRPr lang="en-IN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3.39</a:t>
                      </a:r>
                      <a:endParaRPr lang="en-IN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2.82</a:t>
                      </a:r>
                      <a:endParaRPr lang="en-IN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83</a:t>
                      </a:r>
                      <a:endParaRPr lang="en-IN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  <a:tr h="274320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FEV1</a:t>
                      </a:r>
                      <a:endParaRPr lang="en-IN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2.68</a:t>
                      </a:r>
                      <a:endParaRPr lang="en-IN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1.12</a:t>
                      </a:r>
                      <a:endParaRPr lang="en-IN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42</a:t>
                      </a:r>
                      <a:endParaRPr lang="en-IN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  <a:tr h="505326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FEV1/FVC</a:t>
                      </a:r>
                      <a:endParaRPr lang="en-IN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0.764</a:t>
                      </a:r>
                      <a:endParaRPr lang="en-IN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0.396</a:t>
                      </a:r>
                      <a:endParaRPr lang="en-IN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52</a:t>
                      </a:r>
                      <a:endParaRPr lang="en-IN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  <a:tr h="505326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PEF</a:t>
                      </a:r>
                      <a:endParaRPr lang="en-IN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8.01</a:t>
                      </a:r>
                      <a:endParaRPr lang="en-IN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1.42</a:t>
                      </a:r>
                      <a:endParaRPr lang="en-IN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18</a:t>
                      </a:r>
                      <a:endParaRPr lang="en-IN" dirty="0"/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5181600" y="1981200"/>
            <a:ext cx="3962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latin typeface="+mj-lt"/>
                <a:ea typeface="+mj-ea"/>
                <a:cs typeface="+mj-cs"/>
              </a:rPr>
              <a:t>IMPRESSION: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SEVERE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OBSTRUCTION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en-IN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4800600"/>
            <a:ext cx="8305800" cy="20574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Planned for surgery and assessed for </a:t>
            </a:r>
            <a:r>
              <a:rPr lang="en-US" dirty="0" err="1" smtClean="0"/>
              <a:t>anaesthetic</a:t>
            </a:r>
            <a:r>
              <a:rPr lang="en-US" dirty="0" smtClean="0"/>
              <a:t> fitness</a:t>
            </a:r>
          </a:p>
          <a:p>
            <a:r>
              <a:rPr lang="en-US" dirty="0" smtClean="0"/>
              <a:t>Cardiac fitness was obtained</a:t>
            </a:r>
          </a:p>
          <a:p>
            <a:r>
              <a:rPr lang="en-US" dirty="0" smtClean="0"/>
              <a:t>Echo showed Right atrium compressed by a large cystic lesion.</a:t>
            </a:r>
            <a:endParaRPr lang="en-IN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Pt developed sudden </a:t>
            </a:r>
            <a:r>
              <a:rPr lang="en-US" dirty="0" err="1" smtClean="0"/>
              <a:t>dyspnoea</a:t>
            </a:r>
            <a:r>
              <a:rPr lang="en-US" dirty="0" smtClean="0"/>
              <a:t> and hemodynamic instability</a:t>
            </a:r>
          </a:p>
          <a:p>
            <a:r>
              <a:rPr lang="en-US" dirty="0" smtClean="0"/>
              <a:t>Shifted to CTS ICU and monitored</a:t>
            </a:r>
          </a:p>
          <a:p>
            <a:r>
              <a:rPr lang="en-US" dirty="0" smtClean="0"/>
              <a:t>CT chest was taken and it showed right </a:t>
            </a:r>
            <a:r>
              <a:rPr lang="en-US" dirty="0" err="1" smtClean="0"/>
              <a:t>hydropneumothorax</a:t>
            </a:r>
            <a:r>
              <a:rPr lang="en-US" dirty="0" smtClean="0"/>
              <a:t> and partial collapse of the right lung and left side </a:t>
            </a:r>
            <a:r>
              <a:rPr lang="en-US" dirty="0" err="1" smtClean="0"/>
              <a:t>mediastinal</a:t>
            </a:r>
            <a:r>
              <a:rPr lang="en-US" dirty="0" smtClean="0"/>
              <a:t> shift s/o rupture of </a:t>
            </a:r>
            <a:r>
              <a:rPr lang="en-US" dirty="0" err="1" smtClean="0"/>
              <a:t>hydatid</a:t>
            </a:r>
            <a:r>
              <a:rPr lang="en-US" dirty="0" smtClean="0"/>
              <a:t> lung in to pleural space</a:t>
            </a:r>
          </a:p>
          <a:p>
            <a:r>
              <a:rPr lang="en-US" dirty="0" smtClean="0"/>
              <a:t>Pt was stabilized and ICD tube inserted in the </a:t>
            </a:r>
            <a:r>
              <a:rPr lang="en-US" b="1" dirty="0" smtClean="0"/>
              <a:t>right 5</a:t>
            </a:r>
            <a:r>
              <a:rPr lang="en-US" b="1" baseline="30000" dirty="0" smtClean="0"/>
              <a:t>th</a:t>
            </a:r>
            <a:r>
              <a:rPr lang="en-US" b="1" dirty="0" smtClean="0"/>
              <a:t> </a:t>
            </a:r>
            <a:r>
              <a:rPr lang="en-US" b="1" dirty="0" err="1" smtClean="0"/>
              <a:t>Intercostal</a:t>
            </a:r>
            <a:r>
              <a:rPr lang="en-US" b="1" dirty="0" smtClean="0"/>
              <a:t> </a:t>
            </a:r>
            <a:r>
              <a:rPr lang="en-US" dirty="0" smtClean="0"/>
              <a:t>space</a:t>
            </a:r>
          </a:p>
          <a:p>
            <a:r>
              <a:rPr lang="en-US" dirty="0" smtClean="0"/>
              <a:t>400ml of dirty fluid -?pus drained</a:t>
            </a:r>
            <a:endParaRPr lang="en-IN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7150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Pt was stabilized .Taken up for </a:t>
            </a:r>
            <a:r>
              <a:rPr lang="en-US" sz="3200" dirty="0" err="1" smtClean="0"/>
              <a:t>thoracotomy</a:t>
            </a:r>
            <a:r>
              <a:rPr lang="en-US" sz="3200" dirty="0" smtClean="0"/>
              <a:t> and </a:t>
            </a:r>
            <a:r>
              <a:rPr lang="en-US" sz="3200" dirty="0" err="1" smtClean="0"/>
              <a:t>enucleation</a:t>
            </a:r>
            <a:r>
              <a:rPr lang="en-IN" sz="3200" dirty="0" smtClean="0"/>
              <a:t/>
            </a:r>
            <a:br>
              <a:rPr lang="en-IN" sz="3200" dirty="0" smtClean="0"/>
            </a:br>
            <a:endParaRPr lang="en-IN" sz="3200" dirty="0"/>
          </a:p>
        </p:txBody>
      </p:sp>
      <p:pic>
        <p:nvPicPr>
          <p:cNvPr id="3074" name="Picture 2" descr="C:\Users\Dr.KadhirVel\Desktop\hydatid\Karuppan hydatid\5 (4).JPG"/>
          <p:cNvPicPr>
            <a:picLocks noChangeAspect="1" noChangeArrowheads="1"/>
          </p:cNvPicPr>
          <p:nvPr/>
        </p:nvPicPr>
        <p:blipFill>
          <a:blip r:embed="rId2" cstate="print"/>
          <a:srcRect l="7813" t="26042" r="66406" b="43750"/>
          <a:stretch>
            <a:fillRect/>
          </a:stretch>
        </p:blipFill>
        <p:spPr bwMode="auto">
          <a:xfrm>
            <a:off x="2895600" y="152400"/>
            <a:ext cx="3124200" cy="2745509"/>
          </a:xfrm>
          <a:prstGeom prst="rect">
            <a:avLst/>
          </a:prstGeom>
          <a:noFill/>
        </p:spPr>
      </p:pic>
      <p:pic>
        <p:nvPicPr>
          <p:cNvPr id="3075" name="Picture 3" descr="C:\Users\Dr.KadhirVel\Desktop\hydatid\Karuppan hydatid\5 (6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1496" t="37264" r="41869" b="38312"/>
          <a:stretch>
            <a:fillRect/>
          </a:stretch>
        </p:blipFill>
        <p:spPr bwMode="auto">
          <a:xfrm>
            <a:off x="1828800" y="2819400"/>
            <a:ext cx="5181600" cy="259080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Operative findings</a:t>
            </a:r>
            <a:endParaRPr lang="en-IN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686800" cy="5257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Diagnosis:</a:t>
            </a:r>
            <a:r>
              <a:rPr lang="en-US" dirty="0" smtClean="0"/>
              <a:t> ruptured </a:t>
            </a:r>
            <a:r>
              <a:rPr lang="en-US" dirty="0" err="1" smtClean="0"/>
              <a:t>hydatid</a:t>
            </a:r>
            <a:r>
              <a:rPr lang="en-US" dirty="0" smtClean="0"/>
              <a:t> middle lobe of right lung with liver </a:t>
            </a:r>
            <a:r>
              <a:rPr lang="en-US" dirty="0" err="1" smtClean="0"/>
              <a:t>hydatid</a:t>
            </a:r>
            <a:endParaRPr lang="en-US" dirty="0" smtClean="0"/>
          </a:p>
          <a:p>
            <a:r>
              <a:rPr lang="en-US" dirty="0" smtClean="0">
                <a:solidFill>
                  <a:srgbClr val="C00000"/>
                </a:solidFill>
              </a:rPr>
              <a:t>Procedure: </a:t>
            </a:r>
            <a:r>
              <a:rPr lang="en-US" dirty="0" smtClean="0"/>
              <a:t>excision of lung </a:t>
            </a:r>
            <a:r>
              <a:rPr lang="en-US" dirty="0" err="1" smtClean="0"/>
              <a:t>hydatid</a:t>
            </a:r>
            <a:r>
              <a:rPr lang="en-US" dirty="0" smtClean="0"/>
              <a:t> with removal of liver cyst.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Intra op findings:</a:t>
            </a:r>
            <a:r>
              <a:rPr lang="en-IN" dirty="0" smtClean="0">
                <a:solidFill>
                  <a:srgbClr val="C00000"/>
                </a:solidFill>
              </a:rPr>
              <a:t> </a:t>
            </a:r>
            <a:r>
              <a:rPr lang="en-US" dirty="0" smtClean="0"/>
              <a:t>excision of lung </a:t>
            </a:r>
            <a:r>
              <a:rPr lang="en-US" dirty="0" err="1" smtClean="0"/>
              <a:t>hydatid</a:t>
            </a:r>
            <a:r>
              <a:rPr lang="en-US" dirty="0" smtClean="0"/>
              <a:t> -right middle lobe  with removal of liver cyst through the diaphragm. Liver cavity obliterated . Diaphragm sutured and checked for air leaks.</a:t>
            </a:r>
          </a:p>
          <a:p>
            <a:r>
              <a:rPr lang="en-US" dirty="0" smtClean="0"/>
              <a:t>Right lung adequately expanded after keeping  suitable drains .</a:t>
            </a:r>
          </a:p>
          <a:p>
            <a:pPr>
              <a:buNone/>
            </a:pPr>
            <a:r>
              <a:rPr lang="en-US" dirty="0" smtClean="0"/>
              <a:t>Pt was shifted to IRCU and recovery monitored.</a:t>
            </a:r>
          </a:p>
          <a:p>
            <a:pPr>
              <a:buNone/>
            </a:pPr>
            <a:r>
              <a:rPr lang="en-US" dirty="0" smtClean="0"/>
              <a:t>2 units of FFP and 1 packed cell unit  were transfused.</a:t>
            </a:r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074" name="Picture 2" descr="C:\Users\Dr.KadhirVel\Desktop\hydatid\Karuppan hydatid\IMG-20170516-WA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52600"/>
            <a:ext cx="4971546" cy="3981450"/>
          </a:xfrm>
          <a:prstGeom prst="rect">
            <a:avLst/>
          </a:prstGeom>
          <a:noFill/>
        </p:spPr>
      </p:pic>
      <p:pic>
        <p:nvPicPr>
          <p:cNvPr id="3075" name="Picture 3" descr="C:\Users\Dr.KadhirVel\Desktop\hydatid\Karuppan hydatid\IMG-20170516-WA000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9695"/>
          <a:stretch>
            <a:fillRect/>
          </a:stretch>
        </p:blipFill>
        <p:spPr bwMode="auto">
          <a:xfrm>
            <a:off x="4642810" y="1752600"/>
            <a:ext cx="4272590" cy="3990333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11" descr="C:\Users\Dr.KadhirVel\Desktop\hydatid\Karuppan hydatid\IMG-20170516-WA0006.jpg"/>
          <p:cNvPicPr>
            <a:picLocks noChangeAspect="1" noChangeArrowheads="1"/>
          </p:cNvPicPr>
          <p:nvPr/>
        </p:nvPicPr>
        <p:blipFill>
          <a:blip r:embed="rId2" cstate="print"/>
          <a:srcRect l="16595" r="3556"/>
          <a:stretch>
            <a:fillRect/>
          </a:stretch>
        </p:blipFill>
        <p:spPr bwMode="auto">
          <a:xfrm>
            <a:off x="4800600" y="1371600"/>
            <a:ext cx="4343400" cy="4572000"/>
          </a:xfrm>
          <a:prstGeom prst="rect">
            <a:avLst/>
          </a:prstGeom>
          <a:noFill/>
        </p:spPr>
      </p:pic>
      <p:pic>
        <p:nvPicPr>
          <p:cNvPr id="2050" name="Picture 2" descr="C:\Users\Dr.KadhirVel\Desktop\hydatid\Karuppan hydatid\IMG-20170516-WA000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4542" r="13381"/>
          <a:stretch>
            <a:fillRect/>
          </a:stretch>
        </p:blipFill>
        <p:spPr bwMode="auto">
          <a:xfrm>
            <a:off x="0" y="1371600"/>
            <a:ext cx="5036390" cy="4602163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130" name="Picture 10" descr="C:\Users\Dr.KadhirVel\Desktop\hydatid\Karuppan hydatid\IMG-20170516-WA0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1371600"/>
            <a:ext cx="3429000" cy="4572001"/>
          </a:xfrm>
          <a:prstGeom prst="rect">
            <a:avLst/>
          </a:prstGeom>
          <a:noFill/>
        </p:spPr>
      </p:pic>
      <p:pic>
        <p:nvPicPr>
          <p:cNvPr id="1026" name="Picture 2" descr="C:\Users\Dr.KadhirVel\Desktop\hydatid\Karuppan hydatid\IMG-20170516-WA0002.jpg"/>
          <p:cNvPicPr>
            <a:picLocks noChangeAspect="1" noChangeArrowheads="1"/>
          </p:cNvPicPr>
          <p:nvPr/>
        </p:nvPicPr>
        <p:blipFill>
          <a:blip r:embed="rId3" cstate="print"/>
          <a:srcRect r="1323" b="4762"/>
          <a:stretch>
            <a:fillRect/>
          </a:stretch>
        </p:blipFill>
        <p:spPr bwMode="auto">
          <a:xfrm>
            <a:off x="1447800" y="1295400"/>
            <a:ext cx="3581400" cy="4608772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 h/o loose stools /bloody stools in recent past</a:t>
            </a:r>
          </a:p>
          <a:p>
            <a:r>
              <a:rPr lang="en-US" dirty="0" smtClean="0"/>
              <a:t>No h/o decreased urine output</a:t>
            </a:r>
          </a:p>
          <a:p>
            <a:r>
              <a:rPr lang="en-US" dirty="0" smtClean="0"/>
              <a:t>No h/o altered </a:t>
            </a:r>
            <a:r>
              <a:rPr lang="en-US" dirty="0" err="1" smtClean="0"/>
              <a:t>sensorium</a:t>
            </a:r>
            <a:r>
              <a:rPr lang="en-US" dirty="0" smtClean="0"/>
              <a:t>/seizures</a:t>
            </a:r>
          </a:p>
          <a:p>
            <a:r>
              <a:rPr lang="en-US" dirty="0" smtClean="0"/>
              <a:t>No h/o blurring of vision</a:t>
            </a:r>
            <a:endParaRPr lang="en-IN" dirty="0" smtClean="0"/>
          </a:p>
          <a:p>
            <a:endParaRPr lang="en-IN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9" descr="C:\Users\Dr.KadhirVel\Desktop\hydatid\Karuppan hydatid\IMG-20170516-WA00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11904" b="24604"/>
          <a:stretch>
            <a:fillRect/>
          </a:stretch>
        </p:blipFill>
        <p:spPr bwMode="auto">
          <a:xfrm>
            <a:off x="3084656" y="269114"/>
            <a:ext cx="3849544" cy="5857049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0" y="5562600"/>
            <a:ext cx="4953000" cy="1020762"/>
          </a:xfrm>
        </p:spPr>
        <p:txBody>
          <a:bodyPr>
            <a:noAutofit/>
          </a:bodyPr>
          <a:lstStyle/>
          <a:p>
            <a:r>
              <a:rPr lang="en-US" sz="3200" dirty="0" smtClean="0"/>
              <a:t>Pt recovered well and is discharged </a:t>
            </a:r>
            <a:r>
              <a:rPr lang="en-IN" sz="3200" dirty="0" smtClean="0"/>
              <a:t/>
            </a:r>
            <a:br>
              <a:rPr lang="en-IN" sz="3200" dirty="0" smtClean="0"/>
            </a:br>
            <a:endParaRPr lang="en-IN" sz="3200" dirty="0"/>
          </a:p>
        </p:txBody>
      </p:sp>
      <p:pic>
        <p:nvPicPr>
          <p:cNvPr id="4098" name="Picture 2" descr="C:\Users\Dr.KadhirVel\Desktop\hydatid\IMG_20170601_152809.jpg"/>
          <p:cNvPicPr>
            <a:picLocks noChangeAspect="1" noChangeArrowheads="1"/>
          </p:cNvPicPr>
          <p:nvPr/>
        </p:nvPicPr>
        <p:blipFill>
          <a:blip r:embed="rId2" cstate="print"/>
          <a:srcRect l="6209" t="33088" r="19281" b="20343"/>
          <a:stretch>
            <a:fillRect/>
          </a:stretch>
        </p:blipFill>
        <p:spPr bwMode="auto">
          <a:xfrm>
            <a:off x="4480560" y="1066800"/>
            <a:ext cx="4663440" cy="3886200"/>
          </a:xfrm>
          <a:prstGeom prst="rect">
            <a:avLst/>
          </a:prstGeom>
          <a:noFill/>
        </p:spPr>
      </p:pic>
      <p:pic>
        <p:nvPicPr>
          <p:cNvPr id="4099" name="Picture 3" descr="C:\Users\Dr.KadhirVel\Desktop\hydatid\Karuppan hydatid\DSCN5179.JPG"/>
          <p:cNvPicPr>
            <a:picLocks noChangeAspect="1" noChangeArrowheads="1"/>
          </p:cNvPicPr>
          <p:nvPr/>
        </p:nvPicPr>
        <p:blipFill>
          <a:blip r:embed="rId3" cstate="print"/>
          <a:srcRect l="8826" t="23202" r="23089" b="37858"/>
          <a:stretch>
            <a:fillRect/>
          </a:stretch>
        </p:blipFill>
        <p:spPr bwMode="auto">
          <a:xfrm>
            <a:off x="228600" y="685800"/>
            <a:ext cx="4114800" cy="2743200"/>
          </a:xfrm>
          <a:prstGeom prst="rect">
            <a:avLst/>
          </a:prstGeom>
          <a:noFill/>
        </p:spPr>
      </p:pic>
      <p:pic>
        <p:nvPicPr>
          <p:cNvPr id="4100" name="Picture 4" descr="C:\Users\Dr.KadhirVel\Desktop\hydatid\Karuppan hydatid\DSCN5179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6827" t="65661" r="53925" b="7401"/>
          <a:stretch>
            <a:fillRect/>
          </a:stretch>
        </p:blipFill>
        <p:spPr bwMode="auto">
          <a:xfrm>
            <a:off x="457200" y="3581400"/>
            <a:ext cx="3810000" cy="268224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 highlight the unusual cause of </a:t>
            </a:r>
            <a:r>
              <a:rPr lang="en-US" dirty="0" err="1" smtClean="0"/>
              <a:t>bronchiectasis</a:t>
            </a:r>
            <a:endParaRPr lang="en-US" dirty="0" smtClean="0"/>
          </a:p>
          <a:p>
            <a:r>
              <a:rPr lang="en-US" dirty="0" smtClean="0"/>
              <a:t>To discuss the manifestations and complications of </a:t>
            </a:r>
            <a:r>
              <a:rPr lang="en-US" dirty="0" err="1" smtClean="0"/>
              <a:t>hydatid</a:t>
            </a:r>
            <a:r>
              <a:rPr lang="en-US" dirty="0" smtClean="0"/>
              <a:t> disease</a:t>
            </a:r>
            <a:endParaRPr lang="en-IN" dirty="0" smtClean="0"/>
          </a:p>
          <a:p>
            <a:r>
              <a:rPr lang="en-US" dirty="0" smtClean="0"/>
              <a:t>Synchronous involvement of liver </a:t>
            </a:r>
            <a:r>
              <a:rPr lang="en-US" smtClean="0"/>
              <a:t>and lung</a:t>
            </a:r>
            <a:endParaRPr lang="en-IN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29868" t="31250" r="29722" b="19792"/>
          <a:stretch>
            <a:fillRect/>
          </a:stretch>
        </p:blipFill>
        <p:spPr bwMode="auto">
          <a:xfrm>
            <a:off x="914400" y="762000"/>
            <a:ext cx="760703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70587047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>
                <a:solidFill>
                  <a:srgbClr val="C00000"/>
                </a:solidFill>
              </a:rPr>
              <a:t>Past history:</a:t>
            </a:r>
          </a:p>
          <a:p>
            <a:r>
              <a:rPr lang="en-US" dirty="0" smtClean="0"/>
              <a:t>K/c/o COPD on Rx for past few years.</a:t>
            </a:r>
          </a:p>
          <a:p>
            <a:r>
              <a:rPr lang="en-US" dirty="0" smtClean="0"/>
              <a:t>K/c/o </a:t>
            </a:r>
            <a:r>
              <a:rPr lang="en-US" dirty="0" err="1" smtClean="0"/>
              <a:t>hydatid</a:t>
            </a:r>
            <a:r>
              <a:rPr lang="en-US" dirty="0" smtClean="0"/>
              <a:t> cyst – right lobe of </a:t>
            </a:r>
            <a:r>
              <a:rPr lang="en-US" dirty="0" err="1" smtClean="0"/>
              <a:t>liver,operated</a:t>
            </a:r>
            <a:r>
              <a:rPr lang="en-US" dirty="0" smtClean="0"/>
              <a:t> in a private hospital in 2015.</a:t>
            </a:r>
          </a:p>
          <a:p>
            <a:r>
              <a:rPr lang="en-US" dirty="0" smtClean="0"/>
              <a:t>Not a k/c/o DM/SHT/PT/BA/CAD/seizures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IN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 smtClean="0">
                <a:solidFill>
                  <a:srgbClr val="C00000"/>
                </a:solidFill>
              </a:rPr>
              <a:t>Personal history:</a:t>
            </a:r>
          </a:p>
          <a:p>
            <a:r>
              <a:rPr lang="en-US" dirty="0" smtClean="0"/>
              <a:t>Mixed diet </a:t>
            </a:r>
          </a:p>
          <a:p>
            <a:r>
              <a:rPr lang="en-US" dirty="0" smtClean="0"/>
              <a:t>Chronic alcoholic 350ml -3 times a week for about 25 yrs</a:t>
            </a:r>
          </a:p>
          <a:p>
            <a:r>
              <a:rPr lang="en-US" dirty="0" smtClean="0"/>
              <a:t>Chronic smoker -1-2 pack </a:t>
            </a:r>
            <a:r>
              <a:rPr lang="en-US" dirty="0" err="1" smtClean="0"/>
              <a:t>beedies</a:t>
            </a:r>
            <a:r>
              <a:rPr lang="en-US" dirty="0" smtClean="0"/>
              <a:t> for 35yrs</a:t>
            </a:r>
          </a:p>
          <a:p>
            <a:r>
              <a:rPr lang="en-US" dirty="0" smtClean="0"/>
              <a:t>Normal bladder and bowel habits</a:t>
            </a:r>
          </a:p>
          <a:p>
            <a:endParaRPr lang="en-IN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General examination</a:t>
            </a:r>
            <a:endParaRPr lang="en-IN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b="1" dirty="0" smtClean="0"/>
              <a:t>O/E </a:t>
            </a:r>
          </a:p>
          <a:p>
            <a:pPr>
              <a:buNone/>
            </a:pPr>
            <a:r>
              <a:rPr lang="en-US" dirty="0" smtClean="0"/>
              <a:t>    Pt conscious </a:t>
            </a:r>
          </a:p>
          <a:p>
            <a:pPr>
              <a:buNone/>
            </a:pPr>
            <a:r>
              <a:rPr lang="en-US" dirty="0" smtClean="0"/>
              <a:t>        Oriented , Mildly </a:t>
            </a:r>
            <a:r>
              <a:rPr lang="en-US" dirty="0" err="1" smtClean="0"/>
              <a:t>dyspnoeic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       febrile(+)-100.3F</a:t>
            </a:r>
          </a:p>
          <a:p>
            <a:pPr>
              <a:buNone/>
            </a:pPr>
            <a:r>
              <a:rPr lang="en-US" dirty="0" smtClean="0"/>
              <a:t>        Pallor(+)</a:t>
            </a:r>
          </a:p>
          <a:p>
            <a:pPr>
              <a:buNone/>
            </a:pPr>
            <a:r>
              <a:rPr lang="en-US" dirty="0" smtClean="0"/>
              <a:t>        clubbing –</a:t>
            </a:r>
            <a:r>
              <a:rPr lang="en-US" dirty="0" err="1" smtClean="0"/>
              <a:t>pandigital</a:t>
            </a:r>
            <a:r>
              <a:rPr lang="en-US" dirty="0" smtClean="0"/>
              <a:t> grade II</a:t>
            </a:r>
          </a:p>
          <a:p>
            <a:pPr>
              <a:buNone/>
            </a:pPr>
            <a:r>
              <a:rPr lang="en-US" dirty="0" smtClean="0"/>
              <a:t>        No cyanosis</a:t>
            </a:r>
          </a:p>
          <a:p>
            <a:pPr>
              <a:buNone/>
            </a:pPr>
            <a:r>
              <a:rPr lang="en-US" dirty="0" smtClean="0"/>
              <a:t>        No pedal edema</a:t>
            </a:r>
          </a:p>
          <a:p>
            <a:pPr>
              <a:buNone/>
            </a:pPr>
            <a:r>
              <a:rPr lang="en-US" dirty="0" smtClean="0"/>
              <a:t>        No </a:t>
            </a:r>
            <a:r>
              <a:rPr lang="en-US" dirty="0" err="1" smtClean="0"/>
              <a:t>generalised</a:t>
            </a:r>
            <a:r>
              <a:rPr lang="en-US" dirty="0" smtClean="0"/>
              <a:t> </a:t>
            </a:r>
            <a:r>
              <a:rPr lang="en-US" dirty="0" err="1" smtClean="0"/>
              <a:t>lymphadenopathy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       Hydration-good</a:t>
            </a:r>
            <a:endParaRPr lang="en-IN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801186059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Flowchart: Direct Access Storage 4"/>
          <p:cNvSpPr/>
          <p:nvPr/>
        </p:nvSpPr>
        <p:spPr>
          <a:xfrm>
            <a:off x="457200" y="228600"/>
            <a:ext cx="8229600" cy="1295400"/>
          </a:xfrm>
          <a:prstGeom prst="flowChartMagneticDrum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Kristen ITC" pitchFamily="66" charset="0"/>
              </a:rPr>
              <a:t>vitals</a:t>
            </a:r>
            <a:endParaRPr lang="en-US" sz="3200" dirty="0">
              <a:latin typeface="Kristen ITC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164235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67C1AD2-8552-4915-AE69-EA2F9C260A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6">
                                            <p:graphicEl>
                                              <a:dgm id="{367C1AD2-8552-4915-AE69-EA2F9C260A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6">
                                            <p:graphicEl>
                                              <a:dgm id="{367C1AD2-8552-4915-AE69-EA2F9C260A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6">
                                            <p:graphicEl>
                                              <a:dgm id="{367C1AD2-8552-4915-AE69-EA2F9C260A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67C1AD2-8552-4915-AE69-EA2F9C260A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67C1AD2-8552-4915-AE69-EA2F9C260A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79F0AD5-DE15-442F-8002-9D420B657A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6">
                                            <p:graphicEl>
                                              <a:dgm id="{379F0AD5-DE15-442F-8002-9D420B657A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6">
                                            <p:graphicEl>
                                              <a:dgm id="{379F0AD5-DE15-442F-8002-9D420B657A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6">
                                            <p:graphicEl>
                                              <a:dgm id="{379F0AD5-DE15-442F-8002-9D420B657A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79F0AD5-DE15-442F-8002-9D420B657A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79F0AD5-DE15-442F-8002-9D420B657A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8EA3E02-7A6C-4D1D-BF97-EB59CD99CD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6">
                                            <p:graphicEl>
                                              <a:dgm id="{B8EA3E02-7A6C-4D1D-BF97-EB59CD99CD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6">
                                            <p:graphicEl>
                                              <a:dgm id="{B8EA3E02-7A6C-4D1D-BF97-EB59CD99CD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6">
                                            <p:graphicEl>
                                              <a:dgm id="{B8EA3E02-7A6C-4D1D-BF97-EB59CD99CD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8EA3E02-7A6C-4D1D-BF97-EB59CD99CD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8EA3E02-7A6C-4D1D-BF97-EB59CD99CD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7258F9B-4EE5-4051-AC94-5768D0702B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6">
                                            <p:graphicEl>
                                              <a:dgm id="{17258F9B-4EE5-4051-AC94-5768D0702B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6">
                                            <p:graphicEl>
                                              <a:dgm id="{17258F9B-4EE5-4051-AC94-5768D0702B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6">
                                            <p:graphicEl>
                                              <a:dgm id="{17258F9B-4EE5-4051-AC94-5768D0702B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7258F9B-4EE5-4051-AC94-5768D0702B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7258F9B-4EE5-4051-AC94-5768D0702B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E9EDD33-4218-4460-8015-51A43A3FE5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6">
                                            <p:graphicEl>
                                              <a:dgm id="{DE9EDD33-4218-4460-8015-51A43A3FE5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6">
                                            <p:graphicEl>
                                              <a:dgm id="{DE9EDD33-4218-4460-8015-51A43A3FE5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6">
                                            <p:graphicEl>
                                              <a:dgm id="{DE9EDD33-4218-4460-8015-51A43A3FE5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E9EDD33-4218-4460-8015-51A43A3FE5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E9EDD33-4218-4460-8015-51A43A3FE5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Systemic examination</a:t>
            </a:r>
            <a:endParaRPr lang="en-IN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7150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b="1" dirty="0" smtClean="0">
                <a:solidFill>
                  <a:srgbClr val="C00000"/>
                </a:solidFill>
              </a:rPr>
              <a:t>RS:    </a:t>
            </a:r>
            <a:r>
              <a:rPr lang="en-US" dirty="0" smtClean="0"/>
              <a:t>Bilateral Air Entry(+), NVBS</a:t>
            </a:r>
            <a:r>
              <a:rPr lang="en-US" dirty="0" smtClean="0"/>
              <a:t>+</a:t>
            </a:r>
            <a:r>
              <a:rPr lang="en-US" dirty="0" smtClean="0"/>
              <a:t>                     </a:t>
            </a:r>
          </a:p>
          <a:p>
            <a:pPr>
              <a:buNone/>
            </a:pPr>
            <a:r>
              <a:rPr lang="en-US" dirty="0" smtClean="0"/>
              <a:t> </a:t>
            </a:r>
            <a:r>
              <a:rPr lang="en-US" dirty="0" smtClean="0"/>
              <a:t>             </a:t>
            </a:r>
            <a:r>
              <a:rPr lang="en-US" dirty="0" smtClean="0"/>
              <a:t>Trachea </a:t>
            </a:r>
            <a:r>
              <a:rPr lang="en-US" dirty="0" smtClean="0"/>
              <a:t>in midline</a:t>
            </a:r>
          </a:p>
          <a:p>
            <a:pPr>
              <a:buNone/>
            </a:pPr>
            <a:r>
              <a:rPr lang="en-US" dirty="0" smtClean="0"/>
              <a:t>               Chest wall symmetrical, movements decreased in the right lower </a:t>
            </a:r>
            <a:r>
              <a:rPr lang="en-US" dirty="0" err="1" smtClean="0"/>
              <a:t>hemithorax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              B/L wheeze (+) –</a:t>
            </a:r>
            <a:r>
              <a:rPr lang="en-US" dirty="0" err="1" smtClean="0"/>
              <a:t>expiratory,poly</a:t>
            </a:r>
            <a:r>
              <a:rPr lang="en-US" dirty="0" smtClean="0"/>
              <a:t> phonic</a:t>
            </a:r>
          </a:p>
          <a:p>
            <a:pPr>
              <a:buNone/>
            </a:pPr>
            <a:r>
              <a:rPr lang="en-US" dirty="0" smtClean="0"/>
              <a:t>               </a:t>
            </a:r>
            <a:r>
              <a:rPr lang="en-US" dirty="0" err="1" smtClean="0"/>
              <a:t>Crepts</a:t>
            </a:r>
            <a:r>
              <a:rPr lang="en-US" dirty="0" smtClean="0"/>
              <a:t>(mid </a:t>
            </a:r>
            <a:r>
              <a:rPr lang="en-US" dirty="0" err="1" smtClean="0"/>
              <a:t>inspiratory</a:t>
            </a:r>
            <a:r>
              <a:rPr lang="en-US" dirty="0" smtClean="0"/>
              <a:t>) –coarse leathery over the right mammary , </a:t>
            </a:r>
            <a:r>
              <a:rPr lang="en-US" dirty="0" smtClean="0"/>
              <a:t>infra </a:t>
            </a:r>
            <a:r>
              <a:rPr lang="en-US" dirty="0" err="1" smtClean="0"/>
              <a:t>axillary</a:t>
            </a:r>
            <a:r>
              <a:rPr lang="en-US" dirty="0" smtClean="0"/>
              <a:t> and lower inter scapular regions.</a:t>
            </a:r>
          </a:p>
          <a:p>
            <a:pPr>
              <a:buNone/>
            </a:pPr>
            <a:endParaRPr lang="en-IN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US" b="1" dirty="0" smtClean="0">
                <a:solidFill>
                  <a:srgbClr val="C00000"/>
                </a:solidFill>
              </a:rPr>
              <a:t>CVS:</a:t>
            </a:r>
            <a:r>
              <a:rPr lang="en-US" b="1" dirty="0" smtClean="0"/>
              <a:t>   </a:t>
            </a:r>
            <a:r>
              <a:rPr lang="en-US" dirty="0" smtClean="0"/>
              <a:t>S1S2(+), No murmurs</a:t>
            </a:r>
          </a:p>
          <a:p>
            <a:pPr>
              <a:buNone/>
            </a:pPr>
            <a:endParaRPr lang="en-US" dirty="0" smtClean="0"/>
          </a:p>
          <a:p>
            <a:r>
              <a:rPr lang="en-US" b="1" dirty="0" smtClean="0">
                <a:solidFill>
                  <a:srgbClr val="C00000"/>
                </a:solidFill>
              </a:rPr>
              <a:t>P/A : </a:t>
            </a:r>
            <a:r>
              <a:rPr lang="en-US" dirty="0" smtClean="0"/>
              <a:t>soft ,Bowel Sounds(+)</a:t>
            </a:r>
          </a:p>
          <a:p>
            <a:pPr>
              <a:buNone/>
            </a:pPr>
            <a:r>
              <a:rPr lang="en-US" dirty="0" smtClean="0"/>
              <a:t>               Liver enlarged(17cms) ,3cms below the right costal    </a:t>
            </a:r>
          </a:p>
          <a:p>
            <a:pPr>
              <a:buNone/>
            </a:pPr>
            <a:r>
              <a:rPr lang="en-US" dirty="0" smtClean="0"/>
              <a:t>               margin</a:t>
            </a:r>
          </a:p>
          <a:p>
            <a:pPr>
              <a:buNone/>
            </a:pPr>
            <a:r>
              <a:rPr lang="en-US" dirty="0" smtClean="0"/>
              <a:t>               minimal tenderness in the right </a:t>
            </a:r>
            <a:r>
              <a:rPr lang="en-US" dirty="0" err="1" smtClean="0"/>
              <a:t>hypochondrium</a:t>
            </a:r>
            <a:r>
              <a:rPr lang="en-US" dirty="0" smtClean="0"/>
              <a:t> and     </a:t>
            </a:r>
          </a:p>
          <a:p>
            <a:pPr>
              <a:buNone/>
            </a:pPr>
            <a:r>
              <a:rPr lang="en-US" dirty="0" smtClean="0"/>
              <a:t>               </a:t>
            </a:r>
            <a:r>
              <a:rPr lang="en-US" dirty="0" err="1" smtClean="0"/>
              <a:t>epigastrium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              Spleen not palpable</a:t>
            </a:r>
          </a:p>
          <a:p>
            <a:pPr>
              <a:buNone/>
            </a:pPr>
            <a:r>
              <a:rPr lang="en-US" dirty="0" smtClean="0"/>
              <a:t>               No free fluid.   </a:t>
            </a:r>
          </a:p>
          <a:p>
            <a:pPr>
              <a:buNone/>
            </a:pPr>
            <a:r>
              <a:rPr lang="en-US" dirty="0" smtClean="0"/>
              <a:t>          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CNS: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smtClean="0"/>
              <a:t>No FND</a:t>
            </a:r>
          </a:p>
          <a:p>
            <a:endParaRPr lang="en-IN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omposite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1916</TotalTime>
  <Words>910</Words>
  <Application>Microsoft Office PowerPoint</Application>
  <PresentationFormat>On-screen Show (4:3)</PresentationFormat>
  <Paragraphs>220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An interesting CAuSE OF bronchiectasis</vt:lpstr>
      <vt:lpstr>Slide 2</vt:lpstr>
      <vt:lpstr>Slide 3</vt:lpstr>
      <vt:lpstr>Slide 4</vt:lpstr>
      <vt:lpstr>Slide 5</vt:lpstr>
      <vt:lpstr>General examination</vt:lpstr>
      <vt:lpstr>Slide 7</vt:lpstr>
      <vt:lpstr>Systemic examination</vt:lpstr>
      <vt:lpstr>Slide 9</vt:lpstr>
      <vt:lpstr>Provisional diagnosis</vt:lpstr>
      <vt:lpstr>TREATMENT </vt:lpstr>
      <vt:lpstr>Slide 12</vt:lpstr>
      <vt:lpstr>Slide 13</vt:lpstr>
      <vt:lpstr>USG-Abdomen</vt:lpstr>
      <vt:lpstr>Slide 15</vt:lpstr>
      <vt:lpstr>SGE opinion </vt:lpstr>
      <vt:lpstr>Thoracic physician opinion</vt:lpstr>
      <vt:lpstr>Cardio thoracic surgeon opinion</vt:lpstr>
      <vt:lpstr>Slide 19</vt:lpstr>
      <vt:lpstr>Slide 20</vt:lpstr>
      <vt:lpstr>CT chest </vt:lpstr>
      <vt:lpstr>Cardio thoracic surgeon review</vt:lpstr>
      <vt:lpstr>PFT </vt:lpstr>
      <vt:lpstr>Slide 24</vt:lpstr>
      <vt:lpstr>Pt was stabilized .Taken up for thoracotomy and enucleation </vt:lpstr>
      <vt:lpstr>Operative findings</vt:lpstr>
      <vt:lpstr>Slide 27</vt:lpstr>
      <vt:lpstr>Slide 28</vt:lpstr>
      <vt:lpstr>Slide 29</vt:lpstr>
      <vt:lpstr>Slide 30</vt:lpstr>
      <vt:lpstr>Pt recovered well and is discharged  </vt:lpstr>
      <vt:lpstr>Slide 32</vt:lpstr>
      <vt:lpstr>Slide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RENAL FUNCTION TESTS</dc:title>
  <dc:creator>Vijay</dc:creator>
  <cp:lastModifiedBy>Dr.KadhirVel</cp:lastModifiedBy>
  <cp:revision>94</cp:revision>
  <dcterms:created xsi:type="dcterms:W3CDTF">2010-10-12T05:56:18Z</dcterms:created>
  <dcterms:modified xsi:type="dcterms:W3CDTF">2018-02-27T08:04:05Z</dcterms:modified>
</cp:coreProperties>
</file>