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6" r:id="rId2"/>
    <p:sldId id="28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9FC10423-F5C4-7910-BCCC-CFA5F1A459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31" r="1" b="9342"/>
          <a:stretch>
            <a:fillRect/>
          </a:stretch>
        </p:blipFill>
        <p:spPr>
          <a:xfrm>
            <a:off x="477085" y="466162"/>
            <a:ext cx="11237832" cy="3937502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sp>
        <p:nvSpPr>
          <p:cNvPr id="38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2856" y="3128074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Freeform: Shape 11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58392"/>
            <a:ext cx="12192000" cy="3033446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B59751-B5B9-4D3A-8387-D6D8643E3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270" y="3358392"/>
            <a:ext cx="5015258" cy="1908975"/>
          </a:xfrm>
        </p:spPr>
        <p:txBody>
          <a:bodyPr/>
          <a:lstStyle/>
          <a:p>
            <a:r>
              <a:rPr lang="en-IN" sz="5400">
                <a:solidFill>
                  <a:schemeClr val="tx1"/>
                </a:solidFill>
              </a:rPr>
              <a:t>VASCULITIS </a:t>
            </a:r>
            <a:endParaRPr lang="en-US" sz="540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9D71A-364C-FB6A-CA4A-8C9CB81B6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9964" y="-102133"/>
            <a:ext cx="7149601" cy="621214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IN" sz="2400">
                <a:solidFill>
                  <a:schemeClr val="tx1"/>
                </a:solidFill>
              </a:rPr>
              <a:t>                       </a:t>
            </a:r>
            <a:r>
              <a:rPr lang="en-IN" sz="2400" b="1">
                <a:solidFill>
                  <a:schemeClr val="tx1"/>
                </a:solidFill>
              </a:rPr>
              <a:t>6</a:t>
            </a:r>
            <a:r>
              <a:rPr lang="en-IN" sz="2400" b="1" baseline="30000">
                <a:solidFill>
                  <a:schemeClr val="tx1"/>
                </a:solidFill>
              </a:rPr>
              <a:t>TH</a:t>
            </a:r>
            <a:r>
              <a:rPr lang="en-IN" sz="2400" b="1">
                <a:solidFill>
                  <a:schemeClr val="tx1"/>
                </a:solidFill>
              </a:rPr>
              <a:t> MEDICAL UNIT</a:t>
            </a:r>
            <a:endParaRPr lang="en-IN" sz="24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N" sz="2400">
                <a:solidFill>
                  <a:schemeClr val="tx1"/>
                </a:solidFill>
              </a:rPr>
              <a:t>              </a:t>
            </a:r>
            <a:r>
              <a:rPr lang="en-IN" sz="2400" b="1">
                <a:solidFill>
                  <a:schemeClr val="tx1"/>
                </a:solidFill>
              </a:rPr>
              <a:t>CHIEF:DR.M.RAJKUMAR M.D</a:t>
            </a:r>
          </a:p>
          <a:p>
            <a:pPr marL="0" indent="0">
              <a:buNone/>
            </a:pPr>
            <a:r>
              <a:rPr lang="en-IN" sz="2400" b="1">
                <a:solidFill>
                  <a:schemeClr val="tx1"/>
                </a:solidFill>
              </a:rPr>
              <a:t>              ASSISTANT PROFESSORS:</a:t>
            </a:r>
          </a:p>
          <a:p>
            <a:pPr marL="0" indent="0">
              <a:buNone/>
            </a:pPr>
            <a:r>
              <a:rPr lang="en-IN" sz="2400" b="1">
                <a:solidFill>
                  <a:schemeClr val="tx1"/>
                </a:solidFill>
              </a:rPr>
              <a:t>                        DR.T.BALASELVI M.D</a:t>
            </a:r>
          </a:p>
          <a:p>
            <a:pPr marL="0" indent="0">
              <a:buNone/>
            </a:pPr>
            <a:r>
              <a:rPr lang="en-IN" sz="2400" b="1">
                <a:solidFill>
                  <a:schemeClr val="tx1"/>
                </a:solidFill>
              </a:rPr>
              <a:t>                        DR.MADHAN VIGNESH M.D</a:t>
            </a:r>
          </a:p>
          <a:p>
            <a:pPr marL="0" indent="0">
              <a:buNone/>
            </a:pPr>
            <a:r>
              <a:rPr lang="en-IN" sz="2400" b="1">
                <a:solidFill>
                  <a:schemeClr val="tx1"/>
                </a:solidFill>
              </a:rPr>
              <a:t>              PRESENTOR:</a:t>
            </a:r>
          </a:p>
          <a:p>
            <a:pPr marL="0" indent="0">
              <a:buNone/>
            </a:pPr>
            <a:r>
              <a:rPr lang="en-IN" sz="2400" b="1">
                <a:solidFill>
                  <a:schemeClr val="tx1"/>
                </a:solidFill>
              </a:rPr>
              <a:t>                        DR.V.SATHIYA PRIYA</a:t>
            </a:r>
          </a:p>
          <a:p>
            <a:pPr marL="0" indent="0">
              <a:buNone/>
            </a:pPr>
            <a:r>
              <a:rPr lang="en-IN" sz="2400" b="1">
                <a:solidFill>
                  <a:schemeClr val="tx1"/>
                </a:solidFill>
              </a:rPr>
              <a:t>                         (2</a:t>
            </a:r>
            <a:r>
              <a:rPr lang="en-IN" sz="2400" b="1" baseline="30000">
                <a:solidFill>
                  <a:schemeClr val="tx1"/>
                </a:solidFill>
              </a:rPr>
              <a:t>ND</a:t>
            </a:r>
            <a:r>
              <a:rPr lang="en-IN" sz="2400" b="1">
                <a:solidFill>
                  <a:schemeClr val="tx1"/>
                </a:solidFill>
              </a:rPr>
              <a:t> YEAR POSTGRADUATE)</a:t>
            </a:r>
            <a:endParaRPr lang="en-US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717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5F05B7A-A967-90FA-A710-88807C8AE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54" y="400050"/>
            <a:ext cx="6639682" cy="638062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EF6308-CB20-513C-187E-59AE0C2AE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2452" y="238685"/>
            <a:ext cx="3757545" cy="5802405"/>
          </a:xfrm>
        </p:spPr>
        <p:txBody>
          <a:bodyPr>
            <a:normAutofit/>
          </a:bodyPr>
          <a:lstStyle/>
          <a:p>
            <a:r>
              <a:rPr lang="en-IN" sz="2400" b="1" i="1" dirty="0"/>
              <a:t>DIAGNOSIS</a:t>
            </a:r>
            <a:r>
              <a:rPr lang="en-IN" sz="2400" dirty="0"/>
              <a:t>:</a:t>
            </a:r>
          </a:p>
          <a:p>
            <a:r>
              <a:rPr lang="en-IN" sz="2400" dirty="0"/>
              <a:t>          </a:t>
            </a:r>
            <a:r>
              <a:rPr lang="en-IN" sz="2400" b="1" dirty="0" err="1">
                <a:solidFill>
                  <a:schemeClr val="tx1"/>
                </a:solidFill>
              </a:rPr>
              <a:t>aRTERIOGRAM</a:t>
            </a:r>
            <a:r>
              <a:rPr lang="en-IN" sz="2400" dirty="0">
                <a:solidFill>
                  <a:schemeClr val="tx1"/>
                </a:solidFill>
              </a:rPr>
              <a:t>  is the gold standard. </a:t>
            </a:r>
          </a:p>
          <a:p>
            <a:endParaRPr lang="en-IN" sz="2400" dirty="0">
              <a:solidFill>
                <a:schemeClr val="tx1"/>
              </a:solidFill>
            </a:endParaRPr>
          </a:p>
          <a:p>
            <a:endParaRPr lang="en-IN" sz="2400" dirty="0"/>
          </a:p>
          <a:p>
            <a:r>
              <a:rPr lang="en-IN" sz="2400" b="1" i="1" dirty="0"/>
              <a:t>Treatment</a:t>
            </a:r>
            <a:r>
              <a:rPr lang="en-IN" sz="2400" dirty="0"/>
              <a:t>:</a:t>
            </a:r>
          </a:p>
          <a:p>
            <a:r>
              <a:rPr lang="en-IN" sz="2400" dirty="0"/>
              <a:t>            </a:t>
            </a:r>
            <a:r>
              <a:rPr lang="en-IN" sz="2400" dirty="0">
                <a:solidFill>
                  <a:schemeClr val="tx1"/>
                </a:solidFill>
              </a:rPr>
              <a:t>Steroid</a:t>
            </a:r>
          </a:p>
          <a:p>
            <a:r>
              <a:rPr lang="en-IN" sz="2400" dirty="0">
                <a:solidFill>
                  <a:schemeClr val="tx1"/>
                </a:solidFill>
              </a:rPr>
              <a:t>            SURGICAL REVASCULARISATION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74596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D3017-069C-FBA6-E629-CD43E8617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MEDIUM VESSEL VASCULITIS: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D0E23-70D8-0F9E-71D5-42E722430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67" y="2125518"/>
            <a:ext cx="12116479" cy="4418717"/>
          </a:xfrm>
        </p:spPr>
        <p:txBody>
          <a:bodyPr>
            <a:noAutofit/>
          </a:bodyPr>
          <a:lstStyle/>
          <a:p>
            <a:r>
              <a:rPr lang="en-IN" sz="2800" b="1" dirty="0"/>
              <a:t>POLYARTERITIS NODOSA:</a:t>
            </a:r>
          </a:p>
          <a:p>
            <a:pPr marL="0" indent="0">
              <a:buNone/>
            </a:pPr>
            <a:r>
              <a:rPr lang="en-IN" sz="2400" dirty="0"/>
              <a:t>                        Multisystem, necrotising vasculitis of medium sized arteries it involves Renal and visceral artery.</a:t>
            </a:r>
          </a:p>
          <a:p>
            <a:pPr marL="0" indent="0">
              <a:buNone/>
            </a:pPr>
            <a:r>
              <a:rPr lang="en-IN" sz="2400" dirty="0"/>
              <a:t>                        It doesn’t involve Pulmonary arteries , bronchial vessels may be involved.</a:t>
            </a:r>
          </a:p>
          <a:p>
            <a:pPr marL="0" indent="0">
              <a:buNone/>
            </a:pPr>
            <a:r>
              <a:rPr lang="en-IN" sz="2400" dirty="0"/>
              <a:t>                        No glomerulonephritis will be present</a:t>
            </a:r>
          </a:p>
          <a:p>
            <a:pPr marL="0" indent="0">
              <a:buNone/>
            </a:pPr>
            <a:r>
              <a:rPr lang="en-IN" sz="2400" b="1" dirty="0"/>
              <a:t>PAN FEATURES:</a:t>
            </a:r>
          </a:p>
          <a:p>
            <a:pPr marL="0" indent="0">
              <a:buNone/>
            </a:pPr>
            <a:r>
              <a:rPr lang="en-IN" sz="2400" dirty="0"/>
              <a:t>                        positive hepatitis B serology</a:t>
            </a:r>
          </a:p>
          <a:p>
            <a:pPr marL="0" indent="0">
              <a:buNone/>
            </a:pPr>
            <a:r>
              <a:rPr lang="en-IN" sz="2400" dirty="0"/>
              <a:t>                        Arteriographic abnormalities </a:t>
            </a:r>
          </a:p>
          <a:p>
            <a:pPr marL="0" indent="0">
              <a:buNone/>
            </a:pPr>
            <a:r>
              <a:rPr lang="en-IN" sz="2400" dirty="0"/>
              <a:t>                        Mononeuropathy or polyneuropathy.</a:t>
            </a:r>
          </a:p>
          <a:p>
            <a:pPr marL="0" indent="0">
              <a:buNone/>
            </a:pPr>
            <a:r>
              <a:rPr lang="en-IN" sz="2400" dirty="0"/>
              <a:t>                                                      </a:t>
            </a:r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94294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9AA2F-86EA-793D-7F77-CB2FFDC17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CLINICAL FEATURES 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7586DFE-F218-3950-792F-2811B678F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953" y="1990163"/>
            <a:ext cx="8761413" cy="4867837"/>
          </a:xfrm>
        </p:spPr>
      </p:pic>
    </p:spTree>
    <p:extLst>
      <p:ext uri="{BB962C8B-B14F-4D97-AF65-F5344CB8AC3E}">
        <p14:creationId xmlns:p14="http://schemas.microsoft.com/office/powerpoint/2010/main" val="237755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D0ECB4-8AE7-9C0C-9106-D39A3BBFD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27" y="825975"/>
            <a:ext cx="11444532" cy="920920"/>
          </a:xfrm>
        </p:spPr>
        <p:txBody>
          <a:bodyPr/>
          <a:lstStyle/>
          <a:p>
            <a:r>
              <a:rPr lang="en-IN" sz="2800" dirty="0"/>
              <a:t>AMERICAN COLLEGE OF RHEUMATOLOGY (ACR)CRITERIA FOR PAN: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76A8D-FF18-24AA-2142-1E512AB77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468" y="2155265"/>
            <a:ext cx="11444532" cy="3416300"/>
          </a:xfrm>
        </p:spPr>
        <p:txBody>
          <a:bodyPr>
            <a:noAutofit/>
          </a:bodyPr>
          <a:lstStyle/>
          <a:p>
            <a:r>
              <a:rPr lang="en-IN" sz="2400" dirty="0"/>
              <a:t>Weight loss &gt;4kg</a:t>
            </a:r>
          </a:p>
          <a:p>
            <a:r>
              <a:rPr lang="en-IN" sz="2400" dirty="0"/>
              <a:t>Livedo reticularis</a:t>
            </a:r>
          </a:p>
          <a:p>
            <a:r>
              <a:rPr lang="en-IN" sz="2400" dirty="0"/>
              <a:t>Mononeuropathy or polyneuropathy</a:t>
            </a:r>
          </a:p>
          <a:p>
            <a:r>
              <a:rPr lang="en-IN" sz="2400" dirty="0"/>
              <a:t>Diastolic blood pressure &gt;90mmHg</a:t>
            </a:r>
          </a:p>
          <a:p>
            <a:r>
              <a:rPr lang="en-IN" sz="2400" dirty="0"/>
              <a:t>Hepatitis B virus</a:t>
            </a:r>
          </a:p>
          <a:p>
            <a:r>
              <a:rPr lang="en-IN" sz="2400" dirty="0"/>
              <a:t>Testicular pain or Tenderness </a:t>
            </a:r>
          </a:p>
          <a:p>
            <a:r>
              <a:rPr lang="en-IN" sz="2400" dirty="0"/>
              <a:t>Myalgia, weakness or leg Tenderness </a:t>
            </a:r>
          </a:p>
          <a:p>
            <a:r>
              <a:rPr lang="en-IN" sz="2400" dirty="0"/>
              <a:t>Arteriographic abnormalities</a:t>
            </a:r>
          </a:p>
          <a:p>
            <a:r>
              <a:rPr lang="en-IN" sz="2400" dirty="0"/>
              <a:t>Biopsy of medium sized artery containing polymorphonuclear neutrophils </a:t>
            </a:r>
          </a:p>
          <a:p>
            <a:endParaRPr lang="en-IN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7592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019F3-A3B7-5B1B-8F2C-994141FEC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INVESTIGATIONS: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96FF9-69B9-1FE9-9E4D-56E68DF60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1" y="2238935"/>
            <a:ext cx="12187517" cy="4430806"/>
          </a:xfrm>
        </p:spPr>
        <p:txBody>
          <a:bodyPr>
            <a:noAutofit/>
          </a:bodyPr>
          <a:lstStyle/>
          <a:p>
            <a:r>
              <a:rPr lang="en-IN" sz="2400" dirty="0"/>
              <a:t>Elevated ESR,CRP,leukocyte count</a:t>
            </a:r>
          </a:p>
          <a:p>
            <a:r>
              <a:rPr lang="en-IN" sz="2400" dirty="0"/>
              <a:t>Biopsy </a:t>
            </a:r>
          </a:p>
          <a:p>
            <a:r>
              <a:rPr lang="en-IN" sz="2400" dirty="0"/>
              <a:t>Arteriogram</a:t>
            </a:r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r>
              <a:rPr lang="en-IN" sz="2400" b="1" dirty="0"/>
              <a:t>Treatment</a:t>
            </a:r>
            <a:r>
              <a:rPr lang="en-IN" sz="2400" dirty="0"/>
              <a:t> :</a:t>
            </a:r>
            <a:r>
              <a:rPr lang="en-IN" sz="2400" b="1" dirty="0"/>
              <a:t> </a:t>
            </a:r>
          </a:p>
          <a:p>
            <a:pPr marL="0" indent="0">
              <a:buNone/>
            </a:pPr>
            <a:r>
              <a:rPr lang="en-IN" sz="2400" dirty="0"/>
              <a:t>               </a:t>
            </a:r>
            <a:r>
              <a:rPr lang="en-IN" sz="2400" b="1" dirty="0"/>
              <a:t>STERIODS+CYCLOPHOSPHAMIDE</a:t>
            </a:r>
          </a:p>
          <a:p>
            <a:pPr marL="0" indent="0">
              <a:buNone/>
            </a:pPr>
            <a:r>
              <a:rPr lang="en-IN" sz="2400" b="1" dirty="0"/>
              <a:t>              In patients with hepatitis B or C +PAN  Antiviral therapy plays a important role and used in combination with glucocorticoids and plasma exchange. </a:t>
            </a:r>
          </a:p>
        </p:txBody>
      </p:sp>
    </p:spTree>
    <p:extLst>
      <p:ext uri="{BB962C8B-B14F-4D97-AF65-F5344CB8AC3E}">
        <p14:creationId xmlns:p14="http://schemas.microsoft.com/office/powerpoint/2010/main" val="559445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DE723-F8DA-E339-134E-5C333BC7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KAWASAKI DISEASE: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61253-ABFE-169C-5F6D-E2A1BA0F8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211" y="2468032"/>
            <a:ext cx="10890350" cy="3416300"/>
          </a:xfrm>
        </p:spPr>
        <p:txBody>
          <a:bodyPr>
            <a:noAutofit/>
          </a:bodyPr>
          <a:lstStyle/>
          <a:p>
            <a:r>
              <a:rPr lang="en-IN" sz="2400" dirty="0"/>
              <a:t>Also known as </a:t>
            </a:r>
            <a:r>
              <a:rPr lang="en-IN" sz="2400" b="1" dirty="0"/>
              <a:t>Mucocutaneous lymphnode syndrome </a:t>
            </a:r>
          </a:p>
          <a:p>
            <a:r>
              <a:rPr lang="en-IN" sz="2400" dirty="0"/>
              <a:t>Age:&lt;5 years</a:t>
            </a:r>
          </a:p>
          <a:p>
            <a:r>
              <a:rPr lang="en-IN" sz="2400" dirty="0"/>
              <a:t>Boys&gt;girls</a:t>
            </a:r>
          </a:p>
          <a:p>
            <a:r>
              <a:rPr lang="en-IN" sz="2400" dirty="0"/>
              <a:t>Phases of the disease:</a:t>
            </a:r>
          </a:p>
          <a:p>
            <a:pPr marL="0" indent="0">
              <a:buNone/>
            </a:pPr>
            <a:r>
              <a:rPr lang="en-IN" sz="2400" dirty="0"/>
              <a:t>                  Acute phase: First 10 days</a:t>
            </a:r>
          </a:p>
          <a:p>
            <a:pPr marL="0" indent="0">
              <a:buNone/>
            </a:pPr>
            <a:r>
              <a:rPr lang="en-IN" sz="2400" dirty="0"/>
              <a:t>                  Vasculitis phase:10 to 28 days</a:t>
            </a:r>
          </a:p>
          <a:p>
            <a:pPr marL="0" indent="0">
              <a:buNone/>
            </a:pPr>
            <a:r>
              <a:rPr lang="en-IN" sz="2400" dirty="0"/>
              <a:t>                  Convalescent phase:6 to 8 weeks</a:t>
            </a:r>
            <a:endParaRPr lang="en-IN" sz="2400" b="1" dirty="0"/>
          </a:p>
          <a:p>
            <a:pPr marL="0" indent="0">
              <a:buNone/>
            </a:pPr>
            <a:r>
              <a:rPr lang="en-IN" sz="2400" b="1" dirty="0"/>
              <a:t>              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23876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F1243-AB22-DDB6-B981-847E3F37A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20" y="688427"/>
            <a:ext cx="8761413" cy="706964"/>
          </a:xfrm>
        </p:spPr>
        <p:txBody>
          <a:bodyPr/>
          <a:lstStyle/>
          <a:p>
            <a:r>
              <a:rPr lang="en-IN" dirty="0"/>
              <a:t>CRITERIA FOR KAWASAKI DISEASE: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8849C-0E18-7070-BDF6-156BF4B9F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93" y="2190942"/>
            <a:ext cx="12150097" cy="3416300"/>
          </a:xfrm>
        </p:spPr>
        <p:txBody>
          <a:bodyPr>
            <a:noAutofit/>
          </a:bodyPr>
          <a:lstStyle/>
          <a:p>
            <a:r>
              <a:rPr lang="en-IN" sz="2000" dirty="0"/>
              <a:t>Bilateral non exudative bulbar conjunctival congestion appears after fever</a:t>
            </a:r>
          </a:p>
          <a:p>
            <a:r>
              <a:rPr lang="en-IN" sz="2000" dirty="0"/>
              <a:t>Rash: Erythematous maculopapular rash</a:t>
            </a:r>
          </a:p>
          <a:p>
            <a:r>
              <a:rPr lang="en-IN" sz="2000" dirty="0"/>
              <a:t>Anterior cervical non suppurative unilateral Lymph node</a:t>
            </a:r>
          </a:p>
          <a:p>
            <a:r>
              <a:rPr lang="en-IN" sz="2000" dirty="0"/>
              <a:t>Bilateral symmetrical painful swelling of hands and feet with erythema of palms and sole, periungual desquamation .</a:t>
            </a:r>
          </a:p>
          <a:p>
            <a:r>
              <a:rPr lang="en-IN" sz="2000" dirty="0"/>
              <a:t>Red swollen cracked lip+Strawberry tongue +erythematous oropharyngeal mucosa.</a:t>
            </a:r>
          </a:p>
          <a:p>
            <a:endParaRPr lang="en-IN" sz="2000" dirty="0"/>
          </a:p>
          <a:p>
            <a:pPr marL="0" indent="0">
              <a:buNone/>
            </a:pPr>
            <a:r>
              <a:rPr lang="en-IN" sz="2000" dirty="0"/>
              <a:t>Other Clinical features:</a:t>
            </a:r>
          </a:p>
          <a:p>
            <a:r>
              <a:rPr lang="en-IN" sz="2000" b="1" dirty="0"/>
              <a:t>Cardiac manifestation like:MYOCARDITIS (Most common)</a:t>
            </a:r>
          </a:p>
          <a:p>
            <a:endParaRPr lang="en-IN" sz="2000" dirty="0"/>
          </a:p>
          <a:p>
            <a:r>
              <a:rPr lang="en-IN" sz="2000" b="1" dirty="0"/>
              <a:t>Most</a:t>
            </a:r>
            <a:r>
              <a:rPr lang="en-IN" sz="2000" dirty="0"/>
              <a:t> </a:t>
            </a:r>
            <a:r>
              <a:rPr lang="en-IN" sz="2000" b="1" dirty="0"/>
              <a:t>dangerous</a:t>
            </a:r>
            <a:r>
              <a:rPr lang="en-IN" sz="2000" dirty="0"/>
              <a:t> </a:t>
            </a:r>
            <a:r>
              <a:rPr lang="en-IN" sz="2000" b="1" dirty="0"/>
              <a:t>complication</a:t>
            </a:r>
            <a:r>
              <a:rPr lang="en-IN" sz="2000" dirty="0"/>
              <a:t>:CORONARY ANEURYSM </a:t>
            </a:r>
          </a:p>
        </p:txBody>
      </p:sp>
    </p:spTree>
    <p:extLst>
      <p:ext uri="{BB962C8B-B14F-4D97-AF65-F5344CB8AC3E}">
        <p14:creationId xmlns:p14="http://schemas.microsoft.com/office/powerpoint/2010/main" val="2157278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62CB9-002B-7923-90CE-8FEC75F8D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Treatment: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836A1-FC57-C643-3ED7-34D640639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47" y="2603499"/>
            <a:ext cx="12208299" cy="3883687"/>
          </a:xfrm>
        </p:spPr>
        <p:txBody>
          <a:bodyPr>
            <a:normAutofit/>
          </a:bodyPr>
          <a:lstStyle/>
          <a:p>
            <a:r>
              <a:rPr lang="en-IN" sz="2400" b="1" dirty="0"/>
              <a:t>IvIg 2g/kg </a:t>
            </a:r>
            <a:r>
              <a:rPr lang="en-IN" sz="2400" dirty="0"/>
              <a:t>single infusion over 10hr used in Acute phase reduces the risk of coronary aneurysm. </a:t>
            </a:r>
          </a:p>
          <a:p>
            <a:r>
              <a:rPr lang="en-IN" sz="2400" dirty="0"/>
              <a:t>Aspirin 100mg/kg/day for 14 days followed by 3-5 mg/kg per day</a:t>
            </a:r>
          </a:p>
          <a:p>
            <a:r>
              <a:rPr lang="en-IN" sz="2400" dirty="0"/>
              <a:t>Echo at 6 to 8 weeks-If normal stop aspirin</a:t>
            </a:r>
          </a:p>
          <a:p>
            <a:r>
              <a:rPr lang="en-IN" sz="2400" dirty="0"/>
              <a:t>If aneurysm Occurs-Lifelong aspirin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27761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1F0F7-E51E-E3FA-1ABE-18AAA07C3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71" y="969818"/>
            <a:ext cx="11363036" cy="725325"/>
          </a:xfrm>
        </p:spPr>
        <p:txBody>
          <a:bodyPr/>
          <a:lstStyle/>
          <a:p>
            <a:r>
              <a:rPr lang="en-IN" dirty="0"/>
              <a:t>ANCA ASSOCIATED SMALL VESSEL VASCULITIS: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F5FBA-962A-1054-D23A-1EF233D7E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7" y="2293810"/>
            <a:ext cx="8825659" cy="3416300"/>
          </a:xfrm>
        </p:spPr>
        <p:txBody>
          <a:bodyPr>
            <a:noAutofit/>
          </a:bodyPr>
          <a:lstStyle/>
          <a:p>
            <a:r>
              <a:rPr lang="en-IN" b="1" dirty="0"/>
              <a:t>GRANULOMATOSIS WITH POLYANGITIS:</a:t>
            </a:r>
          </a:p>
          <a:p>
            <a:pPr marL="0" indent="0">
              <a:buNone/>
            </a:pPr>
            <a:r>
              <a:rPr lang="en-IN" b="1" dirty="0"/>
              <a:t>                   </a:t>
            </a:r>
            <a:r>
              <a:rPr lang="en-IN" dirty="0"/>
              <a:t>It is the most common ANCA associated small vessel vasculitis.</a:t>
            </a:r>
          </a:p>
          <a:p>
            <a:pPr marL="0" indent="0">
              <a:buNone/>
            </a:pPr>
            <a:r>
              <a:rPr lang="en-IN" b="1" dirty="0"/>
              <a:t>                   </a:t>
            </a:r>
            <a:r>
              <a:rPr lang="en-IN" dirty="0"/>
              <a:t>Age:&gt;40 years</a:t>
            </a:r>
          </a:p>
          <a:p>
            <a:pPr marL="0" indent="0">
              <a:buNone/>
            </a:pPr>
            <a:r>
              <a:rPr lang="en-IN" b="1" dirty="0"/>
              <a:t>                   C ANCA 70%Cases,P ANCA 25%Cases</a:t>
            </a:r>
          </a:p>
          <a:p>
            <a:pPr marL="0" indent="0">
              <a:buNone/>
            </a:pPr>
            <a:r>
              <a:rPr lang="en-IN" b="1" dirty="0"/>
              <a:t>   CLINICAL FEATURES:</a:t>
            </a:r>
          </a:p>
          <a:p>
            <a:pPr marL="0" indent="0">
              <a:buNone/>
            </a:pPr>
            <a:r>
              <a:rPr lang="en-IN" b="1" dirty="0"/>
              <a:t>         MAJOR MANIFESTATIONS:</a:t>
            </a:r>
          </a:p>
          <a:p>
            <a:pPr marL="0" indent="0">
              <a:buNone/>
            </a:pPr>
            <a:r>
              <a:rPr lang="en-IN" b="1" dirty="0"/>
              <a:t>                                         URT[MC]</a:t>
            </a:r>
          </a:p>
          <a:p>
            <a:pPr marL="0" indent="0">
              <a:buNone/>
            </a:pPr>
            <a:r>
              <a:rPr lang="en-IN" b="1" dirty="0"/>
              <a:t>                                         LRT</a:t>
            </a:r>
          </a:p>
          <a:p>
            <a:pPr marL="0" indent="0">
              <a:buNone/>
            </a:pPr>
            <a:r>
              <a:rPr lang="en-IN" b="1" dirty="0"/>
              <a:t>                                         KIDNEY</a:t>
            </a:r>
          </a:p>
          <a:p>
            <a:pPr marL="0" indent="0">
              <a:buNone/>
            </a:pPr>
            <a:r>
              <a:rPr lang="en-IN" b="1" dirty="0"/>
              <a:t>        MINOR MANIFESTATIONS:</a:t>
            </a:r>
          </a:p>
          <a:p>
            <a:pPr marL="0" indent="0">
              <a:buNone/>
            </a:pPr>
            <a:r>
              <a:rPr lang="en-IN" b="1" dirty="0"/>
              <a:t>                                         Neurological,Ocular,Skin manifestation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1895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7B6A-6C32-A995-25DA-C7BA3FEBF72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57048" y="0"/>
            <a:ext cx="12012706" cy="7709647"/>
          </a:xfrm>
        </p:spPr>
        <p:txBody>
          <a:bodyPr>
            <a:noAutofit/>
          </a:bodyPr>
          <a:lstStyle/>
          <a:p>
            <a:r>
              <a:rPr lang="en-IN" sz="1400" b="1" dirty="0"/>
              <a:t>UPPER RESPIRATORY TRACT MANIFESTATIONS: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</a:t>
            </a:r>
            <a:r>
              <a:rPr lang="en-IN" sz="1400" dirty="0"/>
              <a:t>Serous otitis media in adults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</a:t>
            </a:r>
            <a:r>
              <a:rPr lang="en-IN" sz="1400" dirty="0"/>
              <a:t>sinusitis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</a:t>
            </a:r>
            <a:r>
              <a:rPr lang="en-IN" sz="1400" dirty="0"/>
              <a:t>Recurrent epistaxis with mucopurulent nasal discharge 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</a:t>
            </a:r>
            <a:r>
              <a:rPr lang="en-IN" sz="1400" dirty="0"/>
              <a:t>Saddle nasal deformity with crusting, ulcer formation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</a:t>
            </a:r>
            <a:r>
              <a:rPr lang="en-IN" sz="1400" dirty="0"/>
              <a:t>Subglottic Stenosis.</a:t>
            </a:r>
          </a:p>
          <a:p>
            <a:r>
              <a:rPr lang="en-IN" sz="1400" b="1" dirty="0"/>
              <a:t>LOWER RESPIRATORY TRACT  MANIFESTATIONS: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</a:t>
            </a:r>
            <a:r>
              <a:rPr lang="en-IN" sz="1400" dirty="0"/>
              <a:t>Diffuse alveolar hemorrhage 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</a:t>
            </a:r>
            <a:r>
              <a:rPr lang="en-IN" sz="1400" dirty="0"/>
              <a:t>Thick walled with cavitating nodules</a:t>
            </a:r>
          </a:p>
          <a:p>
            <a:r>
              <a:rPr lang="en-IN" sz="1400" b="1" dirty="0"/>
              <a:t>PULMONARY MANIFESTATIONS: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  </a:t>
            </a:r>
            <a:r>
              <a:rPr lang="en-IN" sz="1400" dirty="0"/>
              <a:t>Hemoptysis, Dyspnoea,Cough</a:t>
            </a:r>
          </a:p>
          <a:p>
            <a:r>
              <a:rPr lang="en-IN" sz="1400" b="1" dirty="0"/>
              <a:t>RENAL  MANIFESTATIONS: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 </a:t>
            </a:r>
            <a:r>
              <a:rPr lang="en-IN" sz="1400" dirty="0"/>
              <a:t>Proteinuria,Hematuria</a:t>
            </a:r>
          </a:p>
          <a:p>
            <a:r>
              <a:rPr lang="en-IN" sz="1400" b="1" dirty="0"/>
              <a:t>SKIN MANIFESTATIONS :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 </a:t>
            </a:r>
            <a:r>
              <a:rPr lang="en-IN" sz="1400" dirty="0"/>
              <a:t>Ulcers  or subcutaneous nodules</a:t>
            </a:r>
          </a:p>
          <a:p>
            <a:r>
              <a:rPr lang="en-IN" sz="1400" b="1" dirty="0"/>
              <a:t>EYE MANIFESTATIONS: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 </a:t>
            </a:r>
            <a:r>
              <a:rPr lang="en-IN" sz="1400" dirty="0"/>
              <a:t>Conjunctivitis,episcleritis,retroorbital mass lesion</a:t>
            </a:r>
          </a:p>
          <a:p>
            <a:r>
              <a:rPr lang="en-IN" sz="1400" b="1" dirty="0"/>
              <a:t>CARDIAC MANIFESTATION: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  </a:t>
            </a:r>
            <a:r>
              <a:rPr lang="en-IN" sz="1400" dirty="0"/>
              <a:t>Pericarditis, cardiomyopathy</a:t>
            </a:r>
          </a:p>
          <a:p>
            <a:r>
              <a:rPr lang="en-IN" sz="1400" b="1" dirty="0"/>
              <a:t>NERVOUS SYSTEM MANIFESTATION:</a:t>
            </a:r>
          </a:p>
          <a:p>
            <a:pPr marL="0" indent="0">
              <a:buNone/>
            </a:pPr>
            <a:r>
              <a:rPr lang="en-IN" sz="1400" b="1" dirty="0"/>
              <a:t>                                      </a:t>
            </a:r>
            <a:r>
              <a:rPr lang="en-IN" sz="1400" dirty="0"/>
              <a:t>Mononeuritis multiplexa,Cranial neuritis</a:t>
            </a:r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3936310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35AA9-929A-51FE-31E3-3DB006955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68" y="2654775"/>
            <a:ext cx="10515463" cy="3039036"/>
          </a:xfrm>
        </p:spPr>
        <p:txBody>
          <a:bodyPr>
            <a:noAutofit/>
          </a:bodyPr>
          <a:lstStyle/>
          <a:p>
            <a:r>
              <a:rPr lang="en-IN" sz="3200" b="1" dirty="0"/>
              <a:t>VASCULITIC SYNDROMES</a:t>
            </a:r>
          </a:p>
          <a:p>
            <a:r>
              <a:rPr lang="en-IN" sz="3200" b="1" dirty="0"/>
              <a:t>CLINICAL FEATURES AND MANAGEMENT OF</a:t>
            </a:r>
          </a:p>
          <a:p>
            <a:pPr>
              <a:buFont typeface="+mj-lt"/>
              <a:buAutoNum type="arabicPeriod"/>
            </a:pPr>
            <a:r>
              <a:rPr lang="en-IN" sz="3200" b="1" dirty="0"/>
              <a:t>  LARGE VESSEL VASCULITIS </a:t>
            </a:r>
          </a:p>
          <a:p>
            <a:pPr>
              <a:buFont typeface="+mj-lt"/>
              <a:buAutoNum type="arabicPeriod"/>
            </a:pPr>
            <a:r>
              <a:rPr lang="en-IN" sz="3200" b="1" dirty="0"/>
              <a:t>  MEDIUM VESSEL VASCULITIS </a:t>
            </a:r>
          </a:p>
          <a:p>
            <a:pPr>
              <a:buFont typeface="+mj-lt"/>
              <a:buAutoNum type="arabicPeriod"/>
            </a:pPr>
            <a:r>
              <a:rPr lang="en-IN" sz="3200" b="1" dirty="0"/>
              <a:t>  SMALL  VESSEL VASCULITIS  </a:t>
            </a:r>
          </a:p>
          <a:p>
            <a:pPr marL="0" indent="0">
              <a:buNone/>
            </a:pPr>
            <a:r>
              <a:rPr lang="en-IN" sz="3200" b="1" dirty="0"/>
              <a:t>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25483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F253A-786F-CD29-5E98-52804E180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Histopathological Hallmarks: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49F75-84A5-DDD2-E54F-5B5F87F2E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382" y="2595351"/>
            <a:ext cx="11884618" cy="3924436"/>
          </a:xfrm>
        </p:spPr>
        <p:txBody>
          <a:bodyPr>
            <a:normAutofit/>
          </a:bodyPr>
          <a:lstStyle/>
          <a:p>
            <a:r>
              <a:rPr lang="en-IN" sz="2400" dirty="0"/>
              <a:t>Necrotising vasculitis of small arteries with granuloma formation. </a:t>
            </a:r>
          </a:p>
          <a:p>
            <a:r>
              <a:rPr lang="en-IN" sz="2400" dirty="0"/>
              <a:t>Biopsy from</a:t>
            </a:r>
          </a:p>
          <a:p>
            <a:pPr marL="0" indent="0">
              <a:buNone/>
            </a:pPr>
            <a:r>
              <a:rPr lang="en-IN" sz="2400" dirty="0"/>
              <a:t>             Lung mostly preferred it shows necrotising granulomatous vasculitis.</a:t>
            </a:r>
          </a:p>
          <a:p>
            <a:pPr marL="0" indent="0">
              <a:buNone/>
            </a:pPr>
            <a:r>
              <a:rPr lang="en-IN" sz="2400" dirty="0"/>
              <a:t>             Upper airway biopsy shows Inflammation, necrosis, granuloma formation with or without vasculitis </a:t>
            </a:r>
          </a:p>
          <a:p>
            <a:pPr marL="0" indent="0">
              <a:buNone/>
            </a:pPr>
            <a:r>
              <a:rPr lang="en-IN" sz="2400" dirty="0"/>
              <a:t>             Renal shows Focal and segmental glomerulitis evolve into RPGN,granuloma  formation rarely seen in Renal biopsy.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9032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2482E-DCED-C687-3860-FC98F7579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77" y="1083507"/>
            <a:ext cx="4639506" cy="1385862"/>
          </a:xfrm>
        </p:spPr>
        <p:txBody>
          <a:bodyPr/>
          <a:lstStyle/>
          <a:p>
            <a:r>
              <a:rPr lang="en-IN" sz="2800" dirty="0">
                <a:solidFill>
                  <a:schemeClr val="accent1"/>
                </a:solidFill>
              </a:rPr>
              <a:t>Laboratory Investigations: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A1413-3AF8-6AFE-5CED-EEA745DD0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786" y="843280"/>
            <a:ext cx="7196214" cy="4572000"/>
          </a:xfrm>
        </p:spPr>
        <p:txBody>
          <a:bodyPr>
            <a:normAutofit/>
          </a:bodyPr>
          <a:lstStyle/>
          <a:p>
            <a:r>
              <a:rPr lang="en-IN" sz="2800" b="1" dirty="0"/>
              <a:t>DIAGNOSIS:</a:t>
            </a:r>
          </a:p>
          <a:p>
            <a:pPr marL="0" indent="0">
              <a:buNone/>
            </a:pPr>
            <a:r>
              <a:rPr lang="en-IN" sz="2800" b="1" dirty="0"/>
              <a:t>                    Biopsy</a:t>
            </a:r>
          </a:p>
          <a:p>
            <a:pPr marL="0" indent="0">
              <a:buNone/>
            </a:pPr>
            <a:r>
              <a:rPr lang="en-IN" sz="2800" b="1" dirty="0"/>
              <a:t>                    ANCA[ specificity of positive antiproteinase 3 ANCA For GPA is very high)</a:t>
            </a:r>
            <a:endParaRPr lang="en-US" sz="28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5E7A-1B22-2385-2985-FAC0777CF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075" y="3129280"/>
            <a:ext cx="4001519" cy="289559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solidFill>
                  <a:schemeClr val="accent5"/>
                </a:solidFill>
              </a:rPr>
              <a:t>Elevated ESR, CRP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solidFill>
                  <a:schemeClr val="accent5"/>
                </a:solidFill>
              </a:rPr>
              <a:t>C ANCA POSITIVITY</a:t>
            </a:r>
          </a:p>
          <a:p>
            <a:endParaRPr lang="en-US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47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AB78B-877D-8A74-8DF8-359D99A8CF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92275"/>
            <a:ext cx="8761413" cy="708025"/>
          </a:xfrm>
        </p:spPr>
        <p:txBody>
          <a:bodyPr/>
          <a:lstStyle/>
          <a:p>
            <a:r>
              <a:rPr lang="en-IN" b="1" dirty="0">
                <a:solidFill>
                  <a:srgbClr val="C00000"/>
                </a:solidFill>
              </a:rPr>
              <a:t>TREATMENT: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4AA05-41D9-74BD-91AC-A9020D46DF4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-57049" y="308811"/>
            <a:ext cx="12632086" cy="6240378"/>
          </a:xfrm>
        </p:spPr>
        <p:txBody>
          <a:bodyPr>
            <a:noAutofit/>
          </a:bodyPr>
          <a:lstStyle/>
          <a:p>
            <a:r>
              <a:rPr lang="en-IN" sz="1600" b="1" dirty="0">
                <a:solidFill>
                  <a:schemeClr val="accent1"/>
                </a:solidFill>
              </a:rPr>
              <a:t>INDUCTION THERAPY:</a:t>
            </a:r>
          </a:p>
          <a:p>
            <a:pPr marL="0" indent="0">
              <a:buNone/>
            </a:pPr>
            <a:r>
              <a:rPr lang="en-IN" sz="1600" b="1" dirty="0"/>
              <a:t>        STANDARD REGIMEN: GLUCOCORTICOIDS AND IMMUNOSUPPRESSANT</a:t>
            </a:r>
          </a:p>
          <a:p>
            <a:pPr marL="0" indent="0">
              <a:buNone/>
            </a:pPr>
            <a:r>
              <a:rPr lang="en-IN" sz="1600" b="1" dirty="0"/>
              <a:t>        IV Methylprednisolone 1g for 3 days followed by oral prednisolone 1mg/kg/day for 1</a:t>
            </a:r>
            <a:r>
              <a:rPr lang="en-IN" sz="1600" b="1" baseline="30000" dirty="0"/>
              <a:t>st</a:t>
            </a:r>
            <a:r>
              <a:rPr lang="en-IN" sz="1600" b="1" dirty="0"/>
              <a:t> month followed by tapering.</a:t>
            </a:r>
          </a:p>
          <a:p>
            <a:pPr marL="0" indent="0">
              <a:buNone/>
            </a:pPr>
            <a:r>
              <a:rPr lang="en-IN" sz="1600" b="1" dirty="0">
                <a:solidFill>
                  <a:schemeClr val="accent1"/>
                </a:solidFill>
              </a:rPr>
              <a:t>Immunosuppressant like:</a:t>
            </a:r>
          </a:p>
          <a:p>
            <a:pPr marL="0" indent="0">
              <a:buNone/>
            </a:pPr>
            <a:r>
              <a:rPr lang="en-IN" sz="1600" b="1" dirty="0"/>
              <a:t>                     IV CYCLOPHOSPHAMIDE 15mg/kg 3 infusions every 2 weeks  then every 3 weeks or ORAL CYCLOPHOSPHAMIDE 2mg/kg/day for 3 months followed by 1.5mg/kg daily for 6 months. </a:t>
            </a:r>
          </a:p>
          <a:p>
            <a:pPr marL="0" indent="0">
              <a:buNone/>
            </a:pPr>
            <a:r>
              <a:rPr lang="en-IN" sz="1600" b="1" dirty="0">
                <a:solidFill>
                  <a:schemeClr val="accent1"/>
                </a:solidFill>
              </a:rPr>
              <a:t>Side effects of Cyclophosphamide:I</a:t>
            </a:r>
            <a:r>
              <a:rPr lang="en-IN" sz="1600" b="1" dirty="0"/>
              <a:t>nfertility,Cytopenias</a:t>
            </a:r>
          </a:p>
          <a:p>
            <a:pPr marL="0" indent="0">
              <a:buNone/>
            </a:pPr>
            <a:r>
              <a:rPr lang="en-IN" sz="1600" b="1" dirty="0"/>
              <a:t>                    Alternative to cyclophosphamide RITUXIMAB 375mg/m2 once a week for 4 weeks.</a:t>
            </a:r>
          </a:p>
          <a:p>
            <a:r>
              <a:rPr lang="en-IN" sz="1600" b="1" dirty="0">
                <a:solidFill>
                  <a:schemeClr val="accent1"/>
                </a:solidFill>
              </a:rPr>
              <a:t>MAINTENANCE THERAPY:</a:t>
            </a:r>
          </a:p>
          <a:p>
            <a:pPr marL="0" indent="0">
              <a:buNone/>
            </a:pPr>
            <a:r>
              <a:rPr lang="en-IN" sz="1600" b="1" dirty="0"/>
              <a:t>                     Azathioprine 2mg/kg&gt;MMF or Rituximab 500mg for two doses  followed by 500mg every 6 </a:t>
            </a:r>
            <a:r>
              <a:rPr lang="en-IN" sz="1600" b="1" dirty="0" err="1"/>
              <a:t>months+Low</a:t>
            </a:r>
            <a:r>
              <a:rPr lang="en-IN" sz="1600" b="1" dirty="0"/>
              <a:t> dose steroids</a:t>
            </a:r>
          </a:p>
          <a:p>
            <a:pPr marL="0" indent="0">
              <a:buNone/>
            </a:pPr>
            <a:r>
              <a:rPr lang="en-IN" sz="1600" b="1" dirty="0"/>
              <a:t>                     Continue for 24 months</a:t>
            </a:r>
          </a:p>
          <a:p>
            <a:pPr marL="0" indent="0">
              <a:buNone/>
            </a:pPr>
            <a:r>
              <a:rPr lang="en-IN" sz="1600" b="1" dirty="0"/>
              <a:t>                     RITUXIMAB HAS LOWER RELAPSE RATE COMPARED TO AZATHIOPRINE </a:t>
            </a:r>
          </a:p>
          <a:p>
            <a:r>
              <a:rPr lang="en-IN" sz="1600" b="1" dirty="0">
                <a:solidFill>
                  <a:schemeClr val="accent1"/>
                </a:solidFill>
              </a:rPr>
              <a:t>RELAPSE</a:t>
            </a:r>
            <a:r>
              <a:rPr lang="en-IN" sz="1600" b="1" dirty="0"/>
              <a:t> :</a:t>
            </a:r>
          </a:p>
          <a:p>
            <a:pPr marL="0" indent="0">
              <a:buNone/>
            </a:pPr>
            <a:r>
              <a:rPr lang="en-IN" sz="1600" b="1" dirty="0"/>
              <a:t>                       RITUXIMAB </a:t>
            </a:r>
          </a:p>
          <a:p>
            <a:r>
              <a:rPr lang="en-IN" sz="1600" b="1" dirty="0">
                <a:solidFill>
                  <a:schemeClr val="accent1"/>
                </a:solidFill>
              </a:rPr>
              <a:t>PLASMAPHERESIS INDICATIONS:</a:t>
            </a:r>
          </a:p>
          <a:p>
            <a:pPr marL="0" indent="0">
              <a:buNone/>
            </a:pPr>
            <a:r>
              <a:rPr lang="en-IN" sz="1600" b="1" dirty="0"/>
              <a:t>                         Severe Renal disease</a:t>
            </a:r>
          </a:p>
          <a:p>
            <a:pPr marL="0" indent="0">
              <a:buNone/>
            </a:pPr>
            <a:r>
              <a:rPr lang="en-IN" sz="1600" b="1" dirty="0"/>
              <a:t>                         Pulmonary hemorrhage </a:t>
            </a:r>
          </a:p>
          <a:p>
            <a:pPr marL="0" indent="0">
              <a:buNone/>
            </a:pPr>
            <a:r>
              <a:rPr lang="en-IN" sz="1600" b="1" dirty="0"/>
              <a:t>                         CNS vasculitis 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5066970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09864-251B-5DB1-2F71-D6B09EFE9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MICROSCOPIC POLYANGITIS: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8DBEC-9081-9FDD-96BC-A4A5643B0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922" y="2261211"/>
            <a:ext cx="10988148" cy="4356372"/>
          </a:xfrm>
        </p:spPr>
        <p:txBody>
          <a:bodyPr>
            <a:normAutofit/>
          </a:bodyPr>
          <a:lstStyle/>
          <a:p>
            <a:r>
              <a:rPr lang="en-IN" sz="2000" dirty="0"/>
              <a:t>No granuloma present in biopsy </a:t>
            </a:r>
          </a:p>
          <a:p>
            <a:r>
              <a:rPr lang="en-IN" sz="2000" dirty="0"/>
              <a:t>Age:&gt;50 years</a:t>
            </a:r>
          </a:p>
          <a:p>
            <a:r>
              <a:rPr lang="en-IN" sz="2000" dirty="0"/>
              <a:t>M&gt;F</a:t>
            </a:r>
          </a:p>
          <a:p>
            <a:r>
              <a:rPr lang="en-IN" sz="2000" dirty="0"/>
              <a:t>C ANCA 50% cases</a:t>
            </a:r>
          </a:p>
          <a:p>
            <a:r>
              <a:rPr lang="en-IN" sz="2000" dirty="0"/>
              <a:t>P ANCA 40% cases</a:t>
            </a:r>
          </a:p>
          <a:p>
            <a:r>
              <a:rPr lang="en-IN" sz="2000" dirty="0"/>
              <a:t>Skin lesion more common</a:t>
            </a:r>
          </a:p>
          <a:p>
            <a:r>
              <a:rPr lang="en-IN" sz="2000" dirty="0"/>
              <a:t>Glomerulonephritis occur in 80% of patients progress to Renal failure</a:t>
            </a:r>
          </a:p>
          <a:p>
            <a:r>
              <a:rPr lang="en-IN" sz="2000" dirty="0"/>
              <a:t>Upper airway and Pulmonary manifestation not present in MPA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5060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5502A-26FB-34AA-7651-187D1EC3F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521" y="132244"/>
            <a:ext cx="3645238" cy="1600200"/>
          </a:xfrm>
        </p:spPr>
        <p:txBody>
          <a:bodyPr/>
          <a:lstStyle/>
          <a:p>
            <a:r>
              <a:rPr lang="en-IN" dirty="0"/>
              <a:t>CLINICAL FEATURES 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87429-F616-F3F8-AB1A-EF278AEEE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0664" y="1143000"/>
            <a:ext cx="6508651" cy="4572000"/>
          </a:xfrm>
        </p:spPr>
        <p:txBody>
          <a:bodyPr>
            <a:normAutofit/>
          </a:bodyPr>
          <a:lstStyle/>
          <a:p>
            <a:r>
              <a:rPr lang="en-IN" sz="2400" dirty="0"/>
              <a:t>Investigations:</a:t>
            </a:r>
          </a:p>
          <a:p>
            <a:pPr marL="0" indent="0">
              <a:buNone/>
            </a:pPr>
            <a:r>
              <a:rPr lang="en-IN" sz="2400" dirty="0"/>
              <a:t>                   ESR,CRP increased</a:t>
            </a:r>
          </a:p>
          <a:p>
            <a:pPr marL="0" indent="0">
              <a:buNone/>
            </a:pPr>
            <a:r>
              <a:rPr lang="en-IN" sz="2400" dirty="0"/>
              <a:t>                   leucocytosis</a:t>
            </a:r>
          </a:p>
          <a:p>
            <a:pPr marL="0" indent="0">
              <a:buNone/>
            </a:pPr>
            <a:r>
              <a:rPr lang="en-IN" sz="2400" dirty="0"/>
              <a:t>                   ANCA positive in 75 %cases with Anti MPO predominance</a:t>
            </a:r>
          </a:p>
          <a:p>
            <a:pPr marL="0" indent="0">
              <a:buNone/>
            </a:pPr>
            <a:endParaRPr lang="en-IN" sz="2400" dirty="0"/>
          </a:p>
          <a:p>
            <a:r>
              <a:rPr lang="en-IN" sz="2400" dirty="0"/>
              <a:t>DIAGNOSIS:</a:t>
            </a:r>
          </a:p>
          <a:p>
            <a:pPr marL="0" indent="0">
              <a:buNone/>
            </a:pPr>
            <a:r>
              <a:rPr lang="en-IN" sz="2400" dirty="0"/>
              <a:t>                   Biopsy and ANCA</a:t>
            </a: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765680-BF17-F2F8-BA09-89D150304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1520" y="2143162"/>
            <a:ext cx="4044575" cy="2895599"/>
          </a:xfrm>
        </p:spPr>
        <p:txBody>
          <a:bodyPr>
            <a:normAutofit/>
          </a:bodyPr>
          <a:lstStyle/>
          <a:p>
            <a:r>
              <a:rPr lang="en-IN" sz="2400" dirty="0"/>
              <a:t>Fever,Weight loss</a:t>
            </a:r>
          </a:p>
          <a:p>
            <a:r>
              <a:rPr lang="en-IN" sz="2400" dirty="0"/>
              <a:t>Hemoptysis </a:t>
            </a:r>
          </a:p>
          <a:p>
            <a:r>
              <a:rPr lang="en-IN" sz="2400" dirty="0"/>
              <a:t>Myalgia</a:t>
            </a:r>
          </a:p>
          <a:p>
            <a:r>
              <a:rPr lang="en-IN" sz="2400" dirty="0"/>
              <a:t>Cutaneous vasculitis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6071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62E57-F7D2-912A-0224-7BE343A08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EOSINOPHILIC GRANULOMATOSIS WITH POLYANGITIS 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45C34-9394-5B69-AAC2-83B11D681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922" y="2428477"/>
            <a:ext cx="8825659" cy="3416300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Common in Asthma</a:t>
            </a:r>
          </a:p>
          <a:p>
            <a:r>
              <a:rPr lang="en-IN" b="1" dirty="0">
                <a:solidFill>
                  <a:schemeClr val="tx1"/>
                </a:solidFill>
              </a:rPr>
              <a:t>Peripheral and tissue eosinophilia</a:t>
            </a:r>
          </a:p>
          <a:p>
            <a:r>
              <a:rPr lang="en-IN" b="1" dirty="0">
                <a:solidFill>
                  <a:schemeClr val="tx1"/>
                </a:solidFill>
              </a:rPr>
              <a:t>Extravascular granuloma formation </a:t>
            </a:r>
          </a:p>
          <a:p>
            <a:r>
              <a:rPr lang="en-IN" b="1" dirty="0">
                <a:solidFill>
                  <a:schemeClr val="tx1"/>
                </a:solidFill>
              </a:rPr>
              <a:t>Vasculitis of multiple organ systems</a:t>
            </a:r>
          </a:p>
          <a:p>
            <a:r>
              <a:rPr lang="en-IN" b="1" dirty="0">
                <a:solidFill>
                  <a:schemeClr val="tx1"/>
                </a:solidFill>
              </a:rPr>
              <a:t>Age-&gt;45 years</a:t>
            </a:r>
          </a:p>
          <a:p>
            <a:r>
              <a:rPr lang="en-IN" b="1" dirty="0">
                <a:solidFill>
                  <a:schemeClr val="tx1"/>
                </a:solidFill>
              </a:rPr>
              <a:t>F&gt;M</a:t>
            </a:r>
          </a:p>
          <a:p>
            <a:r>
              <a:rPr lang="en-IN" b="1" dirty="0">
                <a:solidFill>
                  <a:schemeClr val="tx1"/>
                </a:solidFill>
              </a:rPr>
              <a:t>P ANCA 40%Case</a:t>
            </a:r>
          </a:p>
          <a:p>
            <a:r>
              <a:rPr lang="en-IN" b="1" dirty="0">
                <a:solidFill>
                  <a:schemeClr val="tx1"/>
                </a:solidFill>
              </a:rPr>
              <a:t>C ANCA 5% Case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4210E9-7224-B198-2312-AE46EE0FC7A2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079751" y="2836107"/>
            <a:ext cx="7112249" cy="3506686"/>
          </a:xfrm>
        </p:spPr>
        <p:txBody>
          <a:bodyPr>
            <a:normAutofit/>
          </a:bodyPr>
          <a:lstStyle/>
          <a:p>
            <a:r>
              <a:rPr lang="en-IN" sz="2000" b="1" dirty="0">
                <a:solidFill>
                  <a:schemeClr val="tx1"/>
                </a:solidFill>
              </a:rPr>
              <a:t>HISTOPATHOLOGICAL FINDINGS:</a:t>
            </a:r>
          </a:p>
          <a:p>
            <a:pPr marL="0" indent="0">
              <a:buNone/>
            </a:pPr>
            <a:r>
              <a:rPr lang="en-IN" sz="2000" dirty="0">
                <a:solidFill>
                  <a:schemeClr val="tx1"/>
                </a:solidFill>
              </a:rPr>
              <a:t>           Granuloma +Tissue infiltration with eosinophilia</a:t>
            </a:r>
          </a:p>
          <a:p>
            <a:r>
              <a:rPr lang="en-IN" sz="2000" b="1" dirty="0">
                <a:solidFill>
                  <a:schemeClr val="tx1"/>
                </a:solidFill>
              </a:rPr>
              <a:t>SYSTEM  INVOLVEMENT: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chemeClr val="tx1"/>
                </a:solidFill>
              </a:rPr>
              <a:t>LUNG Involvement is common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chemeClr val="tx1"/>
                </a:solidFill>
              </a:rPr>
              <a:t>GIT is the most common system involved </a:t>
            </a:r>
          </a:p>
          <a:p>
            <a:endParaRPr lang="en-IN" sz="2000" dirty="0">
              <a:solidFill>
                <a:schemeClr val="tx1"/>
              </a:solidFill>
            </a:endParaRPr>
          </a:p>
          <a:p>
            <a:endParaRPr lang="en-IN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74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519BE-2DAD-073C-8F9C-F67E0AA99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738" y="195186"/>
            <a:ext cx="3555590" cy="1600200"/>
          </a:xfrm>
        </p:spPr>
        <p:txBody>
          <a:bodyPr/>
          <a:lstStyle/>
          <a:p>
            <a:r>
              <a:rPr lang="en-IN" dirty="0"/>
              <a:t>CLINICAL FEATURES: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5261A-D2E2-D4D2-7E80-DD6F5A6EC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0592" y="311727"/>
            <a:ext cx="5190066" cy="4572000"/>
          </a:xfrm>
        </p:spPr>
        <p:txBody>
          <a:bodyPr>
            <a:normAutofit/>
          </a:bodyPr>
          <a:lstStyle/>
          <a:p>
            <a:r>
              <a:rPr lang="en-IN" sz="2000" b="1" dirty="0"/>
              <a:t>INVESTIGATIONS:</a:t>
            </a:r>
          </a:p>
          <a:p>
            <a:pPr marL="0" indent="0">
              <a:buNone/>
            </a:pPr>
            <a:r>
              <a:rPr lang="en-IN" sz="2000" b="1" dirty="0"/>
              <a:t>              Eosinophilia &gt;1000 cells</a:t>
            </a:r>
          </a:p>
          <a:p>
            <a:pPr marL="0" indent="0">
              <a:buNone/>
            </a:pPr>
            <a:r>
              <a:rPr lang="en-IN" sz="2000" b="1" dirty="0"/>
              <a:t>               Increased ESR</a:t>
            </a:r>
          </a:p>
          <a:p>
            <a:pPr marL="0" indent="0">
              <a:buNone/>
            </a:pPr>
            <a:r>
              <a:rPr lang="en-IN" sz="2000" b="1" dirty="0"/>
              <a:t>               ANCA</a:t>
            </a:r>
          </a:p>
          <a:p>
            <a:r>
              <a:rPr lang="en-IN" sz="2000" b="1" dirty="0"/>
              <a:t>TREATMENT:</a:t>
            </a:r>
          </a:p>
          <a:p>
            <a:pPr marL="0" indent="0">
              <a:buNone/>
            </a:pPr>
            <a:r>
              <a:rPr lang="en-IN" sz="2000" b="1" dirty="0"/>
              <a:t>              STERIODS+ CYCLOPHOSPHAMIDE </a:t>
            </a:r>
          </a:p>
          <a:p>
            <a:pPr marL="0" indent="0">
              <a:buNone/>
            </a:pPr>
            <a:r>
              <a:rPr lang="en-IN" sz="2000" b="1" dirty="0"/>
              <a:t>              MEPOLIZUMAB[anti IL5 antibody)</a:t>
            </a:r>
            <a:endParaRPr lang="en-US" sz="20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4AD7BC-3948-3483-3B4C-A483F1CCC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9993" y="1896850"/>
            <a:ext cx="4816980" cy="412295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Fever, weight loss, Malaise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PULMONARY SYMPTOM:Asthma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2</a:t>
            </a:r>
            <a:r>
              <a:rPr lang="en-IN" sz="1800" baseline="30000" dirty="0"/>
              <a:t>nd</a:t>
            </a:r>
            <a:r>
              <a:rPr lang="en-IN" sz="1800" dirty="0"/>
              <a:t> most common:Mononeuritis multiplexa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Allergic rhinitis and  sinusitis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CVS- MYOCARDITIS (MC CAUSE OF DEATH)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SKIN-Cutaneous nodules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800" dirty="0"/>
              <a:t>Renal involvement is less common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75383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668B6-70D6-F6DC-287E-96B41ED50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IgA VASCULITIS: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1B39E-15F3-150A-5109-A76455B8F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144" y="2399757"/>
            <a:ext cx="11743765" cy="4038532"/>
          </a:xfrm>
        </p:spPr>
        <p:txBody>
          <a:bodyPr>
            <a:noAutofit/>
          </a:bodyPr>
          <a:lstStyle/>
          <a:p>
            <a:r>
              <a:rPr lang="en-IN" dirty="0"/>
              <a:t>Age &lt;5years</a:t>
            </a:r>
          </a:p>
          <a:p>
            <a:r>
              <a:rPr lang="en-IN" dirty="0"/>
              <a:t>M&gt;F</a:t>
            </a:r>
          </a:p>
          <a:p>
            <a:r>
              <a:rPr lang="en-IN" b="1" dirty="0"/>
              <a:t>CLINICAL FEATURES:</a:t>
            </a:r>
          </a:p>
          <a:p>
            <a:pPr marL="0" indent="0">
              <a:buNone/>
            </a:pPr>
            <a:r>
              <a:rPr lang="en-IN" dirty="0"/>
              <a:t>            Non Thrombocytopenic palpable purpura bilaterally symmetrical on lower limbs and buttocks.</a:t>
            </a:r>
          </a:p>
          <a:p>
            <a:pPr marL="0" indent="0">
              <a:buNone/>
            </a:pPr>
            <a:r>
              <a:rPr lang="en-IN" dirty="0"/>
              <a:t>           Polyathralgias [</a:t>
            </a:r>
            <a:r>
              <a:rPr lang="en-IN" b="1" dirty="0"/>
              <a:t>KLMNO arthritis of HSP:Knee predominant large joint migratory non deforming</a:t>
            </a:r>
            <a:r>
              <a:rPr lang="en-IN" dirty="0"/>
              <a:t> </a:t>
            </a:r>
            <a:r>
              <a:rPr lang="en-IN" b="1" dirty="0"/>
              <a:t>oligoathritis]</a:t>
            </a:r>
          </a:p>
          <a:p>
            <a:pPr marL="0" indent="0">
              <a:buNone/>
            </a:pPr>
            <a:r>
              <a:rPr lang="en-IN" dirty="0"/>
              <a:t>           Colicky abdominal pain</a:t>
            </a:r>
          </a:p>
          <a:p>
            <a:pPr marL="0" indent="0">
              <a:buNone/>
            </a:pPr>
            <a:r>
              <a:rPr lang="en-IN" dirty="0"/>
              <a:t>           Glomerulonephritis </a:t>
            </a:r>
          </a:p>
          <a:p>
            <a:r>
              <a:rPr lang="en-IN" dirty="0"/>
              <a:t>Most dangerous complication: Small bowel intussusception </a:t>
            </a:r>
          </a:p>
          <a:p>
            <a:r>
              <a:rPr lang="en-IN" dirty="0"/>
              <a:t>Adult HSP cause severe Renal impairment. </a:t>
            </a:r>
          </a:p>
        </p:txBody>
      </p:sp>
    </p:spTree>
    <p:extLst>
      <p:ext uri="{BB962C8B-B14F-4D97-AF65-F5344CB8AC3E}">
        <p14:creationId xmlns:p14="http://schemas.microsoft.com/office/powerpoint/2010/main" val="256531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794C8-A4BF-EB53-E66E-951202A7C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891" y="227785"/>
            <a:ext cx="4418691" cy="1600200"/>
          </a:xfrm>
        </p:spPr>
        <p:txBody>
          <a:bodyPr/>
          <a:lstStyle/>
          <a:p>
            <a:r>
              <a:rPr lang="en-IN" dirty="0"/>
              <a:t>LAB INVESTIGATIONS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A0CA3-E309-97BC-2941-0133B9355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862" y="-285240"/>
            <a:ext cx="6467902" cy="5607016"/>
          </a:xfrm>
        </p:spPr>
        <p:txBody>
          <a:bodyPr>
            <a:normAutofit/>
          </a:bodyPr>
          <a:lstStyle/>
          <a:p>
            <a:r>
              <a:rPr lang="en-IN" sz="2400" b="1" dirty="0"/>
              <a:t>TREATMENT</a:t>
            </a:r>
            <a:r>
              <a:rPr lang="en-IN" sz="2400" dirty="0"/>
              <a:t>:</a:t>
            </a:r>
          </a:p>
          <a:p>
            <a:pPr marL="0" indent="0">
              <a:buNone/>
            </a:pPr>
            <a:r>
              <a:rPr lang="en-IN" sz="2400" dirty="0"/>
              <a:t>              PREDNISOLONE 1mg/kg/day          </a:t>
            </a: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DEF009-5943-917C-3A6A-19B4C9EFA0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4890" y="1981200"/>
            <a:ext cx="4337196" cy="289559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/>
              <a:t>Normal platelet 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/>
              <a:t>IgA increased .</a:t>
            </a:r>
          </a:p>
          <a:p>
            <a:endParaRPr lang="en-IN" sz="2000" dirty="0"/>
          </a:p>
          <a:p>
            <a:r>
              <a:rPr lang="en-IN" sz="2000" dirty="0"/>
              <a:t>DIAGNOSIS:</a:t>
            </a:r>
          </a:p>
          <a:p>
            <a:r>
              <a:rPr lang="en-IN" sz="2000" dirty="0"/>
              <a:t>     Skin biopsy shows leukocytoclastic vasculitis with IgA and C3 deposition.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0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000" dirty="0"/>
          </a:p>
          <a:p>
            <a:endParaRPr lang="en-IN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08954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4D9E2-B92B-3511-A458-4CB1B3096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CRYOGLOBULINEMIA:</a:t>
            </a:r>
            <a:br>
              <a:rPr lang="en-IN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B5D17-ED8C-2FFF-0D39-CC899BB30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681" y="2174641"/>
            <a:ext cx="8825659" cy="3416300"/>
          </a:xfrm>
        </p:spPr>
        <p:txBody>
          <a:bodyPr>
            <a:noAutofit/>
          </a:bodyPr>
          <a:lstStyle/>
          <a:p>
            <a:r>
              <a:rPr lang="en-IN" sz="2000" dirty="0"/>
              <a:t>Cold precipitated monoclonal or polyclonal immunoglobulin deposit on surface of small and medium vessels. </a:t>
            </a:r>
          </a:p>
          <a:p>
            <a:r>
              <a:rPr lang="en-IN" sz="2000" dirty="0"/>
              <a:t>Age 40 to 60 years</a:t>
            </a:r>
          </a:p>
          <a:p>
            <a:r>
              <a:rPr lang="en-IN" sz="2000" dirty="0"/>
              <a:t>F&gt;M</a:t>
            </a:r>
          </a:p>
          <a:p>
            <a:r>
              <a:rPr lang="en-IN" sz="2000" dirty="0"/>
              <a:t>3 types of cryoglobulinemias</a:t>
            </a:r>
          </a:p>
          <a:p>
            <a:r>
              <a:rPr lang="en-IN" sz="2000" dirty="0"/>
              <a:t>Type 2 and 3 </a:t>
            </a:r>
            <a:r>
              <a:rPr lang="en-IN" sz="2000" dirty="0" err="1"/>
              <a:t>cryoglobulinemia</a:t>
            </a:r>
            <a:r>
              <a:rPr lang="en-IN" sz="2000" dirty="0"/>
              <a:t> associated with HCV</a:t>
            </a:r>
          </a:p>
          <a:p>
            <a:endParaRPr lang="en-IN" sz="2000" dirty="0"/>
          </a:p>
          <a:p>
            <a:r>
              <a:rPr lang="en-IN" sz="2000" dirty="0"/>
              <a:t>Clinical features:</a:t>
            </a:r>
          </a:p>
          <a:p>
            <a:pPr marL="0" indent="0">
              <a:buNone/>
            </a:pPr>
            <a:r>
              <a:rPr lang="en-IN" sz="2000" dirty="0"/>
              <a:t>                   Cutaneous vasculitis </a:t>
            </a:r>
          </a:p>
          <a:p>
            <a:pPr marL="0" indent="0">
              <a:buNone/>
            </a:pPr>
            <a:r>
              <a:rPr lang="en-IN" sz="2000" dirty="0"/>
              <a:t>                   Arthritis</a:t>
            </a:r>
          </a:p>
          <a:p>
            <a:pPr marL="0" indent="0">
              <a:buNone/>
            </a:pPr>
            <a:r>
              <a:rPr lang="en-IN" sz="2000" dirty="0"/>
              <a:t>                   peripheral neuropathy</a:t>
            </a:r>
          </a:p>
        </p:txBody>
      </p:sp>
    </p:spTree>
    <p:extLst>
      <p:ext uri="{BB962C8B-B14F-4D97-AF65-F5344CB8AC3E}">
        <p14:creationId xmlns:p14="http://schemas.microsoft.com/office/powerpoint/2010/main" val="756824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>
            <a:extLst>
              <a:ext uri="{FF2B5EF4-FFF2-40B4-BE49-F238E27FC236}">
                <a16:creationId xmlns:a16="http://schemas.microsoft.com/office/drawing/2014/main" id="{798B2ED7-3F09-3579-F131-3C020E1ED78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986118"/>
            <a:ext cx="10810796" cy="5961529"/>
          </a:xfr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2FE3FAA4-D9A5-208B-0DB3-7C100B76A5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61245" y="333867"/>
            <a:ext cx="12416240" cy="562604"/>
          </a:xfrm>
        </p:spPr>
        <p:txBody>
          <a:bodyPr/>
          <a:lstStyle/>
          <a:p>
            <a:r>
              <a:rPr lang="en-IN" dirty="0">
                <a:solidFill>
                  <a:schemeClr val="tx1"/>
                </a:solidFill>
              </a:rPr>
              <a:t>Revised Chappel Hill Consensus 2012 Classification Criteria: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49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9F58-354B-B4FF-17B5-B2D0B5B0D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834" y="1295400"/>
            <a:ext cx="3467279" cy="1133220"/>
          </a:xfrm>
        </p:spPr>
        <p:txBody>
          <a:bodyPr/>
          <a:lstStyle/>
          <a:p>
            <a:r>
              <a:rPr lang="en-IN" dirty="0"/>
              <a:t>INVESTIGATIONS: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9A58E-31C1-66DD-47F0-41F4F1820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6259" y="381001"/>
            <a:ext cx="5190066" cy="4572000"/>
          </a:xfrm>
        </p:spPr>
        <p:txBody>
          <a:bodyPr/>
          <a:lstStyle/>
          <a:p>
            <a:r>
              <a:rPr lang="en-IN" dirty="0"/>
              <a:t>TREATMENT:</a:t>
            </a:r>
          </a:p>
          <a:p>
            <a:pPr marL="0" indent="0">
              <a:buNone/>
            </a:pPr>
            <a:r>
              <a:rPr lang="en-IN"/>
              <a:t>              ANTIVIRAL + RITUXIMAB 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0C4295-B0C0-1D80-BD34-8C6744056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819" y="2520306"/>
            <a:ext cx="3628940" cy="2895599"/>
          </a:xfrm>
        </p:spPr>
        <p:txBody>
          <a:bodyPr>
            <a:normAutofit/>
          </a:bodyPr>
          <a:lstStyle/>
          <a:p>
            <a:r>
              <a:rPr lang="en-IN" sz="2400" dirty="0"/>
              <a:t>Serum cryoglobulins</a:t>
            </a:r>
          </a:p>
          <a:p>
            <a:r>
              <a:rPr lang="en-IN" sz="2400" dirty="0"/>
              <a:t>Markers:C4&gt;C3</a:t>
            </a:r>
          </a:p>
          <a:p>
            <a:r>
              <a:rPr lang="en-IN" sz="2400" dirty="0"/>
              <a:t>RF POSITIVITY</a:t>
            </a:r>
          </a:p>
          <a:p>
            <a:r>
              <a:rPr lang="en-IN" sz="2400" dirty="0"/>
              <a:t>HCV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5015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5D593-88FC-DF4C-E034-5E02473DF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2053" y="2831693"/>
            <a:ext cx="9320485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7200" dirty="0"/>
              <a:t>THANK YOU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234394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78BF3-74C8-1485-8A70-DA239DE96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LARGE VESSEL VASCULITIS 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AC091-58B6-5DC1-D238-CDC7FADBA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826" y="2322674"/>
            <a:ext cx="8825659" cy="4351957"/>
          </a:xfrm>
        </p:spPr>
        <p:txBody>
          <a:bodyPr>
            <a:noAutofit/>
          </a:bodyPr>
          <a:lstStyle/>
          <a:p>
            <a:r>
              <a:rPr lang="en-IN" sz="2400" b="1" dirty="0"/>
              <a:t>GIANT CELL ARTERITIS:[Temporal arteritis]</a:t>
            </a:r>
          </a:p>
          <a:p>
            <a:pPr marL="0" indent="0">
              <a:buNone/>
            </a:pPr>
            <a:r>
              <a:rPr lang="en-IN" sz="2400" dirty="0"/>
              <a:t>                   Most common vasculitis in adults</a:t>
            </a:r>
          </a:p>
          <a:p>
            <a:pPr marL="0" indent="0">
              <a:buNone/>
            </a:pPr>
            <a:r>
              <a:rPr lang="en-IN" sz="2400" dirty="0"/>
              <a:t>                   More common in females</a:t>
            </a:r>
          </a:p>
          <a:p>
            <a:pPr marL="0" indent="0">
              <a:buNone/>
            </a:pPr>
            <a:r>
              <a:rPr lang="en-IN" sz="2400" dirty="0"/>
              <a:t>                   Occur in &gt;50 years</a:t>
            </a:r>
          </a:p>
          <a:p>
            <a:pPr marL="0" indent="0">
              <a:buNone/>
            </a:pPr>
            <a:r>
              <a:rPr lang="en-IN" sz="2400" dirty="0"/>
              <a:t>                   Vessels involved are:</a:t>
            </a:r>
          </a:p>
          <a:p>
            <a:pPr marL="0" indent="0">
              <a:buNone/>
            </a:pPr>
            <a:r>
              <a:rPr lang="en-IN" sz="2400" dirty="0"/>
              <a:t>                                 Superficial temporal</a:t>
            </a:r>
          </a:p>
          <a:p>
            <a:pPr marL="0" indent="0">
              <a:buNone/>
            </a:pPr>
            <a:r>
              <a:rPr lang="en-IN" sz="2400" dirty="0"/>
              <a:t>                                 vertebral artery</a:t>
            </a:r>
          </a:p>
          <a:p>
            <a:pPr marL="0" indent="0">
              <a:buNone/>
            </a:pPr>
            <a:r>
              <a:rPr lang="en-IN" sz="2400" dirty="0"/>
              <a:t>                                 Ophthalmic artery</a:t>
            </a:r>
          </a:p>
          <a:p>
            <a:pPr marL="0" indent="0">
              <a:buNone/>
            </a:pPr>
            <a:r>
              <a:rPr lang="en-IN" sz="2400" dirty="0"/>
              <a:t>                                 Posterior ciliary artery</a:t>
            </a:r>
          </a:p>
          <a:p>
            <a:pPr marL="0" indent="0">
              <a:buNone/>
            </a:pPr>
            <a:r>
              <a:rPr lang="en-IN" sz="2400" dirty="0"/>
              <a:t>                                  </a:t>
            </a:r>
          </a:p>
          <a:p>
            <a:pPr marL="0" indent="0">
              <a:buNone/>
            </a:pPr>
            <a:r>
              <a:rPr lang="en-IN" sz="2400" dirty="0"/>
              <a:t>                                  </a:t>
            </a:r>
          </a:p>
          <a:p>
            <a:pPr marL="0" indent="0">
              <a:buNone/>
            </a:pPr>
            <a:r>
              <a:rPr lang="en-IN" sz="2400" dirty="0"/>
              <a:t>                     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945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D779C-94C8-7CC3-A07B-144924EF67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5835" y="546100"/>
            <a:ext cx="12099908" cy="3416300"/>
          </a:xfrm>
        </p:spPr>
        <p:txBody>
          <a:bodyPr>
            <a:noAutofit/>
          </a:bodyPr>
          <a:lstStyle/>
          <a:p>
            <a:r>
              <a:rPr lang="en-IN" sz="2400" dirty="0"/>
              <a:t>&gt;50% patients with GCA have Polymyalgia rheumatica </a:t>
            </a:r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r>
              <a:rPr lang="en-IN" sz="2400" b="1" dirty="0"/>
              <a:t>CLINICAL FEATURES :</a:t>
            </a:r>
          </a:p>
          <a:p>
            <a:pPr marL="0" indent="0">
              <a:buNone/>
            </a:pPr>
            <a:r>
              <a:rPr lang="en-IN" sz="2400" b="1" dirty="0"/>
              <a:t>                            </a:t>
            </a:r>
            <a:r>
              <a:rPr lang="en-IN" sz="2400" dirty="0"/>
              <a:t>Headache associated with tender,thickened,nodular artery</a:t>
            </a:r>
          </a:p>
          <a:p>
            <a:pPr marL="0" indent="0">
              <a:buNone/>
            </a:pPr>
            <a:r>
              <a:rPr lang="en-IN" sz="2400" dirty="0"/>
              <a:t>                            Jaw Claudication </a:t>
            </a:r>
          </a:p>
          <a:p>
            <a:pPr marL="0" indent="0">
              <a:buNone/>
            </a:pPr>
            <a:r>
              <a:rPr lang="en-IN" sz="2400" dirty="0"/>
              <a:t>                            Visual loss</a:t>
            </a:r>
          </a:p>
          <a:p>
            <a:pPr marL="0" indent="0">
              <a:buNone/>
            </a:pPr>
            <a:r>
              <a:rPr lang="en-IN" sz="2400" dirty="0"/>
              <a:t>                            Polymyalgia </a:t>
            </a:r>
          </a:p>
          <a:p>
            <a:r>
              <a:rPr lang="en-IN" sz="2400" dirty="0"/>
              <a:t>30% patients have aorta involvement and risk for thoracic aneurysms             </a:t>
            </a:r>
          </a:p>
          <a:p>
            <a:pPr marL="0" indent="0">
              <a:buNone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19860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0AD62-0EEA-F8D4-BBF1-187C91C26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Diagnosis: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73529-2A1A-4DCD-B9A3-8B1F23AA6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254" y="2077571"/>
            <a:ext cx="11552991" cy="35791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sz="2000" dirty="0"/>
          </a:p>
          <a:p>
            <a:r>
              <a:rPr lang="en-IN" sz="2400" b="1" dirty="0"/>
              <a:t>INVESTIGATION OF CHOICE:3 to 5 CM long segment Temporal artery biopsy</a:t>
            </a:r>
            <a:endParaRPr lang="en-US" sz="24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84BFF67-11EB-F954-F399-0DAB2B572787}"/>
              </a:ext>
            </a:extLst>
          </p:cNvPr>
          <p:cNvSpPr txBox="1">
            <a:spLocks/>
          </p:cNvSpPr>
          <p:nvPr/>
        </p:nvSpPr>
        <p:spPr>
          <a:xfrm>
            <a:off x="761255" y="2882153"/>
            <a:ext cx="8825659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IN" sz="2400" dirty="0"/>
          </a:p>
          <a:p>
            <a:r>
              <a:rPr lang="en-IN" sz="2400" b="1" dirty="0"/>
              <a:t>ESR,CRP Elevated </a:t>
            </a:r>
          </a:p>
          <a:p>
            <a:pPr marL="0" indent="0">
              <a:buNone/>
            </a:pPr>
            <a:endParaRPr lang="en-IN" sz="2400" b="1" dirty="0"/>
          </a:p>
          <a:p>
            <a:pPr marL="0" indent="0">
              <a:buNone/>
            </a:pPr>
            <a:r>
              <a:rPr lang="en-IN" sz="2400" b="1" dirty="0"/>
              <a:t>TREATMENT</a:t>
            </a:r>
            <a:r>
              <a:rPr lang="en-IN" sz="2400" dirty="0"/>
              <a:t> :</a:t>
            </a:r>
          </a:p>
          <a:p>
            <a:r>
              <a:rPr lang="en-IN" sz="2400" b="1" dirty="0"/>
              <a:t>STERIODS:40 to 60mg/day 1</a:t>
            </a:r>
            <a:r>
              <a:rPr lang="en-IN" sz="2400" b="1" baseline="30000" dirty="0"/>
              <a:t>st</a:t>
            </a:r>
            <a:r>
              <a:rPr lang="en-IN" sz="2400" b="1" dirty="0"/>
              <a:t> line therapy</a:t>
            </a:r>
          </a:p>
          <a:p>
            <a:r>
              <a:rPr lang="en-IN" sz="2400" b="1" dirty="0"/>
              <a:t>Duration:3 months</a:t>
            </a:r>
          </a:p>
          <a:p>
            <a:r>
              <a:rPr lang="en-IN" sz="2400" b="1" dirty="0"/>
              <a:t>TOCILIZUMAB used along with steroids to control Flares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76404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E6506-708D-7EBE-8F5F-128B7DAB4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POLYMYALGIA RHEUMATICA[PMR]: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028A8-1AE7-ECE4-E3BC-275AF0CFE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840" y="2953939"/>
            <a:ext cx="12102353" cy="3416300"/>
          </a:xfrm>
        </p:spPr>
        <p:txBody>
          <a:bodyPr>
            <a:normAutofit/>
          </a:bodyPr>
          <a:lstStyle/>
          <a:p>
            <a:r>
              <a:rPr lang="en-IN" sz="2800" dirty="0"/>
              <a:t>Occurs in &gt;50 years</a:t>
            </a:r>
          </a:p>
          <a:p>
            <a:r>
              <a:rPr lang="en-IN" sz="2800" b="1" dirty="0"/>
              <a:t>Clinical features</a:t>
            </a:r>
            <a:r>
              <a:rPr lang="en-IN" sz="2800" dirty="0"/>
              <a:t>:Pain and stiffness in Hip, Shoulder and pelvic gridle</a:t>
            </a:r>
          </a:p>
          <a:p>
            <a:r>
              <a:rPr lang="en-IN" sz="2800" dirty="0"/>
              <a:t>Worse in morning, relieved with activity </a:t>
            </a:r>
          </a:p>
          <a:p>
            <a:r>
              <a:rPr lang="en-IN" sz="2800" dirty="0"/>
              <a:t>ESR increased,RF should be negative </a:t>
            </a:r>
          </a:p>
          <a:p>
            <a:r>
              <a:rPr lang="en-IN" sz="2800" dirty="0"/>
              <a:t>Treatment: Low dose Steroids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5134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FB8B0-C7B9-644D-ADE3-A5772F892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TAKAYASU ARTERITIS: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C326-DBC9-63B8-7988-DC879C4A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76" y="2066343"/>
            <a:ext cx="8825659" cy="3416300"/>
          </a:xfrm>
        </p:spPr>
        <p:txBody>
          <a:bodyPr>
            <a:noAutofit/>
          </a:bodyPr>
          <a:lstStyle/>
          <a:p>
            <a:r>
              <a:rPr lang="en-IN" sz="2400" dirty="0"/>
              <a:t>Most common vasculitis </a:t>
            </a:r>
          </a:p>
          <a:p>
            <a:r>
              <a:rPr lang="en-IN" sz="2400" dirty="0"/>
              <a:t>Also known as aortic arch syndrome/pulseless disease</a:t>
            </a:r>
          </a:p>
          <a:p>
            <a:r>
              <a:rPr lang="en-IN" sz="2400" dirty="0"/>
              <a:t>vessels involved are:</a:t>
            </a:r>
          </a:p>
          <a:p>
            <a:pPr marL="0" indent="0">
              <a:buNone/>
            </a:pPr>
            <a:r>
              <a:rPr lang="en-IN" sz="2400" dirty="0"/>
              <a:t>           Left subclavian artery(Most common)</a:t>
            </a:r>
          </a:p>
          <a:p>
            <a:pPr marL="0" indent="0">
              <a:buNone/>
            </a:pPr>
            <a:r>
              <a:rPr lang="en-IN" sz="2400" dirty="0"/>
              <a:t>           Common carotid artery</a:t>
            </a:r>
          </a:p>
          <a:p>
            <a:pPr marL="0" indent="0">
              <a:buNone/>
            </a:pPr>
            <a:r>
              <a:rPr lang="en-IN" sz="2400" dirty="0"/>
              <a:t>           Renal artery</a:t>
            </a:r>
          </a:p>
          <a:p>
            <a:pPr marL="0" indent="0">
              <a:buNone/>
            </a:pPr>
            <a:r>
              <a:rPr lang="en-IN" sz="2400" dirty="0"/>
              <a:t>           Vertebral artery,common iliac artery</a:t>
            </a:r>
          </a:p>
          <a:p>
            <a:pPr marL="0" indent="0">
              <a:buNone/>
            </a:pPr>
            <a:r>
              <a:rPr lang="en-IN" sz="2400" dirty="0"/>
              <a:t>           Aorta and it’s branches</a:t>
            </a:r>
          </a:p>
          <a:p>
            <a:pPr marL="0" indent="0">
              <a:buNone/>
            </a:pPr>
            <a:r>
              <a:rPr lang="en-IN" sz="2400" dirty="0"/>
              <a:t>            Pulmonary artery</a:t>
            </a:r>
          </a:p>
          <a:p>
            <a:r>
              <a:rPr lang="en-IN" sz="2400" dirty="0"/>
              <a:t>Occurs in &lt;40 years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8824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53B2A-E4C0-3684-837A-53ECBDDCCEF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12607636" cy="7399957"/>
          </a:xfrm>
        </p:spPr>
        <p:txBody>
          <a:bodyPr>
            <a:noAutofit/>
          </a:bodyPr>
          <a:lstStyle/>
          <a:p>
            <a:r>
              <a:rPr lang="en-IN" sz="2400" b="1" dirty="0"/>
              <a:t>American college of Rheumatology classification criteria:</a:t>
            </a:r>
          </a:p>
          <a:p>
            <a:pPr marL="0" indent="0">
              <a:buNone/>
            </a:pPr>
            <a:r>
              <a:rPr lang="en-IN" sz="2400" dirty="0"/>
              <a:t>                       Onset before age of 40 years</a:t>
            </a:r>
          </a:p>
          <a:p>
            <a:pPr marL="0" indent="0">
              <a:buNone/>
            </a:pPr>
            <a:r>
              <a:rPr lang="en-IN" sz="2400" dirty="0"/>
              <a:t>                       Limb claudication </a:t>
            </a:r>
          </a:p>
          <a:p>
            <a:pPr marL="0" indent="0">
              <a:buNone/>
            </a:pPr>
            <a:r>
              <a:rPr lang="en-IN" sz="2400" dirty="0"/>
              <a:t>                       Decreased Brachial artery pressure</a:t>
            </a:r>
          </a:p>
          <a:p>
            <a:pPr marL="0" indent="0">
              <a:buNone/>
            </a:pPr>
            <a:r>
              <a:rPr lang="en-IN" sz="2400" dirty="0"/>
              <a:t>                       Unequal arm blood pressure </a:t>
            </a:r>
          </a:p>
          <a:p>
            <a:pPr marL="0" indent="0">
              <a:buNone/>
            </a:pPr>
            <a:r>
              <a:rPr lang="en-IN" sz="2400" dirty="0"/>
              <a:t>                       Subclavian or aortic bruit</a:t>
            </a:r>
          </a:p>
          <a:p>
            <a:pPr marL="0" indent="0">
              <a:buNone/>
            </a:pPr>
            <a:r>
              <a:rPr lang="en-IN" sz="2400" dirty="0"/>
              <a:t>                       Angiographic evidence of narrowing or occlusion of aorta or it’s branches.</a:t>
            </a:r>
          </a:p>
          <a:p>
            <a:pPr marL="0" indent="0">
              <a:buNone/>
            </a:pPr>
            <a:r>
              <a:rPr lang="en-IN" sz="2400" b="1" dirty="0"/>
              <a:t>Presence of &gt;3 criteria indicates diagnosis of Takayasu arteritis. </a:t>
            </a:r>
          </a:p>
          <a:p>
            <a:r>
              <a:rPr lang="en-IN" sz="2400" b="1" dirty="0"/>
              <a:t>CLINICAL FEATURES:</a:t>
            </a:r>
          </a:p>
          <a:p>
            <a:pPr marL="0" indent="0">
              <a:buNone/>
            </a:pPr>
            <a:r>
              <a:rPr lang="en-IN" sz="2400" b="1" dirty="0"/>
              <a:t>                            </a:t>
            </a:r>
            <a:r>
              <a:rPr lang="en-IN" sz="2400" dirty="0"/>
              <a:t>Generalised symptoms  like</a:t>
            </a:r>
          </a:p>
          <a:p>
            <a:pPr marL="0" indent="0">
              <a:buNone/>
            </a:pPr>
            <a:r>
              <a:rPr lang="en-IN" sz="2400" dirty="0"/>
              <a:t>                                         Malaise</a:t>
            </a:r>
          </a:p>
          <a:p>
            <a:pPr marL="0" indent="0">
              <a:buNone/>
            </a:pPr>
            <a:r>
              <a:rPr lang="en-IN" sz="2400" dirty="0"/>
              <a:t>                                         Fever</a:t>
            </a:r>
          </a:p>
          <a:p>
            <a:pPr marL="0" indent="0">
              <a:buNone/>
            </a:pPr>
            <a:r>
              <a:rPr lang="en-IN" sz="2400" dirty="0"/>
              <a:t>                                         weight </a:t>
            </a:r>
            <a:r>
              <a:rPr lang="en-IN" sz="2400" dirty="0" err="1"/>
              <a:t>loss,Arthralgia</a:t>
            </a:r>
            <a:endParaRPr lang="en-IN" sz="2400" dirty="0"/>
          </a:p>
          <a:p>
            <a:pPr marL="0" indent="0">
              <a:buNone/>
            </a:pPr>
            <a:r>
              <a:rPr lang="en-IN" sz="2400" dirty="0"/>
              <a:t>                                        </a:t>
            </a:r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r>
              <a:rPr lang="en-IN" sz="2400" b="1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6094155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Ion Boardroom</vt:lpstr>
      <vt:lpstr>VASCULITIS </vt:lpstr>
      <vt:lpstr>PowerPoint Presentation</vt:lpstr>
      <vt:lpstr>Revised Chappel Hill Consensus 2012 Classification Criteria:</vt:lpstr>
      <vt:lpstr>LARGE VESSEL VASCULITIS :</vt:lpstr>
      <vt:lpstr>PowerPoint Presentation</vt:lpstr>
      <vt:lpstr>Diagnosis:</vt:lpstr>
      <vt:lpstr>POLYMYALGIA RHEUMATICA[PMR]:</vt:lpstr>
      <vt:lpstr>TAKAYASU ARTERITIS:</vt:lpstr>
      <vt:lpstr>PowerPoint Presentation</vt:lpstr>
      <vt:lpstr>PowerPoint Presentation</vt:lpstr>
      <vt:lpstr>MEDIUM VESSEL VASCULITIS:</vt:lpstr>
      <vt:lpstr>CLINICAL FEATURES </vt:lpstr>
      <vt:lpstr>AMERICAN COLLEGE OF RHEUMATOLOGY (ACR)CRITERIA FOR PAN:</vt:lpstr>
      <vt:lpstr>INVESTIGATIONS:</vt:lpstr>
      <vt:lpstr>KAWASAKI DISEASE:</vt:lpstr>
      <vt:lpstr>CRITERIA FOR KAWASAKI DISEASE:</vt:lpstr>
      <vt:lpstr>Treatment:</vt:lpstr>
      <vt:lpstr>ANCA ASSOCIATED SMALL VESSEL VASCULITIS:</vt:lpstr>
      <vt:lpstr>PowerPoint Presentation</vt:lpstr>
      <vt:lpstr>Histopathological Hallmarks:</vt:lpstr>
      <vt:lpstr>Laboratory Investigations:</vt:lpstr>
      <vt:lpstr>TREATMENT:</vt:lpstr>
      <vt:lpstr>MICROSCOPIC POLYANGITIS:</vt:lpstr>
      <vt:lpstr>CLINICAL FEATURES :</vt:lpstr>
      <vt:lpstr>EOSINOPHILIC GRANULOMATOSIS WITH POLYANGITIS :</vt:lpstr>
      <vt:lpstr>CLINICAL FEATURES:</vt:lpstr>
      <vt:lpstr>IgA VASCULITIS:</vt:lpstr>
      <vt:lpstr>LAB INVESTIGATIONS </vt:lpstr>
      <vt:lpstr>CRYOGLOBULINEMIA: </vt:lpstr>
      <vt:lpstr>INVESTIGATIONS: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VASCULITIS</dc:title>
  <dc:creator>Sathiya Priya</dc:creator>
  <cp:lastModifiedBy>Sathiya Priya</cp:lastModifiedBy>
  <cp:revision>12</cp:revision>
  <dcterms:created xsi:type="dcterms:W3CDTF">2026-03-30T16:09:54Z</dcterms:created>
  <dcterms:modified xsi:type="dcterms:W3CDTF">2026-04-04T01:54:27Z</dcterms:modified>
</cp:coreProperties>
</file>