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0" r:id="rId15"/>
    <p:sldId id="271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11E1-7E05-A4FA-B18C-5B5A52635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71500"/>
          </a:xfrm>
        </p:spPr>
        <p:txBody>
          <a:bodyPr/>
          <a:lstStyle/>
          <a:p>
            <a:r>
              <a:rPr lang="en-IN" dirty="0"/>
              <a:t>Rare cause of bleeding disorder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6666F-B17B-944B-AE32-21293A9FA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0515" y="4744941"/>
            <a:ext cx="3976578" cy="1441174"/>
          </a:xfrm>
        </p:spPr>
        <p:txBody>
          <a:bodyPr>
            <a:normAutofit/>
          </a:bodyPr>
          <a:lstStyle/>
          <a:p>
            <a:r>
              <a:rPr lang="en-IN" sz="2000" dirty="0"/>
              <a:t>By 3</a:t>
            </a:r>
            <a:r>
              <a:rPr lang="en-IN" sz="2000" baseline="30000" dirty="0"/>
              <a:t>rd</a:t>
            </a:r>
            <a:r>
              <a:rPr lang="en-IN" sz="2000" dirty="0"/>
              <a:t> medical unit</a:t>
            </a:r>
          </a:p>
        </p:txBody>
      </p:sp>
    </p:spTree>
    <p:extLst>
      <p:ext uri="{BB962C8B-B14F-4D97-AF65-F5344CB8AC3E}">
        <p14:creationId xmlns:p14="http://schemas.microsoft.com/office/powerpoint/2010/main" val="168079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F234A-A422-1305-A00A-3DEC8005DA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5400" dirty="0"/>
              <a:t>          What next ?</a:t>
            </a:r>
          </a:p>
        </p:txBody>
      </p:sp>
    </p:spTree>
    <p:extLst>
      <p:ext uri="{BB962C8B-B14F-4D97-AF65-F5344CB8AC3E}">
        <p14:creationId xmlns:p14="http://schemas.microsoft.com/office/powerpoint/2010/main" val="75824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0ABBB9-58CE-CACF-5F29-B77E9C2F17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7424" y="556591"/>
            <a:ext cx="9334830" cy="6170212"/>
          </a:xfrm>
        </p:spPr>
      </p:pic>
    </p:spTree>
    <p:extLst>
      <p:ext uri="{BB962C8B-B14F-4D97-AF65-F5344CB8AC3E}">
        <p14:creationId xmlns:p14="http://schemas.microsoft.com/office/powerpoint/2010/main" val="95878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619A3-FB77-2022-A5D4-626B3D1FAC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96348"/>
            <a:ext cx="10363826" cy="6146358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         </a:t>
            </a:r>
          </a:p>
          <a:p>
            <a:pPr marL="0" indent="0">
              <a:buNone/>
            </a:pPr>
            <a:r>
              <a:rPr lang="en-IN" sz="2800" dirty="0"/>
              <a:t>           Patient was diagnosed as                         </a:t>
            </a:r>
          </a:p>
          <a:p>
            <a:pPr marL="0" indent="0">
              <a:buNone/>
            </a:pPr>
            <a:r>
              <a:rPr lang="en-IN" sz="2800" dirty="0"/>
              <a:t>                                         </a:t>
            </a:r>
            <a:r>
              <a:rPr lang="en-IN" sz="2800" dirty="0">
                <a:solidFill>
                  <a:srgbClr val="FF0000"/>
                </a:solidFill>
              </a:rPr>
              <a:t>inherited factor vii deficiency</a:t>
            </a:r>
          </a:p>
          <a:p>
            <a:pPr marL="0" indent="0">
              <a:buNone/>
            </a:pPr>
            <a:r>
              <a:rPr lang="en-US" sz="2800"/>
              <a:t>Recombinant </a:t>
            </a:r>
            <a:r>
              <a:rPr lang="en-IN" sz="2800"/>
              <a:t>factor </a:t>
            </a:r>
            <a:r>
              <a:rPr lang="en-IN" sz="2800" dirty="0"/>
              <a:t>vii replacement </a:t>
            </a:r>
          </a:p>
          <a:p>
            <a:pPr marL="0" indent="0">
              <a:buNone/>
            </a:pPr>
            <a:r>
              <a:rPr lang="en-IN" sz="2800" dirty="0"/>
              <a:t>                             DOSE OF15-30 MCG/KG EVERY SIX HOURS UNTIL HEMOSTASIS ACHIEVED</a:t>
            </a:r>
          </a:p>
          <a:p>
            <a:pPr marL="0" indent="0">
              <a:buNone/>
            </a:pPr>
            <a:r>
              <a:rPr lang="en-IN" sz="28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69987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0B4AD1A-029B-B74C-8127-2815550392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60311" y="533745"/>
            <a:ext cx="4303030" cy="4884737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64173FD-CF2F-344F-A575-DC881B317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509" y="409068"/>
            <a:ext cx="385517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0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7EF5F-1FB9-6A40-984F-E6A3DFAC5B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95130"/>
            <a:ext cx="10363826" cy="4996069"/>
          </a:xfrm>
        </p:spPr>
        <p:txBody>
          <a:bodyPr/>
          <a:lstStyle/>
          <a:p>
            <a:r>
              <a:rPr lang="en-US"/>
              <a:t>After factor vii transfusion patient pt inr aptt values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EDE6D-DD40-9C4C-BA8C-CF983CA98C91}"/>
              </a:ext>
            </a:extLst>
          </p:cNvPr>
          <p:cNvSpPr txBox="1"/>
          <p:nvPr/>
        </p:nvSpPr>
        <p:spPr>
          <a:xfrm>
            <a:off x="3046965" y="3244334"/>
            <a:ext cx="6093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57A84A-96A8-8943-BF5D-784348DC941F}"/>
              </a:ext>
            </a:extLst>
          </p:cNvPr>
          <p:cNvSpPr txBox="1"/>
          <p:nvPr/>
        </p:nvSpPr>
        <p:spPr>
          <a:xfrm>
            <a:off x="3046965" y="3244334"/>
            <a:ext cx="6093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D968175D-86C2-3E44-A5D4-C59C4420C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482793"/>
              </p:ext>
            </p:extLst>
          </p:nvPr>
        </p:nvGraphicFramePr>
        <p:xfrm>
          <a:off x="1012894" y="2097488"/>
          <a:ext cx="8127999" cy="303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271314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171530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77727973"/>
                    </a:ext>
                  </a:extLst>
                </a:gridCol>
              </a:tblGrid>
              <a:tr h="7580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Day 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88994"/>
                  </a:ext>
                </a:extLst>
              </a:tr>
              <a:tr h="758089">
                <a:tc>
                  <a:txBody>
                    <a:bodyPr/>
                    <a:lstStyle/>
                    <a:p>
                      <a:r>
                        <a:rPr lang="en-US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889002"/>
                  </a:ext>
                </a:extLst>
              </a:tr>
              <a:tr h="758089">
                <a:tc>
                  <a:txBody>
                    <a:bodyPr/>
                    <a:lstStyle/>
                    <a:p>
                      <a:r>
                        <a:rPr lang="en-US"/>
                        <a:t>INR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072775"/>
                  </a:ext>
                </a:extLst>
              </a:tr>
              <a:tr h="758089">
                <a:tc>
                  <a:txBody>
                    <a:bodyPr/>
                    <a:lstStyle/>
                    <a:p>
                      <a:r>
                        <a:rPr lang="en-US"/>
                        <a:t>APTT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15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18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3036D-9D00-1E47-9596-9D8F344DB6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4970" y="1503293"/>
            <a:ext cx="10363826" cy="2994163"/>
          </a:xfrm>
        </p:spPr>
        <p:txBody>
          <a:bodyPr/>
          <a:lstStyle/>
          <a:p>
            <a:r>
              <a:rPr lang="en-US"/>
              <a:t>Aim of presentation is</a:t>
            </a:r>
          </a:p>
          <a:p>
            <a:r>
              <a:rPr lang="en-US"/>
              <a:t>Factor vii deficiency is rare genetic bleeding disorder</a:t>
            </a:r>
          </a:p>
          <a:p>
            <a:r>
              <a:rPr lang="en-US"/>
              <a:t>Characterised by deficiency or reduced activity of factor vii </a:t>
            </a:r>
          </a:p>
          <a:p>
            <a:r>
              <a:rPr lang="en-US"/>
              <a:t>Also known as Alexander ‘s diseases </a:t>
            </a:r>
          </a:p>
        </p:txBody>
      </p:sp>
    </p:spTree>
    <p:extLst>
      <p:ext uri="{BB962C8B-B14F-4D97-AF65-F5344CB8AC3E}">
        <p14:creationId xmlns:p14="http://schemas.microsoft.com/office/powerpoint/2010/main" val="226834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1CFAAC2-EE08-8C46-B66F-6AAFE56F1A0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38739" y="260350"/>
            <a:ext cx="8870674" cy="6237288"/>
          </a:xfrm>
        </p:spPr>
      </p:pic>
    </p:spTree>
    <p:extLst>
      <p:ext uri="{BB962C8B-B14F-4D97-AF65-F5344CB8AC3E}">
        <p14:creationId xmlns:p14="http://schemas.microsoft.com/office/powerpoint/2010/main" val="22225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FD80DDC-F460-B845-B6C9-7EE111BE58A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4228" y="571500"/>
            <a:ext cx="11355457" cy="5752272"/>
          </a:xfrm>
        </p:spPr>
      </p:pic>
    </p:spTree>
    <p:extLst>
      <p:ext uri="{BB962C8B-B14F-4D97-AF65-F5344CB8AC3E}">
        <p14:creationId xmlns:p14="http://schemas.microsoft.com/office/powerpoint/2010/main" val="261218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A059B-E26E-2E96-D84F-F8C44D98B9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/>
          </a:bodyPr>
          <a:lstStyle/>
          <a:p>
            <a:r>
              <a:rPr lang="en-IN" sz="3200" dirty="0"/>
              <a:t>Chief complaints 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    14 YEAR OLD FEMALE PATIENT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      c/o Increased menstrual flow for 2 months      </a:t>
            </a:r>
          </a:p>
        </p:txBody>
      </p:sp>
    </p:spTree>
    <p:extLst>
      <p:ext uri="{BB962C8B-B14F-4D97-AF65-F5344CB8AC3E}">
        <p14:creationId xmlns:p14="http://schemas.microsoft.com/office/powerpoint/2010/main" val="389436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4E68E-A6DB-973C-DE82-352D35630E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82595"/>
            <a:ext cx="10363826" cy="5975405"/>
          </a:xfrm>
        </p:spPr>
        <p:txBody>
          <a:bodyPr/>
          <a:lstStyle/>
          <a:p>
            <a:r>
              <a:rPr lang="en-IN" sz="3200" dirty="0"/>
              <a:t>History of presenting illness </a:t>
            </a:r>
            <a:r>
              <a:rPr lang="en-IN" dirty="0"/>
              <a:t>: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  patient was apparently normal 2 months back then she developed complaints of</a:t>
            </a:r>
          </a:p>
          <a:p>
            <a:pPr marL="0" indent="0">
              <a:buNone/>
            </a:pPr>
            <a:r>
              <a:rPr lang="en-IN" dirty="0"/>
              <a:t>    increased menstrual flow for 2 months</a:t>
            </a:r>
          </a:p>
          <a:p>
            <a:pPr marL="0" indent="0">
              <a:buNone/>
            </a:pPr>
            <a:r>
              <a:rPr lang="en-IN" dirty="0"/>
              <a:t>    h/o easy fatiguability</a:t>
            </a:r>
          </a:p>
          <a:p>
            <a:pPr marL="0" indent="0">
              <a:buNone/>
            </a:pPr>
            <a:r>
              <a:rPr lang="en-IN" dirty="0"/>
              <a:t>    no h/o abdominal pain</a:t>
            </a:r>
          </a:p>
          <a:p>
            <a:pPr marL="0" indent="0">
              <a:buNone/>
            </a:pPr>
            <a:r>
              <a:rPr lang="en-IN" dirty="0"/>
              <a:t>    no h/o yellowish discolouration of skin and mucous membrane</a:t>
            </a:r>
          </a:p>
          <a:p>
            <a:pPr marL="0" indent="0">
              <a:buNone/>
            </a:pPr>
            <a:r>
              <a:rPr lang="en-IN" dirty="0"/>
              <a:t>    no h/o swelling of joints</a:t>
            </a:r>
          </a:p>
          <a:p>
            <a:pPr marL="0" indent="0">
              <a:buNone/>
            </a:pPr>
            <a:r>
              <a:rPr lang="en-IN" dirty="0"/>
              <a:t>    no h/o gum bleeding</a:t>
            </a:r>
          </a:p>
          <a:p>
            <a:pPr marL="0" indent="0">
              <a:buNone/>
            </a:pPr>
            <a:r>
              <a:rPr lang="en-IN" dirty="0"/>
              <a:t>    no h/o epistaxis </a:t>
            </a:r>
          </a:p>
          <a:p>
            <a:pPr marL="0" indent="0">
              <a:buNone/>
            </a:pPr>
            <a:r>
              <a:rPr lang="en-IN" dirty="0"/>
              <a:t>    no h/o fever </a:t>
            </a:r>
          </a:p>
        </p:txBody>
      </p:sp>
    </p:spTree>
    <p:extLst>
      <p:ext uri="{BB962C8B-B14F-4D97-AF65-F5344CB8AC3E}">
        <p14:creationId xmlns:p14="http://schemas.microsoft.com/office/powerpoint/2010/main" val="230774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5F6F0-4DD9-6F5F-D8A7-A040A6843A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11965"/>
            <a:ext cx="10363826" cy="4842345"/>
          </a:xfrm>
        </p:spPr>
        <p:txBody>
          <a:bodyPr/>
          <a:lstStyle/>
          <a:p>
            <a:r>
              <a:rPr lang="en-IN" sz="3200" dirty="0"/>
              <a:t>Past history</a:t>
            </a:r>
          </a:p>
          <a:p>
            <a:pPr marL="0" indent="0">
              <a:buNone/>
            </a:pPr>
            <a:r>
              <a:rPr lang="en-IN" dirty="0"/>
              <a:t>    h/o similar illness in the past 1 year back for which she admitted in </a:t>
            </a:r>
            <a:r>
              <a:rPr lang="en-IN" dirty="0" err="1"/>
              <a:t>dindugal</a:t>
            </a:r>
            <a:r>
              <a:rPr lang="en-IN" dirty="0"/>
              <a:t> </a:t>
            </a:r>
            <a:r>
              <a:rPr lang="en-IN" dirty="0" err="1"/>
              <a:t>gh</a:t>
            </a:r>
            <a:r>
              <a:rPr lang="en-IN" dirty="0"/>
              <a:t> and 2 packed cell transfusion done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Past history of  on and off epistaxis and gum bleeding present in childhood period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No h/o any drug intake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n/k/c/o </a:t>
            </a:r>
            <a:r>
              <a:rPr lang="en-IN" dirty="0" err="1"/>
              <a:t>dm,thyroid</a:t>
            </a:r>
            <a:r>
              <a:rPr lang="en-IN" dirty="0"/>
              <a:t> </a:t>
            </a:r>
            <a:r>
              <a:rPr lang="en-IN" dirty="0" err="1"/>
              <a:t>disorder,seizure</a:t>
            </a:r>
            <a:r>
              <a:rPr lang="en-IN" dirty="0"/>
              <a:t> disorder</a:t>
            </a:r>
          </a:p>
        </p:txBody>
      </p:sp>
    </p:spTree>
    <p:extLst>
      <p:ext uri="{BB962C8B-B14F-4D97-AF65-F5344CB8AC3E}">
        <p14:creationId xmlns:p14="http://schemas.microsoft.com/office/powerpoint/2010/main" val="188128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73BC-45A8-CE18-E48C-B815021FD1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508883"/>
            <a:ext cx="11052939" cy="5772647"/>
          </a:xfrm>
        </p:spPr>
        <p:txBody>
          <a:bodyPr>
            <a:normAutofit/>
          </a:bodyPr>
          <a:lstStyle/>
          <a:p>
            <a:r>
              <a:rPr lang="en-IN" dirty="0"/>
              <a:t>Family history</a:t>
            </a:r>
          </a:p>
          <a:p>
            <a:pPr marL="0" indent="0">
              <a:buNone/>
            </a:pPr>
            <a:r>
              <a:rPr lang="en-IN" dirty="0"/>
              <a:t> no h/o similar illness in the family members</a:t>
            </a:r>
          </a:p>
          <a:p>
            <a:pPr marL="0" indent="0">
              <a:buNone/>
            </a:pPr>
            <a:r>
              <a:rPr lang="en-IN" dirty="0"/>
              <a:t>    </a:t>
            </a:r>
          </a:p>
          <a:p>
            <a:r>
              <a:rPr lang="en-IN" dirty="0"/>
              <a:t>  personal history </a:t>
            </a:r>
          </a:p>
          <a:p>
            <a:pPr marL="0" indent="0">
              <a:buNone/>
            </a:pPr>
            <a:r>
              <a:rPr lang="en-IN" dirty="0"/>
              <a:t>    taking mixed diet</a:t>
            </a:r>
          </a:p>
          <a:p>
            <a:pPr marL="0" indent="0">
              <a:buNone/>
            </a:pPr>
            <a:r>
              <a:rPr lang="en-IN" dirty="0"/>
              <a:t>     non addictive habits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    menstrual history</a:t>
            </a:r>
          </a:p>
          <a:p>
            <a:pPr marL="0" indent="0">
              <a:buNone/>
            </a:pPr>
            <a:r>
              <a:rPr lang="en-IN" dirty="0"/>
              <a:t>        h/o menorrhagia 2 months lasting 10 days,      </a:t>
            </a:r>
          </a:p>
          <a:p>
            <a:pPr marL="0" indent="0">
              <a:buNone/>
            </a:pPr>
            <a:r>
              <a:rPr lang="en-IN" dirty="0"/>
              <a:t>       5 pads/day               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FD55945F-7660-E6EB-7213-BF1326EE972B}"/>
              </a:ext>
            </a:extLst>
          </p:cNvPr>
          <p:cNvSpPr/>
          <p:nvPr/>
        </p:nvSpPr>
        <p:spPr>
          <a:xfrm flipH="1" flipV="1">
            <a:off x="7138282" y="1731396"/>
            <a:ext cx="322030" cy="35184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D09511F0-4F84-7F0F-BB05-C1079C2FC39B}"/>
              </a:ext>
            </a:extLst>
          </p:cNvPr>
          <p:cNvSpPr/>
          <p:nvPr/>
        </p:nvSpPr>
        <p:spPr>
          <a:xfrm flipV="1">
            <a:off x="7138282" y="1548517"/>
            <a:ext cx="322030" cy="35184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76B5B5-F101-D6D1-DA53-7A7DBDC02EB7}"/>
              </a:ext>
            </a:extLst>
          </p:cNvPr>
          <p:cNvCxnSpPr>
            <a:cxnSpLocks/>
          </p:cNvCxnSpPr>
          <p:nvPr/>
        </p:nvCxnSpPr>
        <p:spPr>
          <a:xfrm flipH="1" flipV="1">
            <a:off x="7521934" y="1717482"/>
            <a:ext cx="524786" cy="6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0B700DE-D390-E507-B365-43FC1CEC38A8}"/>
              </a:ext>
            </a:extLst>
          </p:cNvPr>
          <p:cNvSpPr/>
          <p:nvPr/>
        </p:nvSpPr>
        <p:spPr>
          <a:xfrm flipV="1">
            <a:off x="8102379" y="1548516"/>
            <a:ext cx="322030" cy="3518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350BAC-3E37-447C-6E09-4BF7F5741B87}"/>
              </a:ext>
            </a:extLst>
          </p:cNvPr>
          <p:cNvCxnSpPr>
            <a:cxnSpLocks/>
          </p:cNvCxnSpPr>
          <p:nvPr/>
        </p:nvCxnSpPr>
        <p:spPr>
          <a:xfrm>
            <a:off x="7782342" y="1717482"/>
            <a:ext cx="38759" cy="756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B7F39242-A08A-B53E-F55F-E7089016EF79}"/>
              </a:ext>
            </a:extLst>
          </p:cNvPr>
          <p:cNvSpPr/>
          <p:nvPr/>
        </p:nvSpPr>
        <p:spPr>
          <a:xfrm>
            <a:off x="7625300" y="2498698"/>
            <a:ext cx="421419" cy="38762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0C845E78-7652-7B51-FF86-89559D128E0D}"/>
              </a:ext>
            </a:extLst>
          </p:cNvPr>
          <p:cNvSpPr/>
          <p:nvPr/>
        </p:nvSpPr>
        <p:spPr>
          <a:xfrm>
            <a:off x="9589273" y="1717482"/>
            <a:ext cx="322030" cy="27829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8ACC1A-ACA8-61A9-BD90-6F17C8E969B1}"/>
              </a:ext>
            </a:extLst>
          </p:cNvPr>
          <p:cNvCxnSpPr>
            <a:stCxn id="22" idx="3"/>
          </p:cNvCxnSpPr>
          <p:nvPr/>
        </p:nvCxnSpPr>
        <p:spPr>
          <a:xfrm flipV="1">
            <a:off x="9911303" y="1856629"/>
            <a:ext cx="4015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6980310-2C2E-B267-3905-B93B05DDC94A}"/>
              </a:ext>
            </a:extLst>
          </p:cNvPr>
          <p:cNvSpPr/>
          <p:nvPr/>
        </p:nvSpPr>
        <p:spPr>
          <a:xfrm>
            <a:off x="10312842" y="1643929"/>
            <a:ext cx="401539" cy="3518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F5BB3F-CC01-039A-1D99-B7F8293F32A5}"/>
              </a:ext>
            </a:extLst>
          </p:cNvPr>
          <p:cNvCxnSpPr>
            <a:cxnSpLocks/>
          </p:cNvCxnSpPr>
          <p:nvPr/>
        </p:nvCxnSpPr>
        <p:spPr>
          <a:xfrm>
            <a:off x="10112072" y="1856629"/>
            <a:ext cx="0" cy="835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21695C4-F644-EA45-7E86-63FA6D04397A}"/>
              </a:ext>
            </a:extLst>
          </p:cNvPr>
          <p:cNvSpPr/>
          <p:nvPr/>
        </p:nvSpPr>
        <p:spPr>
          <a:xfrm>
            <a:off x="9994791" y="2692510"/>
            <a:ext cx="401539" cy="3518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44E9D2-6761-A122-0F22-5AD50FB198F4}"/>
              </a:ext>
            </a:extLst>
          </p:cNvPr>
          <p:cNvCxnSpPr>
            <a:stCxn id="21" idx="3"/>
            <a:endCxn id="30" idx="1"/>
          </p:cNvCxnSpPr>
          <p:nvPr/>
        </p:nvCxnSpPr>
        <p:spPr>
          <a:xfrm>
            <a:off x="8046719" y="2692511"/>
            <a:ext cx="2006876" cy="51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B9ECE7-5A7F-32A2-D9CA-1FBC2EEEDF95}"/>
              </a:ext>
            </a:extLst>
          </p:cNvPr>
          <p:cNvCxnSpPr/>
          <p:nvPr/>
        </p:nvCxnSpPr>
        <p:spPr>
          <a:xfrm>
            <a:off x="9050157" y="2718273"/>
            <a:ext cx="0" cy="923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821F6F-42FC-0FD4-54AF-53F69F87F0A4}"/>
              </a:ext>
            </a:extLst>
          </p:cNvPr>
          <p:cNvCxnSpPr>
            <a:cxnSpLocks/>
          </p:cNvCxnSpPr>
          <p:nvPr/>
        </p:nvCxnSpPr>
        <p:spPr>
          <a:xfrm>
            <a:off x="9050157" y="3641697"/>
            <a:ext cx="700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883BDB8-2E0E-A59D-4A73-F539F252CE60}"/>
              </a:ext>
            </a:extLst>
          </p:cNvPr>
          <p:cNvCxnSpPr/>
          <p:nvPr/>
        </p:nvCxnSpPr>
        <p:spPr>
          <a:xfrm flipH="1">
            <a:off x="8424409" y="3641697"/>
            <a:ext cx="625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B36A158-F085-77BF-F1BD-8F8BE3C49B8D}"/>
              </a:ext>
            </a:extLst>
          </p:cNvPr>
          <p:cNvCxnSpPr/>
          <p:nvPr/>
        </p:nvCxnSpPr>
        <p:spPr>
          <a:xfrm>
            <a:off x="8424409" y="3641697"/>
            <a:ext cx="0" cy="32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19010357-8674-1B86-5D0D-484F644D992B}"/>
              </a:ext>
            </a:extLst>
          </p:cNvPr>
          <p:cNvSpPr/>
          <p:nvPr/>
        </p:nvSpPr>
        <p:spPr>
          <a:xfrm>
            <a:off x="8301163" y="3967701"/>
            <a:ext cx="341904" cy="32600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75405D9-B690-656D-A4AB-388C88C5E44D}"/>
              </a:ext>
            </a:extLst>
          </p:cNvPr>
          <p:cNvCxnSpPr/>
          <p:nvPr/>
        </p:nvCxnSpPr>
        <p:spPr>
          <a:xfrm>
            <a:off x="9750288" y="3641697"/>
            <a:ext cx="0" cy="32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F71DB99-356C-FCE3-A16B-3F1A17756099}"/>
              </a:ext>
            </a:extLst>
          </p:cNvPr>
          <p:cNvSpPr/>
          <p:nvPr/>
        </p:nvSpPr>
        <p:spPr>
          <a:xfrm>
            <a:off x="9589273" y="3967701"/>
            <a:ext cx="322025" cy="381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303C9EA0-59BA-7432-8739-3DF2D638B38C}"/>
              </a:ext>
            </a:extLst>
          </p:cNvPr>
          <p:cNvSpPr/>
          <p:nvPr/>
        </p:nvSpPr>
        <p:spPr>
          <a:xfrm rot="12649544">
            <a:off x="9969891" y="4301774"/>
            <a:ext cx="112588" cy="629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7D49A9-A7CB-F8DD-1196-5810984A4981}"/>
              </a:ext>
            </a:extLst>
          </p:cNvPr>
          <p:cNvCxnSpPr>
            <a:cxnSpLocks/>
            <a:stCxn id="21" idx="3"/>
            <a:endCxn id="21" idx="3"/>
          </p:cNvCxnSpPr>
          <p:nvPr/>
        </p:nvCxnSpPr>
        <p:spPr>
          <a:xfrm>
            <a:off x="8046719" y="269251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D02B11-2725-02AE-F637-EB004E738231}"/>
              </a:ext>
            </a:extLst>
          </p:cNvPr>
          <p:cNvCxnSpPr>
            <a:endCxn id="30" idx="2"/>
          </p:cNvCxnSpPr>
          <p:nvPr/>
        </p:nvCxnSpPr>
        <p:spPr>
          <a:xfrm>
            <a:off x="8046719" y="2814762"/>
            <a:ext cx="1948072" cy="53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2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0B568-F685-D8C9-138D-60997CD30D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34887"/>
            <a:ext cx="10363826" cy="6023113"/>
          </a:xfrm>
        </p:spPr>
        <p:txBody>
          <a:bodyPr>
            <a:normAutofit/>
          </a:bodyPr>
          <a:lstStyle/>
          <a:p>
            <a:r>
              <a:rPr lang="en-IN" dirty="0"/>
              <a:t>on examination </a:t>
            </a:r>
          </a:p>
          <a:p>
            <a:pPr marL="0" indent="0">
              <a:buNone/>
            </a:pPr>
            <a:r>
              <a:rPr lang="en-IN" dirty="0"/>
              <a:t>      conscious             </a:t>
            </a:r>
          </a:p>
          <a:p>
            <a:pPr marL="0" indent="0">
              <a:buNone/>
            </a:pPr>
            <a:r>
              <a:rPr lang="en-IN" dirty="0"/>
              <a:t>       oriented</a:t>
            </a:r>
          </a:p>
          <a:p>
            <a:pPr marL="0" indent="0">
              <a:buNone/>
            </a:pPr>
            <a:r>
              <a:rPr lang="en-IN" dirty="0"/>
              <a:t>        afebrile                                                      SKIN:   </a:t>
            </a:r>
          </a:p>
          <a:p>
            <a:pPr marL="0" indent="0">
              <a:buNone/>
            </a:pPr>
            <a:r>
              <a:rPr lang="en-IN" dirty="0"/>
              <a:t>         no pallor                                                        NO ECCHYMOSIS,PETECHIAE</a:t>
            </a:r>
          </a:p>
          <a:p>
            <a:pPr marL="0" indent="0">
              <a:buNone/>
            </a:pPr>
            <a:r>
              <a:rPr lang="en-IN" dirty="0"/>
              <a:t>        not icteric</a:t>
            </a:r>
          </a:p>
          <a:p>
            <a:pPr marL="0" indent="0">
              <a:buNone/>
            </a:pPr>
            <a:r>
              <a:rPr lang="en-IN" dirty="0"/>
              <a:t>        no cyanosis</a:t>
            </a:r>
          </a:p>
          <a:p>
            <a:pPr marL="0" indent="0">
              <a:buNone/>
            </a:pPr>
            <a:r>
              <a:rPr lang="en-IN" dirty="0"/>
              <a:t>        no clubbing</a:t>
            </a:r>
          </a:p>
          <a:p>
            <a:pPr marL="0" indent="0">
              <a:buNone/>
            </a:pPr>
            <a:r>
              <a:rPr lang="en-IN" dirty="0"/>
              <a:t>         no pedal </a:t>
            </a:r>
            <a:r>
              <a:rPr lang="en-IN" dirty="0" err="1"/>
              <a:t>edemA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  NO GENARALISED LYMPHADENOPATHY</a:t>
            </a:r>
          </a:p>
          <a:p>
            <a:pPr marL="0" indent="0">
              <a:buNone/>
            </a:pPr>
            <a:r>
              <a:rPr lang="en-IN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95635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ABD2A-A9D4-59C3-637F-9536574091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00932"/>
            <a:ext cx="10363826" cy="5290267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VITALS</a:t>
            </a:r>
          </a:p>
          <a:p>
            <a:pPr marL="0" indent="0">
              <a:buNone/>
            </a:pPr>
            <a:r>
              <a:rPr lang="en-IN" dirty="0"/>
              <a:t>    bp-110/70 </a:t>
            </a:r>
            <a:r>
              <a:rPr lang="en-IN" dirty="0" err="1"/>
              <a:t>mmhg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pr-90/min</a:t>
            </a:r>
          </a:p>
          <a:p>
            <a:pPr marL="0" indent="0">
              <a:buNone/>
            </a:pPr>
            <a:r>
              <a:rPr lang="en-IN" dirty="0"/>
              <a:t>    spo2-99% in </a:t>
            </a:r>
            <a:r>
              <a:rPr lang="en-IN" dirty="0" err="1"/>
              <a:t>ra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	</a:t>
            </a:r>
          </a:p>
          <a:p>
            <a:pPr marL="0" indent="0">
              <a:buNone/>
            </a:pPr>
            <a:r>
              <a:rPr lang="en-IN" dirty="0"/>
              <a:t>Systemic examination</a:t>
            </a:r>
          </a:p>
          <a:p>
            <a:pPr marL="0" indent="0">
              <a:buNone/>
            </a:pPr>
            <a:r>
              <a:rPr lang="en-IN" dirty="0"/>
              <a:t>       </a:t>
            </a:r>
            <a:r>
              <a:rPr lang="en-IN" dirty="0" err="1"/>
              <a:t>cvs</a:t>
            </a:r>
            <a:r>
              <a:rPr lang="en-IN" dirty="0"/>
              <a:t> –s1,s2 +,no  murmur</a:t>
            </a:r>
          </a:p>
          <a:p>
            <a:pPr marL="0" indent="0">
              <a:buNone/>
            </a:pPr>
            <a:r>
              <a:rPr lang="en-IN" dirty="0"/>
              <a:t>        </a:t>
            </a:r>
            <a:r>
              <a:rPr lang="en-IN" dirty="0" err="1"/>
              <a:t>rs</a:t>
            </a:r>
            <a:r>
              <a:rPr lang="en-IN" dirty="0"/>
              <a:t>-b/l ae present , normal vesicular breath sound +				         </a:t>
            </a:r>
          </a:p>
          <a:p>
            <a:pPr marL="0" indent="0">
              <a:buNone/>
            </a:pPr>
            <a:r>
              <a:rPr lang="en-IN" dirty="0"/>
              <a:t>        abdomen-  soft,  bs +, no organomegaly			</a:t>
            </a:r>
          </a:p>
          <a:p>
            <a:pPr marL="0" indent="0">
              <a:buNone/>
            </a:pPr>
            <a:r>
              <a:rPr lang="en-IN" dirty="0"/>
              <a:t>        </a:t>
            </a:r>
            <a:r>
              <a:rPr lang="en-IN" dirty="0" err="1"/>
              <a:t>cns</a:t>
            </a:r>
            <a:r>
              <a:rPr lang="en-IN" dirty="0"/>
              <a:t>-no focal neurological deficiency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476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DDC97-58E6-C795-28F2-0627D661D4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39471"/>
            <a:ext cx="10363826" cy="5939625"/>
          </a:xfrm>
        </p:spPr>
        <p:txBody>
          <a:bodyPr/>
          <a:lstStyle/>
          <a:p>
            <a:r>
              <a:rPr lang="en-IN" dirty="0"/>
              <a:t>Investigation</a:t>
            </a:r>
          </a:p>
          <a:p>
            <a:pPr marL="0" indent="0">
              <a:buNone/>
            </a:pPr>
            <a:r>
              <a:rPr lang="en-IN" dirty="0"/>
              <a:t>          V                                        SERUM UREA-18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  SERUM CREAT-0.6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   BLOOD SUGAR-126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    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                    LFT- TOTAL BILIRUBIN-1.1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                                           DIRECT-0.6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                                           INDIRECT-0.5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                                                    OT-39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                                                     PT-44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                                                    ALP-125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                    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4B62F1-0254-E9D8-FC39-3117CAC36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862607"/>
              </p:ext>
            </p:extLst>
          </p:nvPr>
        </p:nvGraphicFramePr>
        <p:xfrm>
          <a:off x="1041620" y="1335819"/>
          <a:ext cx="2583070" cy="2978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395">
                  <a:extLst>
                    <a:ext uri="{9D8B030D-6E8A-4147-A177-3AD203B41FA5}">
                      <a16:colId xmlns:a16="http://schemas.microsoft.com/office/drawing/2014/main" val="3092187010"/>
                    </a:ext>
                  </a:extLst>
                </a:gridCol>
                <a:gridCol w="1187395">
                  <a:extLst>
                    <a:ext uri="{9D8B030D-6E8A-4147-A177-3AD203B41FA5}">
                      <a16:colId xmlns:a16="http://schemas.microsoft.com/office/drawing/2014/main" val="17765298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5242995"/>
                    </a:ext>
                  </a:extLst>
                </a:gridCol>
              </a:tblGrid>
              <a:tr h="400170"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02269"/>
                  </a:ext>
                </a:extLst>
              </a:tr>
              <a:tr h="368364"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988336"/>
                  </a:ext>
                </a:extLst>
              </a:tr>
              <a:tr h="368364">
                <a:tc>
                  <a:txBody>
                    <a:bodyPr/>
                    <a:lstStyle/>
                    <a:p>
                      <a:r>
                        <a:rPr lang="en-IN" dirty="0"/>
                        <a:t>PCV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84734"/>
                  </a:ext>
                </a:extLst>
              </a:tr>
              <a:tr h="368364">
                <a:tc>
                  <a:txBody>
                    <a:bodyPr/>
                    <a:lstStyle/>
                    <a:p>
                      <a:r>
                        <a:rPr lang="en-IN" dirty="0"/>
                        <a:t>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480800"/>
                  </a:ext>
                </a:extLst>
              </a:tr>
              <a:tr h="368364">
                <a:tc>
                  <a:txBody>
                    <a:bodyPr/>
                    <a:lstStyle/>
                    <a:p>
                      <a:r>
                        <a:rPr lang="en-IN" dirty="0"/>
                        <a:t>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173214"/>
                  </a:ext>
                </a:extLst>
              </a:tr>
              <a:tr h="368364">
                <a:tc>
                  <a:txBody>
                    <a:bodyPr/>
                    <a:lstStyle/>
                    <a:p>
                      <a:r>
                        <a:rPr lang="en-IN" dirty="0"/>
                        <a:t>MCH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853963"/>
                  </a:ext>
                </a:extLst>
              </a:tr>
              <a:tr h="368364">
                <a:tc>
                  <a:txBody>
                    <a:bodyPr/>
                    <a:lstStyle/>
                    <a:p>
                      <a:r>
                        <a:rPr lang="en-IN" dirty="0"/>
                        <a:t>MCHC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880249"/>
                  </a:ext>
                </a:extLst>
              </a:tr>
              <a:tr h="36836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53939"/>
                  </a:ext>
                </a:extLst>
              </a:tr>
            </a:tbl>
          </a:graphicData>
        </a:graphic>
      </p:graphicFrame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F2965403-AC3F-F4AF-98AC-45061350B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343275"/>
              </p:ext>
            </p:extLst>
          </p:nvPr>
        </p:nvGraphicFramePr>
        <p:xfrm>
          <a:off x="413468" y="4624030"/>
          <a:ext cx="4802588" cy="1494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744">
                  <a:extLst>
                    <a:ext uri="{9D8B030D-6E8A-4147-A177-3AD203B41FA5}">
                      <a16:colId xmlns:a16="http://schemas.microsoft.com/office/drawing/2014/main" val="2406962431"/>
                    </a:ext>
                  </a:extLst>
                </a:gridCol>
                <a:gridCol w="1216550">
                  <a:extLst>
                    <a:ext uri="{9D8B030D-6E8A-4147-A177-3AD203B41FA5}">
                      <a16:colId xmlns:a16="http://schemas.microsoft.com/office/drawing/2014/main" val="223390083"/>
                    </a:ext>
                  </a:extLst>
                </a:gridCol>
                <a:gridCol w="1200647">
                  <a:extLst>
                    <a:ext uri="{9D8B030D-6E8A-4147-A177-3AD203B41FA5}">
                      <a16:colId xmlns:a16="http://schemas.microsoft.com/office/drawing/2014/main" val="109806104"/>
                    </a:ext>
                  </a:extLst>
                </a:gridCol>
                <a:gridCol w="1200647">
                  <a:extLst>
                    <a:ext uri="{9D8B030D-6E8A-4147-A177-3AD203B41FA5}">
                      <a16:colId xmlns:a16="http://schemas.microsoft.com/office/drawing/2014/main" val="1336029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DAY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59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&gt;150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&gt;150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&gt;150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57553"/>
                  </a:ext>
                </a:extLst>
              </a:tr>
              <a:tr h="381979">
                <a:tc>
                  <a:txBody>
                    <a:bodyPr/>
                    <a:lstStyle/>
                    <a:p>
                      <a:r>
                        <a:rPr lang="en-IN" dirty="0"/>
                        <a:t>INR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99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09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79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15B27ED-05EA-5AD0-3A15-E842A36E72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92982"/>
            <a:ext cx="10363826" cy="5298218"/>
          </a:xfrm>
        </p:spPr>
        <p:txBody>
          <a:bodyPr>
            <a:normAutofit fontScale="85000" lnSpcReduction="20000"/>
          </a:bodyPr>
          <a:lstStyle/>
          <a:p>
            <a:r>
              <a:rPr lang="en-IN" dirty="0" err="1"/>
              <a:t>Cmplete</a:t>
            </a:r>
            <a:r>
              <a:rPr lang="en-IN" dirty="0"/>
              <a:t> hemogram</a:t>
            </a:r>
          </a:p>
          <a:p>
            <a:pPr marL="0" indent="0">
              <a:buNone/>
            </a:pPr>
            <a:r>
              <a:rPr lang="en-IN" dirty="0"/>
              <a:t>                    tc-10,400</a:t>
            </a:r>
          </a:p>
          <a:p>
            <a:pPr marL="0" indent="0">
              <a:buNone/>
            </a:pPr>
            <a:r>
              <a:rPr lang="en-IN" dirty="0"/>
              <a:t>                    rbc-4.67</a:t>
            </a:r>
          </a:p>
          <a:p>
            <a:pPr marL="0" indent="0">
              <a:buNone/>
            </a:pPr>
            <a:r>
              <a:rPr lang="en-IN" dirty="0"/>
              <a:t>                     hg-10.1</a:t>
            </a:r>
          </a:p>
          <a:p>
            <a:pPr marL="0" indent="0">
              <a:buNone/>
            </a:pPr>
            <a:r>
              <a:rPr lang="en-IN" dirty="0"/>
              <a:t>                    plt-4.13</a:t>
            </a:r>
          </a:p>
          <a:p>
            <a:pPr marL="0" indent="0">
              <a:buNone/>
            </a:pPr>
            <a:r>
              <a:rPr lang="en-IN" dirty="0"/>
              <a:t>           moderate hypochromic microcytes and elongated cells present   </a:t>
            </a:r>
          </a:p>
          <a:p>
            <a:pPr marL="0" indent="0">
              <a:buNone/>
            </a:pPr>
            <a:r>
              <a:rPr lang="en-IN" dirty="0"/>
              <a:t>                             imp-  hypochromic microcytic </a:t>
            </a:r>
            <a:r>
              <a:rPr lang="en-IN" dirty="0" err="1"/>
              <a:t>anemia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 err="1"/>
              <a:t>usg</a:t>
            </a:r>
            <a:r>
              <a:rPr lang="en-IN" dirty="0"/>
              <a:t> </a:t>
            </a:r>
            <a:r>
              <a:rPr lang="en-IN" dirty="0" err="1"/>
              <a:t>abd</a:t>
            </a:r>
            <a:r>
              <a:rPr lang="en-IN" dirty="0"/>
              <a:t> and pelvis –no significant abnormality   detected</a:t>
            </a:r>
          </a:p>
          <a:p>
            <a:pPr marL="0" indent="0">
              <a:buNone/>
            </a:pPr>
            <a:r>
              <a:rPr lang="en-IN" dirty="0"/>
              <a:t>URINE ROUTINE-</a:t>
            </a:r>
          </a:p>
          <a:p>
            <a:pPr marL="0" indent="0">
              <a:buNone/>
            </a:pPr>
            <a:r>
              <a:rPr lang="en-IN" dirty="0"/>
              <a:t>ALB-NIL</a:t>
            </a:r>
          </a:p>
          <a:p>
            <a:pPr marL="0" indent="0">
              <a:buNone/>
            </a:pPr>
            <a:r>
              <a:rPr lang="en-IN" dirty="0"/>
              <a:t>SUGAR-NIL</a:t>
            </a:r>
          </a:p>
          <a:p>
            <a:pPr marL="0" indent="0">
              <a:buNone/>
            </a:pPr>
            <a:r>
              <a:rPr lang="en-IN" dirty="0"/>
              <a:t>DEP-1-2,NO BILE SALTS BILE PIGMENTS</a:t>
            </a:r>
          </a:p>
          <a:p>
            <a:pPr marL="0" indent="0">
              <a:buNone/>
            </a:pPr>
            <a:r>
              <a:rPr lang="en-IN" dirty="0"/>
              <a:t>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6455805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189</TotalTime>
  <Words>490</Words>
  <Application>Microsoft Office PowerPoint</Application>
  <PresentationFormat>Widescreen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Tw Cen MT</vt:lpstr>
      <vt:lpstr>Droplet</vt:lpstr>
      <vt:lpstr>Rare cause of bleeding disorder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Rare cause of bleeding disorder</dc:title>
  <dc:creator>COLLIN THOMAS</dc:creator>
  <cp:lastModifiedBy>COLLIN THOMAS</cp:lastModifiedBy>
  <cp:revision>12</cp:revision>
  <dcterms:created xsi:type="dcterms:W3CDTF">2023-02-21T09:52:50Z</dcterms:created>
  <dcterms:modified xsi:type="dcterms:W3CDTF">2023-02-21T14:20:00Z</dcterms:modified>
</cp:coreProperties>
</file>