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62" r:id="rId2"/>
    <p:sldId id="261" r:id="rId3"/>
    <p:sldId id="258" r:id="rId4"/>
    <p:sldId id="264" r:id="rId5"/>
    <p:sldId id="265" r:id="rId6"/>
    <p:sldId id="266" r:id="rId7"/>
    <p:sldId id="267" r:id="rId8"/>
    <p:sldId id="268" r:id="rId9"/>
    <p:sldId id="273" r:id="rId10"/>
    <p:sldId id="257" r:id="rId11"/>
    <p:sldId id="269" r:id="rId12"/>
    <p:sldId id="27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691" y="-9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CBC1C18-307B-4F68-A007-B5B542270E8D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HOD- DR NATARAJAN MD</a:t>
            </a:r>
          </a:p>
          <a:p>
            <a:r>
              <a:rPr lang="en-IN" dirty="0"/>
              <a:t>                          IMCU CHIEF-DR ALAGUVENKETASEN MD</a:t>
            </a:r>
          </a:p>
          <a:p>
            <a:r>
              <a:rPr lang="en-IN" dirty="0"/>
              <a:t>                              ASST PROFESSOR-DR PALANIKUMARAN MD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AN INTERESTING MRI FROM  IMCU-1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F78DCA-180F-4286-6B1C-00BFB993E5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55458"/>
            <a:ext cx="8170334" cy="6547084"/>
          </a:xfrm>
        </p:spPr>
      </p:pic>
    </p:spTree>
    <p:extLst>
      <p:ext uri="{BB962C8B-B14F-4D97-AF65-F5344CB8AC3E}">
        <p14:creationId xmlns:p14="http://schemas.microsoft.com/office/powerpoint/2010/main" val="4085018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pic>
        <p:nvPicPr>
          <p:cNvPr id="1026" name="Picture 2" descr="C:\Users\91967\Downloads\17259851284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334" y="752084"/>
            <a:ext cx="11713066" cy="5343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43CFDE-D291-6430-9D8E-62E1F1171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0" y="369358"/>
            <a:ext cx="14995525" cy="3535892"/>
          </a:xfrm>
        </p:spPr>
        <p:txBody>
          <a:bodyPr>
            <a:normAutofit/>
          </a:bodyPr>
          <a:lstStyle/>
          <a:p>
            <a:r>
              <a:rPr lang="en-IN" sz="6000" dirty="0"/>
              <a:t>Let’s Discuss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14372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 20 YEAR OLD FEMALE BROUGHT WITH </a:t>
            </a:r>
          </a:p>
          <a:p>
            <a:r>
              <a:rPr lang="en-IN" dirty="0"/>
              <a:t>COMPLAINTS OF WEAKNESS OF BILATERAL LOWER LIMB FOR 3 WEEKS</a:t>
            </a:r>
          </a:p>
          <a:p>
            <a:r>
              <a:rPr lang="en-IN" dirty="0"/>
              <a:t>DIPLOPIA FOR 5 DAYS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tx1"/>
                </a:solidFill>
              </a:rPr>
              <a:t>CHIEF COMPLAINTS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687DB-C60A-6841-3D52-9F445AB7A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IN" dirty="0"/>
              <a:t>Patient was apparently normal 3 weeks back , then she difficulty in using both lower limbs</a:t>
            </a:r>
          </a:p>
          <a:p>
            <a:pPr>
              <a:buNone/>
            </a:pPr>
            <a:r>
              <a:rPr lang="en-IN" dirty="0"/>
              <a:t>Insidious onset</a:t>
            </a:r>
          </a:p>
          <a:p>
            <a:pPr>
              <a:buNone/>
            </a:pPr>
            <a:r>
              <a:rPr lang="en-IN" dirty="0"/>
              <a:t>Initially started  involving left lower limb progressed to involve the right lower limb</a:t>
            </a:r>
          </a:p>
          <a:p>
            <a:pPr>
              <a:buNone/>
            </a:pPr>
            <a:r>
              <a:rPr lang="en-IN" dirty="0"/>
              <a:t>No aggravating or relieving factors</a:t>
            </a:r>
          </a:p>
          <a:p>
            <a:pPr>
              <a:buNone/>
            </a:pPr>
            <a:r>
              <a:rPr lang="en-IN" dirty="0"/>
              <a:t>H/o Numbness of all lower limbs</a:t>
            </a:r>
          </a:p>
          <a:p>
            <a:pPr>
              <a:buNone/>
            </a:pPr>
            <a:r>
              <a:rPr lang="en-IN" dirty="0"/>
              <a:t>No h/o  difficulty in climbing stairs</a:t>
            </a:r>
          </a:p>
          <a:p>
            <a:pPr>
              <a:buNone/>
            </a:pPr>
            <a:r>
              <a:rPr lang="en-IN" dirty="0"/>
              <a:t>No h/o difficulty in gripping slippers</a:t>
            </a:r>
          </a:p>
          <a:p>
            <a:pPr>
              <a:buNone/>
            </a:pPr>
            <a:r>
              <a:rPr lang="en-IN" dirty="0"/>
              <a:t>No h/o difficulty in combing hairs</a:t>
            </a:r>
          </a:p>
          <a:p>
            <a:r>
              <a:rPr lang="en-IN" dirty="0"/>
              <a:t>H/o Difficulty in rolling over </a:t>
            </a:r>
          </a:p>
          <a:p>
            <a:r>
              <a:rPr lang="en-IN" dirty="0"/>
              <a:t>No  h/o slippage of slippers</a:t>
            </a:r>
          </a:p>
          <a:p>
            <a:r>
              <a:rPr lang="en-IN" dirty="0"/>
              <a:t>H/o numbness of the body below abdomen</a:t>
            </a:r>
          </a:p>
          <a:p>
            <a:endParaRPr lang="en-US" dirty="0"/>
          </a:p>
          <a:p>
            <a:pPr>
              <a:buNone/>
            </a:pPr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588AE1-5524-0220-067F-C58743F0A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176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11201400" cy="5181600"/>
          </a:xfrm>
        </p:spPr>
        <p:txBody>
          <a:bodyPr>
            <a:normAutofit/>
          </a:bodyPr>
          <a:lstStyle/>
          <a:p>
            <a:r>
              <a:rPr lang="en-IN" dirty="0"/>
              <a:t>h/o </a:t>
            </a:r>
            <a:r>
              <a:rPr lang="en-IN" dirty="0" err="1"/>
              <a:t>Diplopia</a:t>
            </a:r>
            <a:r>
              <a:rPr lang="en-IN" dirty="0"/>
              <a:t> for past 5 days</a:t>
            </a:r>
          </a:p>
          <a:p>
            <a:r>
              <a:rPr lang="en-IN" dirty="0"/>
              <a:t>No h/o difficulty in chewing food</a:t>
            </a:r>
          </a:p>
          <a:p>
            <a:r>
              <a:rPr lang="en-IN" dirty="0"/>
              <a:t>No h/o deviation of angle of mouth/ drooling of saliva</a:t>
            </a:r>
          </a:p>
          <a:p>
            <a:r>
              <a:rPr lang="en-IN" dirty="0"/>
              <a:t>No h/o loss of taste</a:t>
            </a:r>
          </a:p>
          <a:p>
            <a:r>
              <a:rPr lang="en-IN" dirty="0"/>
              <a:t>No h/o hearing disturbance/vertigo</a:t>
            </a:r>
          </a:p>
          <a:p>
            <a:r>
              <a:rPr lang="en-IN" dirty="0"/>
              <a:t>  No h/o difficulty in swallowing/ nasal regurgitation</a:t>
            </a:r>
          </a:p>
          <a:p>
            <a:r>
              <a:rPr lang="en-IN" dirty="0"/>
              <a:t>No h/o band like sensation/electric shock like sensation while bending forward</a:t>
            </a:r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Nil significant</a:t>
            </a:r>
          </a:p>
          <a:p>
            <a:endParaRPr lang="en-IN" dirty="0"/>
          </a:p>
          <a:p>
            <a:r>
              <a:rPr lang="en-IN" dirty="0"/>
              <a:t>PERSONAL HISTORY </a:t>
            </a:r>
          </a:p>
          <a:p>
            <a:r>
              <a:rPr lang="en-IN" dirty="0"/>
              <a:t>Patient takes mixed diet</a:t>
            </a:r>
          </a:p>
          <a:p>
            <a:r>
              <a:rPr lang="en-IN" dirty="0"/>
              <a:t>Normal sleep and appetite</a:t>
            </a:r>
          </a:p>
          <a:p>
            <a:r>
              <a:rPr lang="en-IN" dirty="0"/>
              <a:t>Normal bowel and bladder habits</a:t>
            </a:r>
          </a:p>
          <a:p>
            <a:pPr>
              <a:buNone/>
            </a:pPr>
            <a:r>
              <a:rPr lang="en-IN" sz="4000" dirty="0"/>
              <a:t>MENSTRUAL HISTORY</a:t>
            </a:r>
            <a:endParaRPr lang="en-IN" dirty="0"/>
          </a:p>
          <a:p>
            <a:r>
              <a:rPr lang="en-IN" dirty="0"/>
              <a:t>Attained menarche at 14 years of age</a:t>
            </a:r>
          </a:p>
          <a:p>
            <a:r>
              <a:rPr lang="en-IN" dirty="0"/>
              <a:t>Regular cycles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PAST HISTORY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On examination patient was </a:t>
            </a:r>
          </a:p>
          <a:p>
            <a:r>
              <a:rPr lang="en-IN" dirty="0"/>
              <a:t>Moderately  built and nourished</a:t>
            </a:r>
          </a:p>
          <a:p>
            <a:r>
              <a:rPr lang="en-IN" dirty="0" err="1"/>
              <a:t>Conscious,oriented</a:t>
            </a:r>
            <a:endParaRPr lang="en-IN" dirty="0"/>
          </a:p>
          <a:p>
            <a:r>
              <a:rPr lang="en-IN" dirty="0"/>
              <a:t>No pallor/</a:t>
            </a:r>
            <a:r>
              <a:rPr lang="en-IN" dirty="0" err="1"/>
              <a:t>icterus</a:t>
            </a:r>
            <a:r>
              <a:rPr lang="en-IN" dirty="0"/>
              <a:t>/cyanosis/clubbing/</a:t>
            </a:r>
            <a:r>
              <a:rPr lang="en-IN" dirty="0" err="1"/>
              <a:t>lymphadenopathy</a:t>
            </a:r>
            <a:r>
              <a:rPr lang="en-IN" dirty="0"/>
              <a:t>/pedal </a:t>
            </a:r>
            <a:r>
              <a:rPr lang="en-IN" dirty="0" err="1"/>
              <a:t>edema</a:t>
            </a:r>
            <a:endParaRPr lang="en-IN" dirty="0"/>
          </a:p>
          <a:p>
            <a:r>
              <a:rPr lang="en-IN" dirty="0"/>
              <a:t>VITALS</a:t>
            </a:r>
          </a:p>
          <a:p>
            <a:r>
              <a:rPr lang="en-IN" dirty="0"/>
              <a:t>BP:130/70 mmHg</a:t>
            </a:r>
          </a:p>
          <a:p>
            <a:r>
              <a:rPr lang="en-IN" dirty="0"/>
              <a:t>PR:85/min</a:t>
            </a:r>
          </a:p>
          <a:p>
            <a:r>
              <a:rPr lang="en-IN" dirty="0"/>
              <a:t>Spo2:97 % at RA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GPE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Patient conscious, oriented</a:t>
            </a:r>
          </a:p>
          <a:p>
            <a:r>
              <a:rPr lang="en-IN" dirty="0"/>
              <a:t>Right handed</a:t>
            </a:r>
          </a:p>
          <a:p>
            <a:r>
              <a:rPr lang="en-IN" dirty="0"/>
              <a:t>CRANIAL NERVES</a:t>
            </a:r>
          </a:p>
          <a:p>
            <a:r>
              <a:rPr lang="en-IN" dirty="0"/>
              <a:t>3,4,6 TH CRANIAL NERVE-</a:t>
            </a:r>
          </a:p>
          <a:p>
            <a:r>
              <a:rPr lang="en-IN" dirty="0"/>
              <a:t>EOM : B/L INTERNUCLEAR OPTHALMOPLEGIA</a:t>
            </a:r>
          </a:p>
          <a:p>
            <a:r>
              <a:rPr lang="en-IN" dirty="0"/>
              <a:t>Horizontal </a:t>
            </a:r>
            <a:r>
              <a:rPr lang="en-IN" dirty="0" err="1"/>
              <a:t>diplopia</a:t>
            </a:r>
            <a:endParaRPr lang="en-IN" dirty="0"/>
          </a:p>
          <a:p>
            <a:r>
              <a:rPr lang="en-IN" dirty="0" err="1"/>
              <a:t>Nystagmus</a:t>
            </a:r>
            <a:r>
              <a:rPr lang="en-IN" dirty="0"/>
              <a:t> </a:t>
            </a:r>
            <a:r>
              <a:rPr lang="en-IN" dirty="0" err="1"/>
              <a:t>occuring</a:t>
            </a:r>
            <a:r>
              <a:rPr lang="en-IN" dirty="0"/>
              <a:t> in both horizontal and vertical planes</a:t>
            </a:r>
          </a:p>
          <a:p>
            <a:r>
              <a:rPr lang="en-IN" dirty="0"/>
              <a:t>Other cranial nerves -Normal</a:t>
            </a:r>
          </a:p>
          <a:p>
            <a:endParaRPr lang="en-IN" dirty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524000"/>
          <a:ext cx="10972800" cy="454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LEFT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BULK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MID ARM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25 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23CM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MID FOREARM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21CM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21CM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MID THIGH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49CM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49CM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r>
                        <a:rPr lang="en-IN" dirty="0"/>
                        <a:t>TONE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UPPER LIMB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Normal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Normal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LOWER LIMB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Increased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Increased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UPPER</a:t>
                      </a:r>
                      <a:r>
                        <a:rPr lang="en-IN" baseline="0" dirty="0"/>
                        <a:t> LIMB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5/5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5/5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LOWER LIMB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4/5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4/5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r>
                        <a:rPr lang="en-IN" dirty="0"/>
                        <a:t>DEEP</a:t>
                      </a:r>
                      <a:r>
                        <a:rPr lang="en-IN" baseline="0" dirty="0"/>
                        <a:t> TENDON REFLEXES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UPPER LIMB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LOWER LIMB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2+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PLANTAR</a:t>
                      </a:r>
                      <a:r>
                        <a:rPr lang="en-IN" baseline="0" dirty="0"/>
                        <a:t> REFLEX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Extensor</a:t>
                      </a:r>
                      <a:r>
                        <a:rPr lang="en-IN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Extensor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Cortical sensations-Normal</a:t>
            </a:r>
          </a:p>
          <a:p>
            <a:r>
              <a:rPr lang="en-IN" dirty="0"/>
              <a:t>Vibration </a:t>
            </a:r>
            <a:r>
              <a:rPr lang="en-IN" dirty="0" err="1"/>
              <a:t>ansd</a:t>
            </a:r>
            <a:r>
              <a:rPr lang="en-IN" dirty="0"/>
              <a:t> joint sense intact</a:t>
            </a:r>
          </a:p>
          <a:p>
            <a:r>
              <a:rPr lang="en-IN" dirty="0"/>
              <a:t>Able of </a:t>
            </a:r>
            <a:r>
              <a:rPr lang="en-IN" dirty="0" err="1"/>
              <a:t>percieve</a:t>
            </a:r>
            <a:r>
              <a:rPr lang="en-IN" dirty="0"/>
              <a:t> </a:t>
            </a:r>
            <a:r>
              <a:rPr lang="en-IN" dirty="0" err="1"/>
              <a:t>Touch,pain,temperature</a:t>
            </a:r>
            <a:r>
              <a:rPr lang="en-IN" dirty="0"/>
              <a:t> on both sides of the body</a:t>
            </a:r>
          </a:p>
          <a:p>
            <a:r>
              <a:rPr lang="en-IN" dirty="0"/>
              <a:t>No </a:t>
            </a:r>
            <a:r>
              <a:rPr lang="en-IN" dirty="0" err="1"/>
              <a:t>Cerebellar</a:t>
            </a:r>
            <a:r>
              <a:rPr lang="en-IN" dirty="0"/>
              <a:t> signs</a:t>
            </a:r>
          </a:p>
          <a:p>
            <a:r>
              <a:rPr lang="en-IN" dirty="0"/>
              <a:t>Skull and spine – no deformity</a:t>
            </a:r>
          </a:p>
          <a:p>
            <a:r>
              <a:rPr lang="en-IN" dirty="0"/>
              <a:t>CVS –S1,S2+, no murmur</a:t>
            </a:r>
          </a:p>
          <a:p>
            <a:r>
              <a:rPr lang="en-IN" dirty="0"/>
              <a:t>RS-BAE+,NVBS</a:t>
            </a:r>
          </a:p>
          <a:p>
            <a:r>
              <a:rPr lang="en-IN" dirty="0"/>
              <a:t>P/A-Soft, no </a:t>
            </a:r>
            <a:r>
              <a:rPr lang="en-IN" dirty="0" err="1"/>
              <a:t>organomegaly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SENSORY SYSTEM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186</TotalTime>
  <Words>354</Words>
  <Application>Microsoft Office PowerPoint</Application>
  <PresentationFormat>Widescreen</PresentationFormat>
  <Paragraphs>100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Paper</vt:lpstr>
      <vt:lpstr>AN INTERESTING MRI FROM  IMCU-1</vt:lpstr>
      <vt:lpstr>CHIEF COMPLAINTS</vt:lpstr>
      <vt:lpstr>HOPI</vt:lpstr>
      <vt:lpstr>PowerPoint Presentation</vt:lpstr>
      <vt:lpstr>PAST HISTORY </vt:lpstr>
      <vt:lpstr>GPE</vt:lpstr>
      <vt:lpstr>PowerPoint Presentation</vt:lpstr>
      <vt:lpstr>PowerPoint Presentation</vt:lpstr>
      <vt:lpstr>SENSORY SYSTEM</vt:lpstr>
      <vt:lpstr>PowerPoint Presentation</vt:lpstr>
      <vt:lpstr>PowerPoint Presentation</vt:lpstr>
      <vt:lpstr>Let’s Discuss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PHYSICON</dc:title>
  <dc:creator>Guest User</dc:creator>
  <cp:lastModifiedBy>Guest User</cp:lastModifiedBy>
  <cp:revision>24</cp:revision>
  <dcterms:created xsi:type="dcterms:W3CDTF">2024-09-08T16:48:12Z</dcterms:created>
  <dcterms:modified xsi:type="dcterms:W3CDTF">2024-09-11T14:55:26Z</dcterms:modified>
</cp:coreProperties>
</file>