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4" r:id="rId21"/>
    <p:sldId id="275" r:id="rId22"/>
    <p:sldId id="278"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35316651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altLang="zh-CN" smtClean="0"/>
              <a:t>Click to edit Master title style</a:t>
            </a:r>
            <a:endParaRPr lang="en-US" dirty="0"/>
          </a:p>
        </p:txBody>
      </p:sp>
      <p:sp>
        <p:nvSpPr>
          <p:cNvPr id="1048631"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2" name="Date Placeholder 3"/>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33" name="Footer Placeholder 4"/>
          <p:cNvSpPr>
            <a:spLocks noGrp="1"/>
          </p:cNvSpPr>
          <p:nvPr>
            <p:ph type="ftr" sz="quarter" idx="11"/>
          </p:nvPr>
        </p:nvSpPr>
        <p:spPr/>
        <p:txBody>
          <a:bodyPr/>
          <a:lstStyle/>
          <a:p>
            <a:endParaRPr lang="zh-CN" altLang="en-US"/>
          </a:p>
        </p:txBody>
      </p:sp>
      <p:sp>
        <p:nvSpPr>
          <p:cNvPr id="1048634"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1"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12"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3" name="Date Placeholder 3"/>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2994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080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267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946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268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753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63063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34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altLang="zh-CN" smtClean="0"/>
              <a:t>Click to edit Master title style</a:t>
            </a:r>
            <a:endParaRPr lang="en-US" dirty="0"/>
          </a:p>
        </p:txBody>
      </p:sp>
      <p:sp>
        <p:nvSpPr>
          <p:cNvPr id="104860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4" name="Date Placeholder 3"/>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05" name="Footer Placeholder 4"/>
          <p:cNvSpPr>
            <a:spLocks noGrp="1"/>
          </p:cNvSpPr>
          <p:nvPr>
            <p:ph type="ftr" sz="quarter" idx="11"/>
          </p:nvPr>
        </p:nvSpPr>
        <p:spPr/>
        <p:txBody>
          <a:bodyPr/>
          <a:lstStyle/>
          <a:p>
            <a:endParaRPr lang="zh-CN" altLang="en-US"/>
          </a:p>
        </p:txBody>
      </p:sp>
      <p:sp>
        <p:nvSpPr>
          <p:cNvPr id="104860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987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4208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0276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5"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26"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27" name="Date Placeholder 3"/>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28" name="Footer Placeholder 4"/>
          <p:cNvSpPr>
            <a:spLocks noGrp="1"/>
          </p:cNvSpPr>
          <p:nvPr>
            <p:ph type="ftr" sz="quarter" idx="11"/>
          </p:nvPr>
        </p:nvSpPr>
        <p:spPr/>
        <p:txBody>
          <a:bodyPr/>
          <a:lstStyle/>
          <a:p>
            <a:endParaRPr lang="zh-CN" altLang="en-US"/>
          </a:p>
        </p:txBody>
      </p:sp>
      <p:sp>
        <p:nvSpPr>
          <p:cNvPr id="1048629"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smtClean="0"/>
              <a:t>Click to edit Master title style</a:t>
            </a:r>
            <a:endParaRPr lang="en-US" dirty="0"/>
          </a:p>
        </p:txBody>
      </p:sp>
      <p:sp>
        <p:nvSpPr>
          <p:cNvPr id="1048589"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0"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1" name="Date Placeholder 4"/>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592" name="Footer Placeholder 5"/>
          <p:cNvSpPr>
            <a:spLocks noGrp="1"/>
          </p:cNvSpPr>
          <p:nvPr>
            <p:ph type="ftr" sz="quarter" idx="11"/>
          </p:nvPr>
        </p:nvSpPr>
        <p:spPr/>
        <p:txBody>
          <a:bodyPr/>
          <a:lstStyle/>
          <a:p>
            <a:endParaRPr lang="zh-CN" altLang="en-US"/>
          </a:p>
        </p:txBody>
      </p:sp>
      <p:sp>
        <p:nvSpPr>
          <p:cNvPr id="1048593"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594"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595"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596"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598"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9" name="Date Placeholder 6"/>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00" name="Footer Placeholder 7"/>
          <p:cNvSpPr>
            <a:spLocks noGrp="1"/>
          </p:cNvSpPr>
          <p:nvPr>
            <p:ph type="ftr" sz="quarter" idx="11"/>
          </p:nvPr>
        </p:nvSpPr>
        <p:spPr/>
        <p:txBody>
          <a:bodyPr/>
          <a:lstStyle/>
          <a:p>
            <a:endParaRPr lang="zh-CN" altLang="en-US"/>
          </a:p>
        </p:txBody>
      </p:sp>
      <p:sp>
        <p:nvSpPr>
          <p:cNvPr id="1048601"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altLang="zh-CN" smtClean="0"/>
              <a:t>Click to edit Master title style</a:t>
            </a:r>
            <a:endParaRPr lang="en-US" dirty="0"/>
          </a:p>
        </p:txBody>
      </p:sp>
      <p:sp>
        <p:nvSpPr>
          <p:cNvPr id="1048608" name="Date Placeholder 2"/>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09" name="Footer Placeholder 3"/>
          <p:cNvSpPr>
            <a:spLocks noGrp="1"/>
          </p:cNvSpPr>
          <p:nvPr>
            <p:ph type="ftr" sz="quarter" idx="11"/>
          </p:nvPr>
        </p:nvSpPr>
        <p:spPr/>
        <p:txBody>
          <a:bodyPr/>
          <a:lstStyle/>
          <a:p>
            <a:endParaRPr lang="zh-CN" altLang="en-US"/>
          </a:p>
        </p:txBody>
      </p:sp>
      <p:sp>
        <p:nvSpPr>
          <p:cNvPr id="1048610"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6" name="Date Placeholder 1"/>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17" name="Footer Placeholder 2"/>
          <p:cNvSpPr>
            <a:spLocks noGrp="1"/>
          </p:cNvSpPr>
          <p:nvPr>
            <p:ph type="ftr" sz="quarter" idx="11"/>
          </p:nvPr>
        </p:nvSpPr>
        <p:spPr/>
        <p:txBody>
          <a:bodyPr/>
          <a:lstStyle/>
          <a:p>
            <a:endParaRPr lang="zh-CN" altLang="en-US"/>
          </a:p>
        </p:txBody>
      </p:sp>
      <p:sp>
        <p:nvSpPr>
          <p:cNvPr id="1048618"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20"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2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22" name="Date Placeholder 4"/>
          <p:cNvSpPr>
            <a:spLocks noGrp="1"/>
          </p:cNvSpPr>
          <p:nvPr>
            <p:ph type="dt" sz="half" idx="10"/>
          </p:nvPr>
        </p:nvSpPr>
        <p:spPr/>
        <p:txBody>
          <a:bodyPr/>
          <a:lstStyle/>
          <a:p>
            <a:fld id="{70BC1078-46ED-40F9-8930-935BAD7C2B02}" type="datetimeFigureOut">
              <a:rPr lang="zh-CN" altLang="en-US" smtClean="0"/>
              <a:pPr/>
              <a:t>2017/5/17</a:t>
            </a:fld>
            <a:endParaRPr lang="zh-CN" altLang="en-US"/>
          </a:p>
        </p:txBody>
      </p:sp>
      <p:sp>
        <p:nvSpPr>
          <p:cNvPr id="1048623" name="Footer Placeholder 5"/>
          <p:cNvSpPr>
            <a:spLocks noGrp="1"/>
          </p:cNvSpPr>
          <p:nvPr>
            <p:ph type="ftr" sz="quarter" idx="11"/>
          </p:nvPr>
        </p:nvSpPr>
        <p:spPr/>
        <p:txBody>
          <a:bodyPr/>
          <a:lstStyle/>
          <a:p>
            <a:endParaRPr lang="zh-CN" altLang="en-US"/>
          </a:p>
        </p:txBody>
      </p:sp>
      <p:sp>
        <p:nvSpPr>
          <p:cNvPr id="1048624"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2017/5/17</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FB3BE-AD07-4357-9973-B63481A64249}" type="datetimeFigureOut">
              <a:rPr lang="en-IN" smtClean="0">
                <a:solidFill>
                  <a:prstClr val="black">
                    <a:tint val="75000"/>
                  </a:prstClr>
                </a:solidFill>
              </a:rPr>
              <a:pPr/>
              <a:t>17-05-2017</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4B737-1B1A-4818-99FC-3F923B1453D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05083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normAutofit/>
          </a:bodyPr>
          <a:lstStyle/>
          <a:p>
            <a:r>
              <a:rPr lang="en-US" altLang="zh-CN" b="1" dirty="0" smtClean="0">
                <a:solidFill>
                  <a:srgbClr val="FF0000"/>
                </a:solidFill>
              </a:rPr>
              <a:t>INTERESTING  X RAY &amp; </a:t>
            </a:r>
            <a:r>
              <a:rPr lang="en-US" altLang="zh-CN" b="1" dirty="0">
                <a:solidFill>
                  <a:srgbClr val="FF0000"/>
                </a:solidFill>
              </a:rPr>
              <a:t>CT CHEST FOR DISCUSSION </a:t>
            </a:r>
          </a:p>
        </p:txBody>
      </p:sp>
      <p:sp>
        <p:nvSpPr>
          <p:cNvPr id="1048587" name="Subtitle 2"/>
          <p:cNvSpPr>
            <a:spLocks noGrp="1"/>
          </p:cNvSpPr>
          <p:nvPr>
            <p:ph type="subTitle" idx="1"/>
          </p:nvPr>
        </p:nvSpPr>
        <p:spPr/>
        <p:txBody>
          <a:bodyPr>
            <a:normAutofit fontScale="95833" lnSpcReduction="10000"/>
          </a:bodyPr>
          <a:lstStyle/>
          <a:p>
            <a:r>
              <a:rPr lang="en-US" altLang="zh-CN" dirty="0"/>
              <a:t>Prof </a:t>
            </a:r>
            <a:r>
              <a:rPr lang="en-US" altLang="zh-CN" dirty="0" err="1"/>
              <a:t>Dr.R</a:t>
            </a:r>
            <a:r>
              <a:rPr lang="en-US" altLang="zh-CN" dirty="0"/>
              <a:t> .</a:t>
            </a:r>
            <a:r>
              <a:rPr lang="en-US" altLang="zh-CN" dirty="0" err="1"/>
              <a:t>Balajinathan,MD</a:t>
            </a:r>
            <a:r>
              <a:rPr lang="en-US" altLang="zh-CN" dirty="0"/>
              <a:t>., </a:t>
            </a:r>
          </a:p>
          <a:p>
            <a:r>
              <a:rPr lang="en-US" altLang="zh-CN" dirty="0" err="1" smtClean="0"/>
              <a:t>Asst</a:t>
            </a:r>
            <a:r>
              <a:rPr lang="en-US" altLang="zh-CN" dirty="0" smtClean="0"/>
              <a:t> </a:t>
            </a:r>
            <a:r>
              <a:rPr lang="en-US" altLang="zh-CN" dirty="0"/>
              <a:t>prof:-</a:t>
            </a:r>
          </a:p>
          <a:p>
            <a:r>
              <a:rPr lang="en-US" altLang="zh-CN" dirty="0" smtClean="0"/>
              <a:t>Dr.V.N.Alagavenkatesan.MD.,</a:t>
            </a:r>
          </a:p>
          <a:p>
            <a:r>
              <a:rPr lang="en-US" altLang="zh-CN" dirty="0" err="1" smtClean="0"/>
              <a:t>Dr.P.V</a:t>
            </a:r>
            <a:r>
              <a:rPr lang="en-US" altLang="zh-CN" dirty="0" smtClean="0"/>
              <a:t> </a:t>
            </a:r>
            <a:r>
              <a:rPr lang="en-US" altLang="zh-CN" dirty="0" err="1"/>
              <a:t>Balamurugan,MD</a:t>
            </a:r>
            <a:r>
              <a:rPr lang="en-US" altLang="zh-CN"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048662"/>
          <p:cNvSpPr>
            <a:spLocks noGrp="1"/>
          </p:cNvSpPr>
          <p:nvPr>
            <p:ph type="title"/>
          </p:nvPr>
        </p:nvSpPr>
        <p:spPr/>
        <p:txBody>
          <a:bodyPr/>
          <a:lstStyle/>
          <a:p>
            <a:endParaRPr lang="en-IN"/>
          </a:p>
        </p:txBody>
      </p:sp>
      <p:sp>
        <p:nvSpPr>
          <p:cNvPr id="1048664" name="Content Placeholder 1048663"/>
          <p:cNvSpPr>
            <a:spLocks noGrp="1"/>
          </p:cNvSpPr>
          <p:nvPr>
            <p:ph idx="1"/>
          </p:nvPr>
        </p:nvSpPr>
        <p:spPr/>
        <p:txBody>
          <a:bodyPr/>
          <a:lstStyle/>
          <a:p>
            <a:pPr marL="0" indent="0">
              <a:buNone/>
            </a:pPr>
            <a:r>
              <a:rPr lang="en-US" altLang="en-IN" b="1" dirty="0"/>
              <a:t>Provisional diagnosis </a:t>
            </a:r>
            <a:r>
              <a:rPr lang="en-US" altLang="en-IN" dirty="0"/>
              <a:t>- </a:t>
            </a:r>
            <a:endParaRPr lang="en-IN" dirty="0"/>
          </a:p>
          <a:p>
            <a:pPr marL="0" indent="0">
              <a:buNone/>
            </a:pPr>
            <a:r>
              <a:rPr lang="en-US" altLang="en-IN" dirty="0">
                <a:solidFill>
                  <a:srgbClr val="FF0000"/>
                </a:solidFill>
              </a:rPr>
              <a:t>COPD/ ACUTE EXACERBATION</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048664"/>
          <p:cNvSpPr>
            <a:spLocks noGrp="1"/>
          </p:cNvSpPr>
          <p:nvPr>
            <p:ph type="title"/>
          </p:nvPr>
        </p:nvSpPr>
        <p:spPr/>
        <p:txBody>
          <a:bodyPr/>
          <a:lstStyle/>
          <a:p>
            <a:r>
              <a:rPr lang="en-US" altLang="en-IN" b="1" dirty="0"/>
              <a:t>INVESTIGATIONS</a:t>
            </a:r>
            <a:endParaRPr lang="en-IN" b="1" dirty="0"/>
          </a:p>
        </p:txBody>
      </p:sp>
      <p:sp>
        <p:nvSpPr>
          <p:cNvPr id="1048666" name="Content Placeholder 1048665"/>
          <p:cNvSpPr>
            <a:spLocks noGrp="1"/>
          </p:cNvSpPr>
          <p:nvPr>
            <p:ph idx="1"/>
          </p:nvPr>
        </p:nvSpPr>
        <p:spPr/>
        <p:txBody>
          <a:bodyPr>
            <a:normAutofit fontScale="64286" lnSpcReduction="20000"/>
          </a:bodyPr>
          <a:lstStyle/>
          <a:p>
            <a:r>
              <a:rPr lang="en-US" altLang="en-IN" dirty="0" err="1"/>
              <a:t>Hb</a:t>
            </a:r>
            <a:r>
              <a:rPr lang="en-US" altLang="en-IN" dirty="0"/>
              <a:t>:-             11.8g</a:t>
            </a:r>
            <a:endParaRPr lang="en-IN" dirty="0"/>
          </a:p>
          <a:p>
            <a:r>
              <a:rPr lang="en-US" altLang="en-IN" dirty="0"/>
              <a:t>TC:-             10,100 </a:t>
            </a:r>
            <a:r>
              <a:rPr lang="en-US" altLang="en-IN" dirty="0">
                <a:solidFill>
                  <a:srgbClr val="993300"/>
                </a:solidFill>
              </a:rPr>
              <a:t> </a:t>
            </a:r>
            <a:endParaRPr lang="en-IN" dirty="0">
              <a:solidFill>
                <a:srgbClr val="993300"/>
              </a:solidFill>
            </a:endParaRPr>
          </a:p>
          <a:p>
            <a:r>
              <a:rPr lang="en-US" altLang="en-IN" dirty="0"/>
              <a:t>DC:-             P -55%, L -26%, M- 19%</a:t>
            </a:r>
            <a:endParaRPr lang="en-IN" dirty="0"/>
          </a:p>
          <a:p>
            <a:r>
              <a:rPr lang="en-US" altLang="en-IN" dirty="0"/>
              <a:t>ESR:-           </a:t>
            </a:r>
            <a:r>
              <a:rPr lang="en-US" altLang="en-IN" dirty="0">
                <a:solidFill>
                  <a:srgbClr val="993300"/>
                </a:solidFill>
              </a:rPr>
              <a:t>76mm/hr </a:t>
            </a:r>
            <a:endParaRPr lang="en-IN" dirty="0">
              <a:solidFill>
                <a:srgbClr val="993300"/>
              </a:solidFill>
            </a:endParaRPr>
          </a:p>
          <a:p>
            <a:r>
              <a:rPr lang="en-US" altLang="en-IN" dirty="0"/>
              <a:t>Platelet:-     2.17 L</a:t>
            </a:r>
            <a:endParaRPr lang="en-IN" dirty="0"/>
          </a:p>
          <a:p>
            <a:r>
              <a:rPr lang="en-US" altLang="en-IN" dirty="0"/>
              <a:t>PCV:-           35%</a:t>
            </a:r>
            <a:endParaRPr lang="en-IN" dirty="0"/>
          </a:p>
          <a:p>
            <a:r>
              <a:rPr lang="en-US" altLang="en-IN" dirty="0"/>
              <a:t>RBS:-           </a:t>
            </a:r>
            <a:r>
              <a:rPr lang="en-US" altLang="en-IN" dirty="0">
                <a:solidFill>
                  <a:srgbClr val="993300"/>
                </a:solidFill>
              </a:rPr>
              <a:t>156mg/dl </a:t>
            </a:r>
            <a:endParaRPr lang="en-IN" dirty="0">
              <a:solidFill>
                <a:srgbClr val="993300"/>
              </a:solidFill>
            </a:endParaRPr>
          </a:p>
          <a:p>
            <a:r>
              <a:rPr lang="en-US" altLang="en-IN" dirty="0"/>
              <a:t>Urea:-.          38mg/dl </a:t>
            </a:r>
            <a:endParaRPr lang="en-IN" dirty="0"/>
          </a:p>
          <a:p>
            <a:r>
              <a:rPr lang="en-US" altLang="en-IN" dirty="0" err="1"/>
              <a:t>Creatinine</a:t>
            </a:r>
            <a:r>
              <a:rPr lang="en-US" altLang="en-IN" dirty="0"/>
              <a:t>:- 1.1mg/dl</a:t>
            </a:r>
            <a:endParaRPr lang="en-IN" dirty="0"/>
          </a:p>
          <a:p>
            <a:r>
              <a:rPr lang="en-US" altLang="en-IN" dirty="0"/>
              <a:t>FBS:-.            76mg/dl</a:t>
            </a:r>
            <a:endParaRPr lang="en-IN" dirty="0"/>
          </a:p>
          <a:p>
            <a:r>
              <a:rPr lang="en-US" altLang="en-IN" dirty="0"/>
              <a:t>LFT:-.            WNL</a:t>
            </a:r>
            <a:endParaRPr lang="en-IN" dirty="0"/>
          </a:p>
          <a:p>
            <a:r>
              <a:rPr lang="en-US" altLang="en-IN" dirty="0"/>
              <a:t>Urine R/E:-   alb &amp; sugar nil, 0 - 2 pus cells  
 </a:t>
            </a:r>
            <a:r>
              <a:rPr lang="en-US" altLang="en-IN" dirty="0" smtClean="0"/>
              <a:t>sputum AFB:- NEGATIVE</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p:txBody>
          <a:bodyPr/>
          <a:lstStyle/>
          <a:p>
            <a:endParaRPr lang="en-IN"/>
          </a:p>
        </p:txBody>
      </p:sp>
      <p:sp>
        <p:nvSpPr>
          <p:cNvPr id="1048668" name="Content Placeholder 1048667"/>
          <p:cNvSpPr>
            <a:spLocks noGrp="1"/>
          </p:cNvSpPr>
          <p:nvPr>
            <p:ph idx="1"/>
          </p:nvPr>
        </p:nvSpPr>
        <p:spPr/>
        <p:txBody>
          <a:bodyPr/>
          <a:lstStyle/>
          <a:p>
            <a:r>
              <a:rPr lang="en-US" altLang="en-IN" b="1" dirty="0"/>
              <a:t>ECG </a:t>
            </a:r>
            <a:r>
              <a:rPr lang="en-US" altLang="en-IN" dirty="0"/>
              <a:t>:- HR -106/min, NSR, Normal axis, Lead </a:t>
            </a:r>
            <a:r>
              <a:rPr lang="en-US" altLang="en-IN" dirty="0" smtClean="0"/>
              <a:t>1sign </a:t>
            </a:r>
            <a:r>
              <a:rPr lang="en-US" altLang="en-IN" dirty="0"/>
              <a:t>+, No ST </a:t>
            </a:r>
            <a:r>
              <a:rPr lang="en-US" altLang="en-IN" dirty="0" smtClean="0"/>
              <a:t>T wave </a:t>
            </a:r>
            <a:r>
              <a:rPr lang="en-US" altLang="en-IN" dirty="0"/>
              <a:t>Changes</a:t>
            </a:r>
            <a:endParaRPr lang="en-IN" dirty="0"/>
          </a:p>
          <a:p>
            <a:r>
              <a:rPr lang="en-US" altLang="en-IN" b="1" dirty="0"/>
              <a:t>USG</a:t>
            </a:r>
            <a:r>
              <a:rPr lang="en-US" altLang="en-IN" dirty="0"/>
              <a:t> :- </a:t>
            </a:r>
            <a:r>
              <a:rPr lang="en-US" altLang="en-IN" dirty="0">
                <a:solidFill>
                  <a:srgbClr val="FF0000"/>
                </a:solidFill>
              </a:rPr>
              <a:t>fatty liver </a:t>
            </a:r>
            <a:r>
              <a:rPr lang="en-US" altLang="en-IN" dirty="0"/>
              <a:t>, increased renal </a:t>
            </a:r>
            <a:r>
              <a:rPr lang="en-US" altLang="en-IN" dirty="0" err="1"/>
              <a:t>echos</a:t>
            </a:r>
            <a:r>
              <a:rPr lang="en-US" altLang="en-IN" dirty="0"/>
              <a:t>, to correlate with RFT, P/o B/L ovarian cyst</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554480" y="809897"/>
            <a:ext cx="5708469" cy="58129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descr="C:\Users\ShivKumar-1\Desktop\New Doc 2017-04-17_1.jpg"/>
          <p:cNvPicPr>
            <a:picLocks noGrp="1" noChangeAspect="1" noChangeArrowheads="1"/>
          </p:cNvPicPr>
          <p:nvPr>
            <p:ph idx="1"/>
          </p:nvPr>
        </p:nvPicPr>
        <p:blipFill>
          <a:blip r:embed="rId2" cstate="print"/>
          <a:srcRect/>
          <a:stretch>
            <a:fillRect/>
          </a:stretch>
        </p:blipFill>
        <p:spPr bwMode="auto">
          <a:xfrm>
            <a:off x="1515291" y="640080"/>
            <a:ext cx="6204857" cy="589134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5" name="Picture 3" descr="C:\Users\ShivKumar-1\Desktop\New Doc 2017-04-17_3.jpg"/>
          <p:cNvPicPr>
            <a:picLocks noGrp="1" noChangeAspect="1" noChangeArrowheads="1"/>
          </p:cNvPicPr>
          <p:nvPr>
            <p:ph idx="1"/>
          </p:nvPr>
        </p:nvPicPr>
        <p:blipFill>
          <a:blip r:embed="rId2" cstate="print"/>
          <a:srcRect/>
          <a:stretch>
            <a:fillRect/>
          </a:stretch>
        </p:blipFill>
        <p:spPr bwMode="auto">
          <a:xfrm>
            <a:off x="1162594" y="875211"/>
            <a:ext cx="6583680" cy="553865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9" name="Picture 3" descr="C:\Users\ShivKumar-1\Desktop\New Doc 2017-04-17_2.jpg"/>
          <p:cNvPicPr>
            <a:picLocks noGrp="1" noChangeAspect="1" noChangeArrowheads="1"/>
          </p:cNvPicPr>
          <p:nvPr>
            <p:ph idx="1"/>
          </p:nvPr>
        </p:nvPicPr>
        <p:blipFill rotWithShape="1">
          <a:blip r:embed="rId2" cstate="print"/>
          <a:srcRect t="6211" b="2120"/>
          <a:stretch/>
        </p:blipFill>
        <p:spPr bwMode="auto">
          <a:xfrm>
            <a:off x="128788" y="455278"/>
            <a:ext cx="8886424" cy="561067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Users\ShivKumar-1\Desktop\New Doc 2017-04-17_2.jpg"/>
          <p:cNvPicPr>
            <a:picLocks noGrp="1" noChangeAspect="1" noChangeArrowheads="1"/>
          </p:cNvPicPr>
          <p:nvPr>
            <p:ph idx="1"/>
          </p:nvPr>
        </p:nvPicPr>
        <p:blipFill rotWithShape="1">
          <a:blip r:embed="rId2" cstate="print"/>
          <a:srcRect t="4955" r="60140" b="63522"/>
          <a:stretch/>
        </p:blipFill>
        <p:spPr bwMode="auto">
          <a:xfrm>
            <a:off x="761819" y="1616765"/>
            <a:ext cx="7753531" cy="4268880"/>
          </a:xfrm>
          <a:prstGeom prst="rect">
            <a:avLst/>
          </a:prstGeom>
          <a:ln w="228600" cap="sq" cmpd="thickThin">
            <a:solidFill>
              <a:srgbClr val="000000"/>
            </a:solidFill>
            <a:prstDash val="solid"/>
            <a:miter lim="800000"/>
          </a:ln>
          <a:effectLst>
            <a:innerShdw blurRad="76200">
              <a:srgbClr val="000000"/>
            </a:innerShdw>
          </a:effectLst>
        </p:spPr>
      </p:pic>
      <p:sp>
        <p:nvSpPr>
          <p:cNvPr id="3" name="Right Arrow 2"/>
          <p:cNvSpPr/>
          <p:nvPr/>
        </p:nvSpPr>
        <p:spPr>
          <a:xfrm>
            <a:off x="761819" y="2550017"/>
            <a:ext cx="1092739" cy="669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237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ShivKumar-1\Desktop\New Doc 2017-04-17 (1)_3(2).jpg"/>
          <p:cNvPicPr>
            <a:picLocks noGrp="1" noChangeAspect="1" noChangeArrowheads="1"/>
          </p:cNvPicPr>
          <p:nvPr>
            <p:ph idx="1"/>
          </p:nvPr>
        </p:nvPicPr>
        <p:blipFill>
          <a:blip r:embed="rId2" cstate="print"/>
          <a:srcRect/>
          <a:stretch>
            <a:fillRect/>
          </a:stretch>
        </p:blipFill>
        <p:spPr bwMode="auto">
          <a:xfrm>
            <a:off x="1081825" y="627017"/>
            <a:ext cx="6903076" cy="582603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ShivKumar-1\Desktop\New Doc 2017-04-17 (1)_1.jpg"/>
          <p:cNvPicPr>
            <a:picLocks noGrp="1" noChangeAspect="1" noChangeArrowheads="1"/>
          </p:cNvPicPr>
          <p:nvPr>
            <p:ph idx="1"/>
          </p:nvPr>
        </p:nvPicPr>
        <p:blipFill>
          <a:blip r:embed="rId2" cstate="print"/>
          <a:srcRect/>
          <a:stretch>
            <a:fillRect/>
          </a:stretch>
        </p:blipFill>
        <p:spPr bwMode="auto">
          <a:xfrm>
            <a:off x="757646" y="1293222"/>
            <a:ext cx="7563394" cy="508145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p:txBody>
          <a:bodyPr>
            <a:normAutofit/>
          </a:bodyPr>
          <a:lstStyle/>
          <a:p>
            <a:r>
              <a:rPr lang="en-IN" sz="5400" b="1" dirty="0" smtClean="0"/>
              <a:t>                Case History</a:t>
            </a:r>
            <a:endParaRPr lang="en-IN" sz="5400" b="1" dirty="0"/>
          </a:p>
        </p:txBody>
      </p:sp>
      <p:sp>
        <p:nvSpPr>
          <p:cNvPr id="1048648" name="Content Placeholder 1048647"/>
          <p:cNvSpPr>
            <a:spLocks noGrp="1"/>
          </p:cNvSpPr>
          <p:nvPr>
            <p:ph idx="1"/>
          </p:nvPr>
        </p:nvSpPr>
        <p:spPr/>
        <p:txBody>
          <a:bodyPr>
            <a:normAutofit fontScale="92857"/>
          </a:bodyPr>
          <a:lstStyle/>
          <a:p>
            <a:pPr marL="0" indent="0">
              <a:buNone/>
            </a:pPr>
            <a:r>
              <a:rPr lang="en-US" altLang="en-IN" b="1" dirty="0"/>
              <a:t>Chief complaints:-</a:t>
            </a:r>
            <a:endParaRPr lang="en-IN" b="1" dirty="0"/>
          </a:p>
          <a:p>
            <a:pPr marL="0" indent="0">
              <a:buNone/>
            </a:pPr>
            <a:r>
              <a:rPr lang="en-US" altLang="en-IN" dirty="0"/>
              <a:t>                             A 70yr old female k/c/o COPD came with complaints of breathlessness for past 1 week</a:t>
            </a:r>
            <a:endParaRPr lang="en-IN" dirty="0"/>
          </a:p>
          <a:p>
            <a:pPr marL="0" indent="0">
              <a:buNone/>
            </a:pPr>
            <a:endParaRPr lang="en-IN" dirty="0"/>
          </a:p>
          <a:p>
            <a:pPr marL="0" indent="0">
              <a:buNone/>
            </a:pPr>
            <a:r>
              <a:rPr lang="en-US" altLang="en-IN" b="1" dirty="0"/>
              <a:t>History of presenting illness:-</a:t>
            </a:r>
            <a:endParaRPr lang="en-IN" b="1" dirty="0"/>
          </a:p>
          <a:p>
            <a:pPr marL="0" indent="0">
              <a:buNone/>
            </a:pPr>
            <a:r>
              <a:rPr lang="en-US" altLang="en-IN" dirty="0"/>
              <a:t>                             Patient was apparently normal 1week back ,then she developed breathlessness insidious onset</a:t>
            </a:r>
            <a:r>
              <a:rPr lang="en-US" altLang="en-IN" dirty="0" smtClean="0"/>
              <a:t>, progressive </a:t>
            </a:r>
            <a:r>
              <a:rPr lang="en-US" altLang="en-IN" dirty="0"/>
              <a:t>in nature</a:t>
            </a:r>
            <a:r>
              <a:rPr lang="en-US" altLang="en-IN" dirty="0" smtClean="0"/>
              <a:t>, aggravated </a:t>
            </a:r>
            <a:r>
              <a:rPr lang="en-US" altLang="en-IN" dirty="0"/>
              <a:t>by exertion</a:t>
            </a:r>
            <a:r>
              <a:rPr lang="en-US" altLang="en-IN" dirty="0" smtClean="0"/>
              <a:t>, </a:t>
            </a:r>
            <a:r>
              <a:rPr lang="en-US" altLang="en-IN" dirty="0" err="1" smtClean="0"/>
              <a:t>incresed</a:t>
            </a:r>
            <a:r>
              <a:rPr lang="en-US" altLang="en-IN" dirty="0" smtClean="0"/>
              <a:t> </a:t>
            </a:r>
            <a:r>
              <a:rPr lang="en-US" altLang="en-IN" dirty="0"/>
              <a:t>in severity since last 4days, now at class 4 NYHA, No diurnal variations </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C:\Users\ShivKumar-1\Desktop\New Doc 2017-04-17 (1)_2.jpg"/>
          <p:cNvPicPr>
            <a:picLocks noGrp="1" noChangeAspect="1" noChangeArrowheads="1"/>
          </p:cNvPicPr>
          <p:nvPr>
            <p:ph idx="1"/>
          </p:nvPr>
        </p:nvPicPr>
        <p:blipFill>
          <a:blip r:embed="rId2" cstate="print"/>
          <a:srcRect/>
          <a:stretch>
            <a:fillRect/>
          </a:stretch>
        </p:blipFill>
        <p:spPr bwMode="auto">
          <a:xfrm>
            <a:off x="391886" y="1071154"/>
            <a:ext cx="8177347" cy="54733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C:\Users\ShivKumar-1\Desktop\New Doc 2017-04-17 (1)_2.jpg"/>
          <p:cNvPicPr>
            <a:picLocks noGrp="1" noChangeAspect="1" noChangeArrowheads="1"/>
          </p:cNvPicPr>
          <p:nvPr>
            <p:ph idx="1"/>
          </p:nvPr>
        </p:nvPicPr>
        <p:blipFill rotWithShape="1">
          <a:blip r:embed="rId2" cstate="print"/>
          <a:srcRect t="24342" r="58446" b="49316"/>
          <a:stretch/>
        </p:blipFill>
        <p:spPr bwMode="auto">
          <a:xfrm>
            <a:off x="628650" y="1690689"/>
            <a:ext cx="7886700" cy="42335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15857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848451"/>
            <a:ext cx="7886700" cy="4977583"/>
          </a:xfrm>
        </p:spPr>
        <p:txBody>
          <a:bodyPr>
            <a:normAutofit/>
          </a:bodyPr>
          <a:lstStyle/>
          <a:p>
            <a:r>
              <a:rPr lang="en-IN" sz="8800" b="1" dirty="0" smtClean="0">
                <a:solidFill>
                  <a:srgbClr val="FF0000"/>
                </a:solidFill>
              </a:rPr>
              <a:t>DIAGNOSIS???</a:t>
            </a:r>
            <a:endParaRPr lang="en-IN" sz="8800" b="1" dirty="0">
              <a:solidFill>
                <a:srgbClr val="FF0000"/>
              </a:solidFill>
            </a:endParaRPr>
          </a:p>
        </p:txBody>
      </p:sp>
      <p:sp>
        <p:nvSpPr>
          <p:cNvPr id="3" name="Content Placeholder 2"/>
          <p:cNvSpPr>
            <a:spLocks noGrp="1"/>
          </p:cNvSpPr>
          <p:nvPr>
            <p:ph idx="1"/>
          </p:nvPr>
        </p:nvSpPr>
        <p:spPr/>
        <p:txBody>
          <a:bodyPr/>
          <a:lstStyle/>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Case  discussion </a:t>
            </a:r>
            <a:endParaRPr lang="en-IN" dirty="0"/>
          </a:p>
        </p:txBody>
      </p:sp>
      <p:sp>
        <p:nvSpPr>
          <p:cNvPr id="3" name="Subtitle 2"/>
          <p:cNvSpPr>
            <a:spLocks noGrp="1"/>
          </p:cNvSpPr>
          <p:nvPr>
            <p:ph type="subTitle" idx="1"/>
          </p:nvPr>
        </p:nvSpPr>
        <p:spPr/>
        <p:txBody>
          <a:bodyPr/>
          <a:lstStyle/>
          <a:p>
            <a:r>
              <a:rPr lang="en-IN" dirty="0" smtClean="0">
                <a:solidFill>
                  <a:schemeClr val="tx1"/>
                </a:solidFill>
              </a:rPr>
              <a:t>17-05-2017</a:t>
            </a:r>
            <a:endParaRPr lang="en-IN" dirty="0">
              <a:solidFill>
                <a:schemeClr val="tx1"/>
              </a:solidFill>
            </a:endParaRPr>
          </a:p>
        </p:txBody>
      </p:sp>
    </p:spTree>
    <p:extLst>
      <p:ext uri="{BB962C8B-B14F-4D97-AF65-F5344CB8AC3E}">
        <p14:creationId xmlns:p14="http://schemas.microsoft.com/office/powerpoint/2010/main" val="1838489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CXR PA </a:t>
            </a:r>
            <a:endParaRPr lang="en-IN" dirty="0"/>
          </a:p>
        </p:txBody>
      </p:sp>
      <p:sp>
        <p:nvSpPr>
          <p:cNvPr id="3" name="Content Placeholder 2"/>
          <p:cNvSpPr>
            <a:spLocks noGrp="1"/>
          </p:cNvSpPr>
          <p:nvPr>
            <p:ph idx="1"/>
          </p:nvPr>
        </p:nvSpPr>
        <p:spPr/>
        <p:txBody>
          <a:bodyPr/>
          <a:lstStyle/>
          <a:p>
            <a:endParaRPr lang="en-IN" dirty="0"/>
          </a:p>
        </p:txBody>
      </p:sp>
      <p:pic>
        <p:nvPicPr>
          <p:cNvPr id="4" name="Picture 3"/>
          <p:cNvPicPr>
            <a:picLocks noChangeAspect="1" noChangeArrowheads="1"/>
          </p:cNvPicPr>
          <p:nvPr/>
        </p:nvPicPr>
        <p:blipFill>
          <a:blip r:embed="rId2" cstate="print"/>
          <a:srcRect/>
          <a:stretch>
            <a:fillRect/>
          </a:stretch>
        </p:blipFill>
        <p:spPr bwMode="auto">
          <a:xfrm>
            <a:off x="1554480" y="809897"/>
            <a:ext cx="5708469" cy="5812972"/>
          </a:xfrm>
          <a:prstGeom prst="rect">
            <a:avLst/>
          </a:prstGeom>
          <a:noFill/>
          <a:ln w="9525">
            <a:noFill/>
            <a:miter lim="800000"/>
            <a:headEnd/>
            <a:tailEnd/>
          </a:ln>
          <a:effectLst/>
        </p:spPr>
      </p:pic>
    </p:spTree>
    <p:extLst>
      <p:ext uri="{BB962C8B-B14F-4D97-AF65-F5344CB8AC3E}">
        <p14:creationId xmlns:p14="http://schemas.microsoft.com/office/powerpoint/2010/main" val="3440957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CT CHEST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363" y="1600200"/>
            <a:ext cx="8051273" cy="4525963"/>
          </a:xfrm>
        </p:spPr>
      </p:pic>
      <p:sp>
        <p:nvSpPr>
          <p:cNvPr id="3" name="Right Arrow 2"/>
          <p:cNvSpPr/>
          <p:nvPr/>
        </p:nvSpPr>
        <p:spPr>
          <a:xfrm flipV="1">
            <a:off x="107504" y="4149080"/>
            <a:ext cx="108012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Tree>
    <p:extLst>
      <p:ext uri="{BB962C8B-B14F-4D97-AF65-F5344CB8AC3E}">
        <p14:creationId xmlns:p14="http://schemas.microsoft.com/office/powerpoint/2010/main" val="598658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MEDIASTINAL LIPOMATOSIS </a:t>
            </a:r>
            <a:endParaRPr lang="en-IN" dirty="0"/>
          </a:p>
        </p:txBody>
      </p:sp>
      <p:sp>
        <p:nvSpPr>
          <p:cNvPr id="3" name="Content Placeholder 2"/>
          <p:cNvSpPr>
            <a:spLocks noGrp="1"/>
          </p:cNvSpPr>
          <p:nvPr>
            <p:ph idx="1"/>
          </p:nvPr>
        </p:nvSpPr>
        <p:spPr/>
        <p:txBody>
          <a:bodyPr>
            <a:normAutofit/>
          </a:bodyPr>
          <a:lstStyle/>
          <a:p>
            <a:r>
              <a:rPr lang="en-IN" b="1" dirty="0"/>
              <a:t>R</a:t>
            </a:r>
            <a:r>
              <a:rPr lang="en-IN" dirty="0" smtClean="0">
                <a:effectLst/>
              </a:rPr>
              <a:t>efers to a condition where there is a deposition of a large amount of mature adipose tissue in the mediastinum. </a:t>
            </a:r>
          </a:p>
          <a:p>
            <a:endParaRPr lang="en-IN" dirty="0"/>
          </a:p>
          <a:p>
            <a:r>
              <a:rPr lang="en-IN" dirty="0" smtClean="0">
                <a:effectLst/>
              </a:rPr>
              <a:t>It is a relatively common benign cause of mediastinal widening</a:t>
            </a:r>
          </a:p>
          <a:p>
            <a:pPr marL="0" indent="0">
              <a:buNone/>
            </a:pPr>
            <a:endParaRPr lang="en-IN" dirty="0" smtClean="0">
              <a:effectLst/>
            </a:endParaRPr>
          </a:p>
          <a:p>
            <a:r>
              <a:rPr lang="en-IN" dirty="0" smtClean="0">
                <a:effectLst/>
              </a:rPr>
              <a:t>It is most common in the upper mediastinum </a:t>
            </a:r>
          </a:p>
        </p:txBody>
      </p:sp>
    </p:spTree>
    <p:extLst>
      <p:ext uri="{BB962C8B-B14F-4D97-AF65-F5344CB8AC3E}">
        <p14:creationId xmlns:p14="http://schemas.microsoft.com/office/powerpoint/2010/main" val="958069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pPr marL="0" indent="0">
              <a:buNone/>
            </a:pPr>
            <a:r>
              <a:rPr lang="en-IN" dirty="0" smtClean="0"/>
              <a:t>Mediastinal lipomas resemble other soft-tissue masses at chest radiography </a:t>
            </a:r>
          </a:p>
          <a:p>
            <a:pPr marL="0" indent="0">
              <a:buNone/>
            </a:pPr>
            <a:endParaRPr lang="en-IN" dirty="0" smtClean="0"/>
          </a:p>
          <a:p>
            <a:pPr marL="0" indent="0">
              <a:buNone/>
            </a:pPr>
            <a:r>
              <a:rPr lang="en-IN" dirty="0" smtClean="0"/>
              <a:t> Commonly categorized by location as</a:t>
            </a:r>
          </a:p>
          <a:p>
            <a:r>
              <a:rPr lang="en-IN" dirty="0" smtClean="0"/>
              <a:t> </a:t>
            </a:r>
            <a:r>
              <a:rPr lang="en-IN" b="1" dirty="0" smtClean="0"/>
              <a:t>localized mediastinal</a:t>
            </a:r>
            <a:r>
              <a:rPr lang="en-IN" dirty="0" smtClean="0"/>
              <a:t> (usually at the </a:t>
            </a:r>
            <a:r>
              <a:rPr lang="en-IN" dirty="0" err="1" smtClean="0"/>
              <a:t>cardiodiaphragmatic</a:t>
            </a:r>
            <a:r>
              <a:rPr lang="en-IN" dirty="0" smtClean="0"/>
              <a:t> angle), </a:t>
            </a:r>
          </a:p>
          <a:p>
            <a:pPr marL="0" indent="0">
              <a:buNone/>
            </a:pPr>
            <a:endParaRPr lang="en-IN" dirty="0" smtClean="0"/>
          </a:p>
          <a:p>
            <a:r>
              <a:rPr lang="en-IN" b="1" dirty="0" err="1" smtClean="0"/>
              <a:t>cervicomediastinal</a:t>
            </a:r>
            <a:r>
              <a:rPr lang="en-IN" dirty="0" smtClean="0"/>
              <a:t> (extending into the neck), or</a:t>
            </a:r>
          </a:p>
          <a:p>
            <a:pPr marL="0" indent="0">
              <a:buNone/>
            </a:pPr>
            <a:endParaRPr lang="en-IN" dirty="0" smtClean="0"/>
          </a:p>
          <a:p>
            <a:r>
              <a:rPr lang="en-IN" dirty="0" smtClean="0"/>
              <a:t> </a:t>
            </a:r>
            <a:r>
              <a:rPr lang="en-IN" b="1" dirty="0" smtClean="0"/>
              <a:t>transmural</a:t>
            </a:r>
            <a:r>
              <a:rPr lang="en-IN" dirty="0" smtClean="0"/>
              <a:t> (penetrating the chest wall, usually in the upper anterior mediastinum) </a:t>
            </a:r>
          </a:p>
          <a:p>
            <a:pPr marL="0" indent="0">
              <a:buNone/>
            </a:pPr>
            <a:endParaRPr lang="en-IN" dirty="0" smtClean="0"/>
          </a:p>
          <a:p>
            <a:r>
              <a:rPr lang="en-IN" dirty="0" smtClean="0"/>
              <a:t>At CT, lipomas have homogeneous fat attenuation of approximately −100 HU </a:t>
            </a:r>
            <a:endParaRPr lang="en-IN" dirty="0"/>
          </a:p>
        </p:txBody>
      </p:sp>
    </p:spTree>
    <p:extLst>
      <p:ext uri="{BB962C8B-B14F-4D97-AF65-F5344CB8AC3E}">
        <p14:creationId xmlns:p14="http://schemas.microsoft.com/office/powerpoint/2010/main" val="306046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Lesion Density</a:t>
            </a:r>
            <a:br>
              <a:rPr lang="en-IN" b="1" dirty="0" smtClean="0"/>
            </a:br>
            <a:endParaRPr lang="en-IN" dirty="0"/>
          </a:p>
        </p:txBody>
      </p:sp>
      <p:sp>
        <p:nvSpPr>
          <p:cNvPr id="3" name="Content Placeholder 2"/>
          <p:cNvSpPr>
            <a:spLocks noGrp="1"/>
          </p:cNvSpPr>
          <p:nvPr>
            <p:ph idx="1"/>
          </p:nvPr>
        </p:nvSpPr>
        <p:spPr>
          <a:xfrm>
            <a:off x="457200" y="1340768"/>
            <a:ext cx="8229600" cy="5328592"/>
          </a:xfrm>
        </p:spPr>
        <p:txBody>
          <a:bodyPr>
            <a:normAutofit fontScale="85000" lnSpcReduction="10000"/>
          </a:bodyPr>
          <a:lstStyle/>
          <a:p>
            <a:r>
              <a:rPr lang="en-IN" dirty="0" smtClean="0"/>
              <a:t>The internal composition of a soft-tissue mass may be surmised from its CT density, </a:t>
            </a:r>
            <a:r>
              <a:rPr lang="en-IN" b="1" dirty="0" smtClean="0"/>
              <a:t>with fat measuring −130 to −70 HU</a:t>
            </a:r>
            <a:r>
              <a:rPr lang="en-IN" dirty="0" smtClean="0"/>
              <a:t>, fluids measuring  0–30 HU, and muscle and soft tissues measuring 40–60 HU </a:t>
            </a:r>
          </a:p>
          <a:p>
            <a:pPr marL="0" indent="0">
              <a:buNone/>
            </a:pPr>
            <a:endParaRPr lang="en-IN" b="1" dirty="0" smtClean="0"/>
          </a:p>
          <a:p>
            <a:r>
              <a:rPr lang="en-IN" dirty="0" smtClean="0"/>
              <a:t>Lesions containing fat density include benign and malignant </a:t>
            </a:r>
            <a:r>
              <a:rPr lang="en-IN" dirty="0" err="1" smtClean="0"/>
              <a:t>lipomatous</a:t>
            </a:r>
            <a:r>
              <a:rPr lang="en-IN" dirty="0" smtClean="0"/>
              <a:t> </a:t>
            </a:r>
            <a:r>
              <a:rPr lang="en-IN" dirty="0" err="1" smtClean="0"/>
              <a:t>tumors</a:t>
            </a:r>
            <a:r>
              <a:rPr lang="en-IN" dirty="0" smtClean="0"/>
              <a:t>, </a:t>
            </a:r>
            <a:r>
              <a:rPr lang="en-IN" dirty="0" err="1" smtClean="0"/>
              <a:t>hemangiomas</a:t>
            </a:r>
            <a:r>
              <a:rPr lang="en-IN" dirty="0" smtClean="0"/>
              <a:t> and vascular malformations, and peripheral nerve sheath </a:t>
            </a:r>
            <a:r>
              <a:rPr lang="en-IN" dirty="0" err="1" smtClean="0"/>
              <a:t>tumors</a:t>
            </a:r>
            <a:r>
              <a:rPr lang="en-IN" dirty="0" smtClean="0"/>
              <a:t>. </a:t>
            </a:r>
          </a:p>
          <a:p>
            <a:endParaRPr lang="en-IN" dirty="0" smtClean="0"/>
          </a:p>
          <a:p>
            <a:r>
              <a:rPr lang="en-IN" dirty="0" smtClean="0"/>
              <a:t>The macroscopic fatty components of classic lipomas have CT values typically measuring between −65 and −120 HU  similar to the subcutaneous fat.</a:t>
            </a:r>
          </a:p>
          <a:p>
            <a:endParaRPr lang="en-IN" dirty="0"/>
          </a:p>
        </p:txBody>
      </p:sp>
    </p:spTree>
    <p:extLst>
      <p:ext uri="{BB962C8B-B14F-4D97-AF65-F5344CB8AC3E}">
        <p14:creationId xmlns:p14="http://schemas.microsoft.com/office/powerpoint/2010/main" val="3376348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effectLst/>
              </a:rPr>
              <a:t>Associations</a:t>
            </a:r>
          </a:p>
        </p:txBody>
      </p:sp>
      <p:sp>
        <p:nvSpPr>
          <p:cNvPr id="3" name="Content Placeholder 2"/>
          <p:cNvSpPr>
            <a:spLocks noGrp="1"/>
          </p:cNvSpPr>
          <p:nvPr>
            <p:ph idx="1"/>
          </p:nvPr>
        </p:nvSpPr>
        <p:spPr/>
        <p:txBody>
          <a:bodyPr/>
          <a:lstStyle/>
          <a:p>
            <a:r>
              <a:rPr lang="en-IN" dirty="0" smtClean="0">
                <a:effectLst/>
              </a:rPr>
              <a:t>steroid use</a:t>
            </a:r>
          </a:p>
          <a:p>
            <a:r>
              <a:rPr lang="en-IN" dirty="0" smtClean="0">
                <a:effectLst/>
              </a:rPr>
              <a:t>Cushing's syndrome</a:t>
            </a:r>
          </a:p>
          <a:p>
            <a:r>
              <a:rPr lang="en-IN" dirty="0" smtClean="0">
                <a:effectLst/>
              </a:rPr>
              <a:t>Obesity</a:t>
            </a:r>
          </a:p>
          <a:p>
            <a:endParaRPr lang="en-IN" dirty="0"/>
          </a:p>
          <a:p>
            <a:endParaRPr lang="en-IN" dirty="0" smtClean="0">
              <a:effectLst/>
            </a:endParaRPr>
          </a:p>
          <a:p>
            <a:r>
              <a:rPr lang="en-IN" dirty="0" smtClean="0"/>
              <a:t>IDIOPATHIC </a:t>
            </a:r>
            <a:endParaRPr lang="en-IN" dirty="0" smtClean="0">
              <a:effectLst/>
            </a:endParaRPr>
          </a:p>
          <a:p>
            <a:endParaRPr lang="en-IN" dirty="0"/>
          </a:p>
        </p:txBody>
      </p:sp>
    </p:spTree>
    <p:extLst>
      <p:ext uri="{BB962C8B-B14F-4D97-AF65-F5344CB8AC3E}">
        <p14:creationId xmlns:p14="http://schemas.microsoft.com/office/powerpoint/2010/main" val="380494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048648"/>
          <p:cNvSpPr>
            <a:spLocks noGrp="1"/>
          </p:cNvSpPr>
          <p:nvPr>
            <p:ph type="title"/>
          </p:nvPr>
        </p:nvSpPr>
        <p:spPr/>
        <p:txBody>
          <a:bodyPr/>
          <a:lstStyle/>
          <a:p>
            <a:endParaRPr lang="en-IN"/>
          </a:p>
        </p:txBody>
      </p:sp>
      <p:sp>
        <p:nvSpPr>
          <p:cNvPr id="1048650" name="Content Placeholder 1048649"/>
          <p:cNvSpPr>
            <a:spLocks noGrp="1"/>
          </p:cNvSpPr>
          <p:nvPr>
            <p:ph idx="1"/>
          </p:nvPr>
        </p:nvSpPr>
        <p:spPr/>
        <p:txBody>
          <a:bodyPr>
            <a:normAutofit fontScale="92857"/>
          </a:bodyPr>
          <a:lstStyle/>
          <a:p>
            <a:pPr marL="0" indent="0">
              <a:buNone/>
            </a:pPr>
            <a:r>
              <a:rPr lang="en-US" altLang="en-IN" dirty="0"/>
              <a:t>H/o </a:t>
            </a:r>
            <a:r>
              <a:rPr lang="en-US" altLang="en-IN" b="1" dirty="0"/>
              <a:t>cough</a:t>
            </a:r>
            <a:r>
              <a:rPr lang="en-US" altLang="en-IN" dirty="0"/>
              <a:t> since 4 days, non </a:t>
            </a:r>
            <a:r>
              <a:rPr lang="en-US" altLang="en-IN" dirty="0" smtClean="0"/>
              <a:t>productive , aggravated </a:t>
            </a:r>
            <a:r>
              <a:rPr lang="en-US" altLang="en-IN" dirty="0"/>
              <a:t>by lying down , more in the early morning,</a:t>
            </a:r>
            <a:endParaRPr lang="en-IN" dirty="0"/>
          </a:p>
          <a:p>
            <a:pPr marL="0" indent="0">
              <a:buNone/>
            </a:pPr>
            <a:r>
              <a:rPr lang="en-US" altLang="en-IN" dirty="0"/>
              <a:t>H/o </a:t>
            </a:r>
            <a:r>
              <a:rPr lang="en-US" altLang="en-IN" b="1" dirty="0"/>
              <a:t>fever</a:t>
            </a:r>
            <a:r>
              <a:rPr lang="en-US" altLang="en-IN" dirty="0"/>
              <a:t> since 3days, low to high grade, intermittent in </a:t>
            </a:r>
            <a:r>
              <a:rPr lang="en-US" altLang="en-IN" dirty="0" smtClean="0"/>
              <a:t>nature , not </a:t>
            </a:r>
            <a:r>
              <a:rPr lang="en-US" altLang="en-IN" dirty="0"/>
              <a:t>associated with chills and rigor</a:t>
            </a:r>
            <a:endParaRPr lang="en-IN" dirty="0"/>
          </a:p>
          <a:p>
            <a:pPr marL="0" indent="0">
              <a:buNone/>
            </a:pPr>
            <a:r>
              <a:rPr lang="en-US" altLang="en-IN" dirty="0"/>
              <a:t>No H/o </a:t>
            </a:r>
            <a:r>
              <a:rPr lang="en-US" altLang="en-IN" dirty="0" smtClean="0"/>
              <a:t>orthopnea , PND</a:t>
            </a:r>
            <a:endParaRPr lang="en-IN" dirty="0"/>
          </a:p>
          <a:p>
            <a:pPr marL="0" indent="0">
              <a:buNone/>
            </a:pPr>
            <a:r>
              <a:rPr lang="en-US" altLang="en-IN" dirty="0"/>
              <a:t>No H/o chest pain</a:t>
            </a:r>
            <a:endParaRPr lang="en-IN" dirty="0"/>
          </a:p>
          <a:p>
            <a:pPr marL="0" indent="0">
              <a:buNone/>
            </a:pPr>
            <a:r>
              <a:rPr lang="en-US" altLang="en-IN" dirty="0"/>
              <a:t>No H/o syncope</a:t>
            </a:r>
            <a:endParaRPr lang="en-IN" dirty="0"/>
          </a:p>
          <a:p>
            <a:pPr marL="0" indent="0">
              <a:buNone/>
            </a:pPr>
            <a:r>
              <a:rPr lang="en-US" altLang="en-IN" dirty="0"/>
              <a:t>No H/o </a:t>
            </a:r>
            <a:r>
              <a:rPr lang="en-US" altLang="en-IN" dirty="0" err="1"/>
              <a:t>hemoptysis</a:t>
            </a:r>
            <a:r>
              <a:rPr lang="en-US" altLang="en-IN" dirty="0"/>
              <a:t> </a:t>
            </a:r>
            <a:endParaRPr lang="en-IN" dirty="0"/>
          </a:p>
          <a:p>
            <a:pPr marL="0" indent="0">
              <a:buNone/>
            </a:pPr>
            <a:r>
              <a:rPr lang="en-US" altLang="en-IN" dirty="0"/>
              <a:t>No H/o pedal edema</a:t>
            </a:r>
            <a:endParaRPr lang="en-IN" dirty="0"/>
          </a:p>
          <a:p>
            <a:pPr marL="0" indent="0">
              <a:buNone/>
            </a:pP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Chest XRAY </a:t>
            </a:r>
            <a:endParaRPr lang="en-IN" dirty="0"/>
          </a:p>
        </p:txBody>
      </p:sp>
      <p:sp>
        <p:nvSpPr>
          <p:cNvPr id="3" name="Content Placeholder 2"/>
          <p:cNvSpPr>
            <a:spLocks noGrp="1"/>
          </p:cNvSpPr>
          <p:nvPr>
            <p:ph idx="1"/>
          </p:nvPr>
        </p:nvSpPr>
        <p:spPr/>
        <p:txBody>
          <a:bodyPr/>
          <a:lstStyle/>
          <a:p>
            <a:pPr marL="0" indent="0">
              <a:buNone/>
            </a:pPr>
            <a:r>
              <a:rPr lang="en-IN" dirty="0" smtClean="0"/>
              <a:t>The radiographic features included </a:t>
            </a:r>
          </a:p>
          <a:p>
            <a:r>
              <a:rPr lang="en-IN" dirty="0" smtClean="0"/>
              <a:t>a smooth bilateral widening of the superior mediastinum, </a:t>
            </a:r>
          </a:p>
          <a:p>
            <a:r>
              <a:rPr lang="en-IN" dirty="0" smtClean="0"/>
              <a:t>relative </a:t>
            </a:r>
            <a:r>
              <a:rPr lang="en-IN" dirty="0" err="1" smtClean="0"/>
              <a:t>lucency</a:t>
            </a:r>
            <a:r>
              <a:rPr lang="en-IN" dirty="0" smtClean="0"/>
              <a:t>, </a:t>
            </a:r>
          </a:p>
          <a:p>
            <a:r>
              <a:rPr lang="en-IN" dirty="0" smtClean="0"/>
              <a:t>no definable mass in the lateral view,</a:t>
            </a:r>
          </a:p>
          <a:p>
            <a:r>
              <a:rPr lang="en-IN" dirty="0" smtClean="0"/>
              <a:t>and no pressure effects on the trachea</a:t>
            </a:r>
          </a:p>
          <a:p>
            <a:endParaRPr lang="en-IN" dirty="0" smtClean="0"/>
          </a:p>
          <a:p>
            <a:pPr marL="0" indent="0">
              <a:buNone/>
            </a:pPr>
            <a:endParaRPr lang="en-IN" dirty="0"/>
          </a:p>
        </p:txBody>
      </p:sp>
    </p:spTree>
    <p:extLst>
      <p:ext uri="{BB962C8B-B14F-4D97-AF65-F5344CB8AC3E}">
        <p14:creationId xmlns:p14="http://schemas.microsoft.com/office/powerpoint/2010/main" val="739777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40768"/>
            <a:ext cx="4086740" cy="330182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677989"/>
            <a:ext cx="3600400" cy="3600400"/>
          </a:xfrm>
          <a:prstGeom prst="rect">
            <a:avLst/>
          </a:prstGeom>
        </p:spPr>
      </p:pic>
      <p:cxnSp>
        <p:nvCxnSpPr>
          <p:cNvPr id="6" name="Straight Arrow Connector 5"/>
          <p:cNvCxnSpPr/>
          <p:nvPr/>
        </p:nvCxnSpPr>
        <p:spPr>
          <a:xfrm>
            <a:off x="509886" y="2688978"/>
            <a:ext cx="936104" cy="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99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CT FINDING </a:t>
            </a:r>
            <a:endParaRPr lang="en-IN" dirty="0"/>
          </a:p>
        </p:txBody>
      </p:sp>
      <p:sp>
        <p:nvSpPr>
          <p:cNvPr id="3" name="Content Placeholder 2"/>
          <p:cNvSpPr>
            <a:spLocks noGrp="1"/>
          </p:cNvSpPr>
          <p:nvPr>
            <p:ph idx="1"/>
          </p:nvPr>
        </p:nvSpPr>
        <p:spPr/>
        <p:txBody>
          <a:bodyPr/>
          <a:lstStyle/>
          <a:p>
            <a:r>
              <a:rPr lang="en-IN" dirty="0" smtClean="0">
                <a:effectLst/>
              </a:rPr>
              <a:t>Seen as regions of homogenous </a:t>
            </a:r>
            <a:r>
              <a:rPr lang="en-IN" dirty="0" err="1" smtClean="0">
                <a:effectLst/>
              </a:rPr>
              <a:t>unencapsulated</a:t>
            </a:r>
            <a:r>
              <a:rPr lang="en-IN" dirty="0" smtClean="0">
                <a:effectLst/>
              </a:rPr>
              <a:t> fat attenuating region involving the mediastinum, which will sharply outline vessels and lymph nodes </a:t>
            </a:r>
            <a:endParaRPr lang="en-IN" dirty="0"/>
          </a:p>
        </p:txBody>
      </p:sp>
    </p:spTree>
    <p:extLst>
      <p:ext uri="{BB962C8B-B14F-4D97-AF65-F5344CB8AC3E}">
        <p14:creationId xmlns:p14="http://schemas.microsoft.com/office/powerpoint/2010/main" val="3207311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4525963"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636912"/>
            <a:ext cx="3960440" cy="3960440"/>
          </a:xfrm>
          <a:prstGeom prst="rect">
            <a:avLst/>
          </a:prstGeom>
        </p:spPr>
      </p:pic>
    </p:spTree>
    <p:extLst>
      <p:ext uri="{BB962C8B-B14F-4D97-AF65-F5344CB8AC3E}">
        <p14:creationId xmlns:p14="http://schemas.microsoft.com/office/powerpoint/2010/main" val="3052829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Text Placeholder 5"/>
          <p:cNvSpPr>
            <a:spLocks noGrp="1"/>
          </p:cNvSpPr>
          <p:nvPr>
            <p:ph type="body" idx="1"/>
          </p:nvPr>
        </p:nvSpPr>
        <p:spPr>
          <a:xfrm>
            <a:off x="755576" y="3140968"/>
            <a:ext cx="7772400" cy="3240360"/>
          </a:xfrm>
        </p:spPr>
        <p:txBody>
          <a:bodyPr>
            <a:noAutofit/>
          </a:bodyPr>
          <a:lstStyle/>
          <a:p>
            <a:r>
              <a:rPr lang="en-IN" sz="1400" dirty="0"/>
              <a:t>A</a:t>
            </a:r>
            <a:r>
              <a:rPr lang="en-IN" sz="1400" dirty="0" smtClean="0">
                <a:effectLst/>
              </a:rPr>
              <a:t> </a:t>
            </a:r>
            <a:r>
              <a:rPr lang="en-IN" sz="1600" dirty="0" smtClean="0">
                <a:effectLst/>
              </a:rPr>
              <a:t>chest radiograph revealed mediastinal widening with increased </a:t>
            </a:r>
            <a:r>
              <a:rPr lang="en-IN" sz="1600" dirty="0" err="1" smtClean="0">
                <a:effectLst/>
              </a:rPr>
              <a:t>lucency</a:t>
            </a:r>
            <a:r>
              <a:rPr lang="en-IN" sz="1600" dirty="0" smtClean="0">
                <a:effectLst/>
              </a:rPr>
              <a:t> </a:t>
            </a:r>
          </a:p>
          <a:p>
            <a:endParaRPr lang="en-IN" sz="1600" dirty="0"/>
          </a:p>
          <a:p>
            <a:r>
              <a:rPr lang="en-IN" sz="1600" dirty="0" smtClean="0">
                <a:effectLst/>
              </a:rPr>
              <a:t>Computed tomography (CT) of the thorax performed after the intravenous administration of contrast material revealed posterior collections of fat on both sides of the mediastinum, extending from the superior mediastinum to the diaphragm. </a:t>
            </a:r>
          </a:p>
          <a:p>
            <a:r>
              <a:rPr lang="en-IN" sz="1600" dirty="0" smtClean="0">
                <a:effectLst/>
              </a:rPr>
              <a:t>The fat surrounded the heart and mediastinal structures and was present at the posterior base of the right lung (Panels B and C; all arrows point to lipomatosis in the mediastinum). </a:t>
            </a:r>
          </a:p>
          <a:p>
            <a:r>
              <a:rPr lang="en-IN" sz="1600" dirty="0" smtClean="0">
                <a:effectLst/>
              </a:rPr>
              <a:t>CT showed an attenuation of −125 to −100 Hounsfield units. This deposition of adipose tissue was diagnosed as mediastinal lipomatosis, a benign cause of mediastinal widening. </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14400" y="404813"/>
            <a:ext cx="8229600" cy="2341562"/>
          </a:xfrm>
        </p:spPr>
      </p:pic>
    </p:spTree>
    <p:extLst>
      <p:ext uri="{BB962C8B-B14F-4D97-AF65-F5344CB8AC3E}">
        <p14:creationId xmlns:p14="http://schemas.microsoft.com/office/powerpoint/2010/main" val="3544479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Clinical implications </a:t>
            </a:r>
            <a:endParaRPr lang="en-IN" dirty="0"/>
          </a:p>
        </p:txBody>
      </p:sp>
      <p:sp>
        <p:nvSpPr>
          <p:cNvPr id="5" name="Content Placeholder 4"/>
          <p:cNvSpPr>
            <a:spLocks noGrp="1"/>
          </p:cNvSpPr>
          <p:nvPr>
            <p:ph idx="1"/>
          </p:nvPr>
        </p:nvSpPr>
        <p:spPr/>
        <p:txBody>
          <a:bodyPr/>
          <a:lstStyle/>
          <a:p>
            <a:r>
              <a:rPr lang="en-IN" dirty="0" smtClean="0"/>
              <a:t>Occasionally mediastinal fat can impose some challenges while cannulating internal jugular or subclavian catheters. </a:t>
            </a:r>
          </a:p>
          <a:p>
            <a:endParaRPr lang="en-IN" dirty="0"/>
          </a:p>
          <a:p>
            <a:endParaRPr lang="en-IN" dirty="0" smtClean="0"/>
          </a:p>
          <a:p>
            <a:r>
              <a:rPr lang="en-IN" dirty="0" smtClean="0"/>
              <a:t>There are also reports describing airway compromise due to laryngeal compression secondary to excess fat in the mediastinum </a:t>
            </a:r>
          </a:p>
          <a:p>
            <a:endParaRPr lang="en-IN" dirty="0"/>
          </a:p>
        </p:txBody>
      </p:sp>
    </p:spTree>
    <p:extLst>
      <p:ext uri="{BB962C8B-B14F-4D97-AF65-F5344CB8AC3E}">
        <p14:creationId xmlns:p14="http://schemas.microsoft.com/office/powerpoint/2010/main" val="1187721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CLINICAL POINTS </a:t>
            </a:r>
            <a:endParaRPr lang="en-IN" dirty="0"/>
          </a:p>
        </p:txBody>
      </p:sp>
      <p:sp>
        <p:nvSpPr>
          <p:cNvPr id="5" name="Content Placeholder 4"/>
          <p:cNvSpPr>
            <a:spLocks noGrp="1"/>
          </p:cNvSpPr>
          <p:nvPr>
            <p:ph idx="1"/>
          </p:nvPr>
        </p:nvSpPr>
        <p:spPr/>
        <p:txBody>
          <a:bodyPr>
            <a:normAutofit fontScale="92500" lnSpcReduction="20000"/>
          </a:bodyPr>
          <a:lstStyle/>
          <a:p>
            <a:r>
              <a:rPr lang="en-IN" dirty="0" smtClean="0"/>
              <a:t>It can cause low voltage complexes in ECG.</a:t>
            </a:r>
          </a:p>
          <a:p>
            <a:endParaRPr lang="en-IN" dirty="0"/>
          </a:p>
          <a:p>
            <a:r>
              <a:rPr lang="en-IN" dirty="0" smtClean="0"/>
              <a:t>Benign </a:t>
            </a:r>
          </a:p>
          <a:p>
            <a:pPr marL="0" indent="0">
              <a:buNone/>
            </a:pPr>
            <a:endParaRPr lang="en-IN" dirty="0" smtClean="0"/>
          </a:p>
          <a:p>
            <a:r>
              <a:rPr lang="en-IN" dirty="0" smtClean="0"/>
              <a:t>DD for mediastinal widening especially in obese individuals</a:t>
            </a:r>
          </a:p>
          <a:p>
            <a:endParaRPr lang="en-IN" dirty="0" smtClean="0"/>
          </a:p>
          <a:p>
            <a:r>
              <a:rPr lang="en-IN" dirty="0" smtClean="0">
                <a:effectLst/>
              </a:rPr>
              <a:t>The inclusion of medial lipomatosis in the DD of widened mediastinum will help eliminate unnecessary workup </a:t>
            </a:r>
            <a:endParaRPr lang="en-IN" dirty="0" smtClean="0"/>
          </a:p>
          <a:p>
            <a:endParaRPr lang="en-IN" dirty="0" smtClean="0"/>
          </a:p>
          <a:p>
            <a:pPr marL="0" indent="0">
              <a:buNone/>
            </a:pPr>
            <a:endParaRPr lang="en-IN" dirty="0" smtClean="0"/>
          </a:p>
          <a:p>
            <a:endParaRPr lang="en-IN" dirty="0" smtClean="0"/>
          </a:p>
          <a:p>
            <a:endParaRPr lang="en-IN" dirty="0"/>
          </a:p>
        </p:txBody>
      </p:sp>
    </p:spTree>
    <p:extLst>
      <p:ext uri="{BB962C8B-B14F-4D97-AF65-F5344CB8AC3E}">
        <p14:creationId xmlns:p14="http://schemas.microsoft.com/office/powerpoint/2010/main" val="477829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835696"/>
            <a:ext cx="8229600" cy="1656184"/>
          </a:xfrm>
        </p:spPr>
        <p:txBody>
          <a:bodyPr/>
          <a:lstStyle/>
          <a:p>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96752"/>
            <a:ext cx="6938361" cy="4810919"/>
          </a:xfrm>
        </p:spPr>
      </p:pic>
    </p:spTree>
    <p:extLst>
      <p:ext uri="{BB962C8B-B14F-4D97-AF65-F5344CB8AC3E}">
        <p14:creationId xmlns:p14="http://schemas.microsoft.com/office/powerpoint/2010/main" val="104031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048650"/>
          <p:cNvSpPr>
            <a:spLocks noGrp="1"/>
          </p:cNvSpPr>
          <p:nvPr>
            <p:ph type="title"/>
          </p:nvPr>
        </p:nvSpPr>
        <p:spPr/>
        <p:txBody>
          <a:bodyPr/>
          <a:lstStyle/>
          <a:p>
            <a:endParaRPr lang="en-IN"/>
          </a:p>
        </p:txBody>
      </p:sp>
      <p:sp>
        <p:nvSpPr>
          <p:cNvPr id="1048652" name="Content Placeholder 1048651"/>
          <p:cNvSpPr>
            <a:spLocks noGrp="1"/>
          </p:cNvSpPr>
          <p:nvPr>
            <p:ph idx="1"/>
          </p:nvPr>
        </p:nvSpPr>
        <p:spPr/>
        <p:txBody>
          <a:bodyPr/>
          <a:lstStyle/>
          <a:p>
            <a:pPr marL="0" indent="0">
              <a:buNone/>
            </a:pPr>
            <a:r>
              <a:rPr lang="en-US" altLang="en-IN"/>
              <a:t>No H/o facial fluffiness </a:t>
            </a:r>
            <a:endParaRPr lang="en-IN"/>
          </a:p>
          <a:p>
            <a:pPr marL="0" indent="0">
              <a:buNone/>
            </a:pPr>
            <a:r>
              <a:rPr lang="en-US" altLang="en-IN"/>
              <a:t>No H/o palpitations </a:t>
            </a:r>
            <a:endParaRPr lang="en-IN"/>
          </a:p>
          <a:p>
            <a:pPr marL="0" indent="0">
              <a:buNone/>
            </a:pPr>
            <a:r>
              <a:rPr lang="en-US" altLang="en-IN"/>
              <a:t>No H/o abdominal distension</a:t>
            </a:r>
            <a:endParaRPr lang="en-IN"/>
          </a:p>
          <a:p>
            <a:pPr marL="0" indent="0">
              <a:buNone/>
            </a:pPr>
            <a:r>
              <a:rPr lang="en-US" altLang="en-IN"/>
              <a:t>No H/o decreased urine output</a:t>
            </a:r>
            <a:endParaRPr lang="en-IN"/>
          </a:p>
          <a:p>
            <a:pPr marL="0" indent="0">
              <a:buNone/>
            </a:pPr>
            <a:r>
              <a:rPr lang="en-US" altLang="en-IN"/>
              <a:t>No H/o sore throat</a:t>
            </a:r>
            <a:endParaRPr lang="en-IN"/>
          </a:p>
          <a:p>
            <a:pPr marL="0" indent="0">
              <a:buNone/>
            </a:pPr>
            <a:r>
              <a:rPr lang="en-US" altLang="en-IN"/>
              <a:t>No H/o headache</a:t>
            </a:r>
            <a:endParaRPr lang="en-IN"/>
          </a:p>
          <a:p>
            <a:pPr marL="0" indent="0">
              <a:buNone/>
            </a:pPr>
            <a:r>
              <a:rPr lang="en-US" altLang="en-IN"/>
              <a:t>No H/o vomiting</a:t>
            </a:r>
            <a:endParaRPr lang="en-IN"/>
          </a:p>
          <a:p>
            <a:pPr marL="0" indent="0">
              <a:buNone/>
            </a:pPr>
            <a:r>
              <a:rPr lang="en-US" altLang="en-IN"/>
              <a:t>No H/o any bleeding manifestation and rashes </a:t>
            </a: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048652"/>
          <p:cNvSpPr>
            <a:spLocks noGrp="1"/>
          </p:cNvSpPr>
          <p:nvPr>
            <p:ph type="title"/>
          </p:nvPr>
        </p:nvSpPr>
        <p:spPr/>
        <p:txBody>
          <a:bodyPr/>
          <a:lstStyle/>
          <a:p>
            <a:endParaRPr lang="en-IN"/>
          </a:p>
        </p:txBody>
      </p:sp>
      <p:sp>
        <p:nvSpPr>
          <p:cNvPr id="1048654" name="Content Placeholder 1048653"/>
          <p:cNvSpPr>
            <a:spLocks noGrp="1"/>
          </p:cNvSpPr>
          <p:nvPr>
            <p:ph idx="1"/>
          </p:nvPr>
        </p:nvSpPr>
        <p:spPr/>
        <p:txBody>
          <a:bodyPr/>
          <a:lstStyle/>
          <a:p>
            <a:pPr marL="0" indent="0">
              <a:buNone/>
            </a:pPr>
            <a:r>
              <a:rPr lang="en-US" altLang="en-IN" sz="3200" b="1" dirty="0"/>
              <a:t>PAST HISTORY:-</a:t>
            </a:r>
            <a:endParaRPr lang="en-IN" sz="3200" b="1" dirty="0"/>
          </a:p>
          <a:p>
            <a:pPr marL="0" indent="0">
              <a:buNone/>
            </a:pPr>
            <a:r>
              <a:rPr lang="en-US" altLang="en-IN" dirty="0"/>
              <a:t>                     H/O similar complaints on and off for past year</a:t>
            </a:r>
            <a:r>
              <a:rPr lang="en-US" altLang="en-IN" dirty="0" smtClean="0"/>
              <a:t>. </a:t>
            </a:r>
            <a:r>
              <a:rPr lang="en-US" altLang="en-IN" dirty="0"/>
              <a:t>A</a:t>
            </a:r>
            <a:r>
              <a:rPr lang="en-US" altLang="en-IN" dirty="0" smtClean="0"/>
              <a:t>nd </a:t>
            </a:r>
            <a:r>
              <a:rPr lang="en-US" altLang="en-IN" dirty="0"/>
              <a:t>recently diagnosed and treated as </a:t>
            </a:r>
            <a:r>
              <a:rPr lang="en-US" altLang="en-IN" b="1" dirty="0"/>
              <a:t>COPD /CORPULMONALE/RESPIRATORY FAILURE </a:t>
            </a:r>
            <a:r>
              <a:rPr lang="en-US" altLang="en-IN" dirty="0"/>
              <a:t>4months back</a:t>
            </a:r>
            <a:endParaRPr lang="en-IN" dirty="0"/>
          </a:p>
          <a:p>
            <a:pPr marL="0" indent="0">
              <a:buNone/>
            </a:pPr>
            <a:r>
              <a:rPr lang="en-US" altLang="en-IN" dirty="0"/>
              <a:t>                    No H/O DM/ HTN/ CAD/ CKD/BRONCHIAL ASTHMA/ CKD / SEIZURE DISORDER</a:t>
            </a:r>
            <a:endParaRPr lang="en-IN" dirty="0"/>
          </a:p>
          <a:p>
            <a:pPr marL="0" indent="0">
              <a:buNone/>
            </a:pPr>
            <a:r>
              <a:rPr lang="en-US" altLang="en-IN" dirty="0"/>
              <a:t>   </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048654"/>
          <p:cNvSpPr>
            <a:spLocks noGrp="1"/>
          </p:cNvSpPr>
          <p:nvPr>
            <p:ph type="title"/>
          </p:nvPr>
        </p:nvSpPr>
        <p:spPr/>
        <p:txBody>
          <a:bodyPr/>
          <a:lstStyle/>
          <a:p>
            <a:endParaRPr lang="en-IN"/>
          </a:p>
        </p:txBody>
      </p:sp>
      <p:sp>
        <p:nvSpPr>
          <p:cNvPr id="1048656" name="Content Placeholder 1048655"/>
          <p:cNvSpPr>
            <a:spLocks noGrp="1"/>
          </p:cNvSpPr>
          <p:nvPr>
            <p:ph idx="1"/>
          </p:nvPr>
        </p:nvSpPr>
        <p:spPr/>
        <p:txBody>
          <a:bodyPr>
            <a:normAutofit fontScale="92857"/>
          </a:bodyPr>
          <a:lstStyle/>
          <a:p>
            <a:pPr marL="0" indent="0">
              <a:buNone/>
            </a:pPr>
            <a:r>
              <a:rPr lang="en-US" altLang="en-IN" b="1" dirty="0"/>
              <a:t>PERSONAL HISTORY:-</a:t>
            </a:r>
            <a:endParaRPr lang="en-IN" b="1" dirty="0"/>
          </a:p>
          <a:p>
            <a:pPr marL="0" indent="0">
              <a:buNone/>
            </a:pPr>
            <a:r>
              <a:rPr lang="en-US" altLang="en-IN" dirty="0"/>
              <a:t>                       Mixed diet </a:t>
            </a:r>
            <a:endParaRPr lang="en-IN" dirty="0"/>
          </a:p>
          <a:p>
            <a:pPr marL="0" indent="0">
              <a:buNone/>
            </a:pPr>
            <a:r>
              <a:rPr lang="en-US" altLang="en-IN" dirty="0"/>
              <a:t>                       Not alcoholic or smoker </a:t>
            </a:r>
            <a:endParaRPr lang="en-IN" dirty="0"/>
          </a:p>
          <a:p>
            <a:pPr marL="0" indent="0">
              <a:buNone/>
            </a:pPr>
            <a:r>
              <a:rPr lang="en-US" altLang="en-IN" dirty="0"/>
              <a:t>                       Occupation as </a:t>
            </a:r>
            <a:r>
              <a:rPr lang="en-US" altLang="en-IN" dirty="0" smtClean="0"/>
              <a:t>coolie </a:t>
            </a:r>
            <a:endParaRPr lang="en-IN" dirty="0"/>
          </a:p>
          <a:p>
            <a:pPr marL="0" indent="0">
              <a:buNone/>
            </a:pPr>
            <a:r>
              <a:rPr lang="en-US" altLang="en-IN" dirty="0"/>
              <a:t>                       Bowel and bladder habits normal</a:t>
            </a:r>
            <a:endParaRPr lang="en-IN" dirty="0"/>
          </a:p>
          <a:p>
            <a:pPr marL="0" indent="0">
              <a:buNone/>
            </a:pPr>
            <a:r>
              <a:rPr lang="en-US" altLang="en-IN" b="1" dirty="0"/>
              <a:t>TREATMENT HISTORY:-</a:t>
            </a:r>
            <a:endParaRPr lang="en-IN" b="1" dirty="0"/>
          </a:p>
          <a:p>
            <a:pPr marL="0" indent="0">
              <a:buNone/>
            </a:pPr>
            <a:r>
              <a:rPr lang="en-US" altLang="en-IN" dirty="0"/>
              <a:t>                       On Budesonide inhaler 200micg </a:t>
            </a:r>
            <a:r>
              <a:rPr lang="en-US" altLang="en-IN" dirty="0" err="1"/>
              <a:t>bd</a:t>
            </a:r>
            <a:r>
              <a:rPr lang="en-US" altLang="en-IN" dirty="0"/>
              <a:t> </a:t>
            </a:r>
            <a:endParaRPr lang="en-IN" dirty="0"/>
          </a:p>
          <a:p>
            <a:pPr marL="0" indent="0">
              <a:buNone/>
            </a:pPr>
            <a:r>
              <a:rPr lang="en-US" altLang="en-IN" b="1" dirty="0"/>
              <a:t>MENSURAL HISTORY:-</a:t>
            </a:r>
            <a:endParaRPr lang="en-IN" b="1" dirty="0"/>
          </a:p>
          <a:p>
            <a:pPr marL="0" indent="0">
              <a:buNone/>
            </a:pPr>
            <a:r>
              <a:rPr lang="en-US" altLang="en-IN" dirty="0"/>
              <a:t>                       Attained menopause 20years back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048656"/>
          <p:cNvSpPr>
            <a:spLocks noGrp="1"/>
          </p:cNvSpPr>
          <p:nvPr>
            <p:ph type="title"/>
          </p:nvPr>
        </p:nvSpPr>
        <p:spPr/>
        <p:txBody>
          <a:bodyPr/>
          <a:lstStyle/>
          <a:p>
            <a:endParaRPr lang="en-IN"/>
          </a:p>
        </p:txBody>
      </p:sp>
      <p:sp>
        <p:nvSpPr>
          <p:cNvPr id="1048658" name="Content Placeholder 1048657"/>
          <p:cNvSpPr>
            <a:spLocks noGrp="1"/>
          </p:cNvSpPr>
          <p:nvPr>
            <p:ph idx="1"/>
          </p:nvPr>
        </p:nvSpPr>
        <p:spPr>
          <a:xfrm>
            <a:off x="667838" y="522514"/>
            <a:ext cx="7886700" cy="5693638"/>
          </a:xfrm>
        </p:spPr>
        <p:txBody>
          <a:bodyPr>
            <a:normAutofit fontScale="97857" lnSpcReduction="10000"/>
          </a:bodyPr>
          <a:lstStyle/>
          <a:p>
            <a:pPr marL="0" indent="0">
              <a:buNone/>
            </a:pPr>
            <a:r>
              <a:rPr lang="en-US" altLang="en-IN" b="1" dirty="0"/>
              <a:t>GENERAL EXAMINATION:-</a:t>
            </a:r>
            <a:endParaRPr lang="en-IN" b="1" dirty="0"/>
          </a:p>
          <a:p>
            <a:pPr marL="0" indent="0">
              <a:buNone/>
            </a:pPr>
            <a:r>
              <a:rPr lang="en-US" altLang="en-IN" dirty="0"/>
              <a:t>           Patient conscious and oriented </a:t>
            </a:r>
            <a:endParaRPr lang="en-IN" dirty="0"/>
          </a:p>
          <a:p>
            <a:pPr marL="0" indent="0">
              <a:buNone/>
            </a:pPr>
            <a:r>
              <a:rPr lang="en-US" altLang="en-IN" dirty="0"/>
              <a:t>           </a:t>
            </a:r>
            <a:r>
              <a:rPr lang="en-US" altLang="en-IN" dirty="0" err="1">
                <a:solidFill>
                  <a:srgbClr val="FF0000"/>
                </a:solidFill>
              </a:rPr>
              <a:t>Dyspneic</a:t>
            </a:r>
            <a:r>
              <a:rPr lang="en-US" altLang="en-IN" dirty="0">
                <a:solidFill>
                  <a:srgbClr val="FF0000"/>
                </a:solidFill>
              </a:rPr>
              <a:t> and </a:t>
            </a:r>
            <a:r>
              <a:rPr lang="en-US" altLang="en-IN" dirty="0" err="1">
                <a:solidFill>
                  <a:srgbClr val="FF0000"/>
                </a:solidFill>
              </a:rPr>
              <a:t>tachypnoea</a:t>
            </a:r>
            <a:r>
              <a:rPr lang="en-US" altLang="en-IN" dirty="0">
                <a:solidFill>
                  <a:srgbClr val="FF0000"/>
                </a:solidFill>
              </a:rPr>
              <a:t> </a:t>
            </a:r>
            <a:r>
              <a:rPr lang="en-US" altLang="en-IN" dirty="0"/>
              <a:t>at rest</a:t>
            </a:r>
            <a:endParaRPr lang="en-IN" dirty="0"/>
          </a:p>
          <a:p>
            <a:pPr marL="0" indent="0">
              <a:buNone/>
            </a:pPr>
            <a:r>
              <a:rPr lang="en-US" altLang="en-IN" dirty="0"/>
              <a:t>           No pallor/cyanosis/clubbing/</a:t>
            </a:r>
            <a:r>
              <a:rPr lang="en-US" altLang="en-IN" dirty="0" err="1"/>
              <a:t>ictrus</a:t>
            </a:r>
            <a:r>
              <a:rPr lang="en-US" altLang="en-IN" dirty="0"/>
              <a:t>/pedal edema/generalized </a:t>
            </a:r>
            <a:r>
              <a:rPr lang="en-US" altLang="en-IN" dirty="0" err="1"/>
              <a:t>lymphadenopathy</a:t>
            </a:r>
            <a:r>
              <a:rPr lang="en-US" altLang="en-IN" dirty="0"/>
              <a:t> </a:t>
            </a:r>
            <a:endParaRPr lang="en-IN" dirty="0"/>
          </a:p>
          <a:p>
            <a:pPr marL="0" indent="0">
              <a:buNone/>
            </a:pPr>
            <a:r>
              <a:rPr lang="en-US" altLang="en-IN" dirty="0"/>
              <a:t>           No external markers of TB</a:t>
            </a:r>
            <a:endParaRPr lang="en-IN" dirty="0"/>
          </a:p>
          <a:p>
            <a:pPr marL="0" indent="0">
              <a:buNone/>
            </a:pPr>
            <a:r>
              <a:rPr lang="en-US" altLang="en-IN" b="1" dirty="0"/>
              <a:t>VITALS:- </a:t>
            </a:r>
            <a:endParaRPr lang="en-IN" b="1" dirty="0"/>
          </a:p>
          <a:p>
            <a:pPr marL="0" indent="0">
              <a:buNone/>
            </a:pPr>
            <a:r>
              <a:rPr lang="en-US" altLang="en-IN" dirty="0"/>
              <a:t>           BP - 100/70mmhg in both UL in lying position </a:t>
            </a:r>
            <a:endParaRPr lang="en-IN" dirty="0"/>
          </a:p>
          <a:p>
            <a:pPr marL="0" indent="0">
              <a:buNone/>
            </a:pPr>
            <a:r>
              <a:rPr lang="en-US" altLang="en-IN" dirty="0"/>
              <a:t>           Pulse - 108/min , regular, normal volume, no special character, no radio femoral delay, all peripheral pulse felt equally, no thickening of vessel wall</a:t>
            </a:r>
            <a:endParaRPr lang="en-IN" dirty="0"/>
          </a:p>
          <a:p>
            <a:pPr marL="0" indent="0">
              <a:buNone/>
            </a:pPr>
            <a:r>
              <a:rPr lang="en-US" altLang="en-IN" dirty="0"/>
              <a:t>          RR - </a:t>
            </a:r>
            <a:r>
              <a:rPr lang="en-US" altLang="en-IN" dirty="0">
                <a:solidFill>
                  <a:srgbClr val="FF0000"/>
                </a:solidFill>
              </a:rPr>
              <a:t>30/min</a:t>
            </a:r>
            <a:r>
              <a:rPr lang="en-US" altLang="en-IN" dirty="0"/>
              <a:t>, abdominal thoracic</a:t>
            </a:r>
            <a:endParaRPr lang="en-IN" dirty="0"/>
          </a:p>
          <a:p>
            <a:pPr marL="0" indent="0">
              <a:buNone/>
            </a:pPr>
            <a:r>
              <a:rPr lang="en-US" altLang="en-IN" dirty="0"/>
              <a:t>          Spo2 - </a:t>
            </a:r>
            <a:r>
              <a:rPr lang="en-US" altLang="en-IN" dirty="0">
                <a:solidFill>
                  <a:srgbClr val="FF0000"/>
                </a:solidFill>
              </a:rPr>
              <a:t>93%</a:t>
            </a:r>
            <a:r>
              <a:rPr lang="en-US" altLang="en-IN" dirty="0"/>
              <a:t> in room air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048658"/>
          <p:cNvSpPr>
            <a:spLocks noGrp="1"/>
          </p:cNvSpPr>
          <p:nvPr>
            <p:ph type="title"/>
          </p:nvPr>
        </p:nvSpPr>
        <p:spPr/>
        <p:txBody>
          <a:bodyPr>
            <a:normAutofit fontScale="90000"/>
          </a:bodyPr>
          <a:lstStyle/>
          <a:p>
            <a:r>
              <a:rPr lang="en-US" altLang="en-IN" b="1" dirty="0" smtClean="0">
                <a:solidFill>
                  <a:srgbClr val="FF0000"/>
                </a:solidFill>
              </a:rPr>
              <a:t>              </a:t>
            </a:r>
            <a:r>
              <a:rPr lang="en-US" altLang="en-IN" sz="4900" b="1" dirty="0" smtClean="0">
                <a:solidFill>
                  <a:srgbClr val="FF0000"/>
                </a:solidFill>
              </a:rPr>
              <a:t>Systemic examination</a:t>
            </a:r>
            <a:r>
              <a:rPr lang="en-IN" sz="4900" b="1" dirty="0">
                <a:solidFill>
                  <a:srgbClr val="FF0000"/>
                </a:solidFill>
              </a:rPr>
              <a:t/>
            </a:r>
            <a:br>
              <a:rPr lang="en-IN" sz="4900" b="1" dirty="0">
                <a:solidFill>
                  <a:srgbClr val="FF0000"/>
                </a:solidFill>
              </a:rPr>
            </a:br>
            <a:endParaRPr lang="en-IN" sz="4900" b="1" dirty="0"/>
          </a:p>
        </p:txBody>
      </p:sp>
      <p:sp>
        <p:nvSpPr>
          <p:cNvPr id="1048660" name="Content Placeholder 1048659"/>
          <p:cNvSpPr>
            <a:spLocks noGrp="1"/>
          </p:cNvSpPr>
          <p:nvPr>
            <p:ph idx="1"/>
          </p:nvPr>
        </p:nvSpPr>
        <p:spPr/>
        <p:txBody>
          <a:bodyPr>
            <a:normAutofit fontScale="92500" lnSpcReduction="20000"/>
          </a:bodyPr>
          <a:lstStyle/>
          <a:p>
            <a:pPr marL="0" indent="0">
              <a:buNone/>
            </a:pPr>
            <a:r>
              <a:rPr lang="en-US" altLang="en-IN" sz="3800" dirty="0">
                <a:solidFill>
                  <a:srgbClr val="FF0000"/>
                </a:solidFill>
              </a:rPr>
              <a:t> </a:t>
            </a:r>
            <a:r>
              <a:rPr lang="en-US" altLang="en-IN" sz="3800" dirty="0" smtClean="0">
                <a:solidFill>
                  <a:srgbClr val="FF0000"/>
                </a:solidFill>
              </a:rPr>
              <a:t>  </a:t>
            </a:r>
            <a:r>
              <a:rPr lang="en-US" altLang="en-IN" dirty="0" smtClean="0"/>
              <a:t> </a:t>
            </a:r>
            <a:r>
              <a:rPr lang="en-US" altLang="en-IN" b="1" dirty="0" smtClean="0"/>
              <a:t>CVS</a:t>
            </a:r>
            <a:r>
              <a:rPr lang="en-US" altLang="en-IN" dirty="0"/>
              <a:t>:- </a:t>
            </a:r>
            <a:endParaRPr lang="en-US" altLang="en-IN" dirty="0" smtClean="0"/>
          </a:p>
          <a:p>
            <a:pPr marL="0" indent="0">
              <a:buNone/>
            </a:pPr>
            <a:r>
              <a:rPr lang="en-US" altLang="en-IN" dirty="0"/>
              <a:t> </a:t>
            </a:r>
            <a:r>
              <a:rPr lang="en-US" altLang="en-IN" dirty="0" smtClean="0"/>
              <a:t>                S1 </a:t>
            </a:r>
            <a:r>
              <a:rPr lang="en-US" altLang="en-IN" dirty="0"/>
              <a:t>S2+, no murmur, JVP- Normal</a:t>
            </a:r>
            <a:endParaRPr lang="en-IN" dirty="0"/>
          </a:p>
          <a:p>
            <a:pPr marL="0" indent="0">
              <a:buNone/>
            </a:pPr>
            <a:endParaRPr lang="en-IN" dirty="0"/>
          </a:p>
          <a:p>
            <a:pPr marL="0" indent="0">
              <a:buNone/>
            </a:pPr>
            <a:r>
              <a:rPr lang="en-US" altLang="en-IN" dirty="0"/>
              <a:t>      </a:t>
            </a:r>
            <a:r>
              <a:rPr lang="en-US" altLang="en-IN" b="1" dirty="0" smtClean="0"/>
              <a:t>RS </a:t>
            </a:r>
            <a:r>
              <a:rPr lang="en-US" altLang="en-IN" dirty="0" smtClean="0"/>
              <a:t> :-</a:t>
            </a:r>
          </a:p>
          <a:p>
            <a:pPr marL="0" indent="0">
              <a:buNone/>
            </a:pPr>
            <a:r>
              <a:rPr lang="en-US" altLang="en-IN" dirty="0" smtClean="0"/>
              <a:t>                  Trachea in midline</a:t>
            </a:r>
          </a:p>
          <a:p>
            <a:pPr marL="0" indent="0">
              <a:buNone/>
            </a:pPr>
            <a:r>
              <a:rPr lang="en-US" altLang="en-IN" dirty="0" smtClean="0"/>
              <a:t>                  </a:t>
            </a:r>
            <a:r>
              <a:rPr lang="en-US" altLang="en-IN" dirty="0"/>
              <a:t>B/L Air entry equal, B/L monophonic wheeze heard all over the chest</a:t>
            </a:r>
            <a:endParaRPr lang="en-IN" dirty="0"/>
          </a:p>
          <a:p>
            <a:pPr marL="0" indent="0">
              <a:buNone/>
            </a:pPr>
            <a:r>
              <a:rPr lang="en-US" altLang="en-IN" dirty="0"/>
              <a:t>                  Minimal </a:t>
            </a:r>
            <a:r>
              <a:rPr lang="en-US" altLang="en-IN" dirty="0" smtClean="0"/>
              <a:t>end </a:t>
            </a:r>
            <a:r>
              <a:rPr lang="en-US" altLang="en-IN" dirty="0" err="1" smtClean="0"/>
              <a:t>inspiratory</a:t>
            </a:r>
            <a:r>
              <a:rPr lang="en-US" altLang="en-IN" dirty="0" smtClean="0"/>
              <a:t> </a:t>
            </a:r>
            <a:r>
              <a:rPr lang="en-US" altLang="en-IN" dirty="0" err="1" smtClean="0"/>
              <a:t>crepitations</a:t>
            </a:r>
            <a:r>
              <a:rPr lang="en-US" altLang="en-IN" dirty="0" smtClean="0"/>
              <a:t> </a:t>
            </a:r>
            <a:r>
              <a:rPr lang="en-US" altLang="en-IN" dirty="0"/>
              <a:t>heard in the </a:t>
            </a:r>
            <a:r>
              <a:rPr lang="en-US" altLang="en-IN" dirty="0" err="1"/>
              <a:t>b/l</a:t>
            </a:r>
            <a:r>
              <a:rPr lang="en-US" altLang="en-IN" dirty="0"/>
              <a:t> infra </a:t>
            </a:r>
            <a:r>
              <a:rPr lang="en-US" altLang="en-IN" dirty="0" err="1"/>
              <a:t>axillary</a:t>
            </a:r>
            <a:r>
              <a:rPr lang="en-US" altLang="en-IN" dirty="0"/>
              <a:t> and infra scapular area and left </a:t>
            </a:r>
            <a:r>
              <a:rPr lang="en-US" altLang="en-IN" dirty="0" err="1"/>
              <a:t>interscapular</a:t>
            </a:r>
            <a:r>
              <a:rPr lang="en-US" altLang="en-IN" dirty="0"/>
              <a:t> areas.</a:t>
            </a:r>
            <a:endParaRPr lang="en-IN" dirty="0"/>
          </a:p>
          <a:p>
            <a:pPr marL="0" indent="0">
              <a:buNone/>
            </a:pPr>
            <a:r>
              <a:rPr lang="en-US" altLang="en-IN" dirty="0"/>
              <a:t>                  VF VR normal</a:t>
            </a:r>
            <a:endParaRPr lang="en-IN" dirty="0"/>
          </a:p>
          <a:p>
            <a:pPr marL="0" indent="0">
              <a:buNone/>
            </a:pP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048660"/>
          <p:cNvSpPr>
            <a:spLocks noGrp="1"/>
          </p:cNvSpPr>
          <p:nvPr>
            <p:ph type="title"/>
          </p:nvPr>
        </p:nvSpPr>
        <p:spPr/>
        <p:txBody>
          <a:bodyPr/>
          <a:lstStyle/>
          <a:p>
            <a:endParaRPr lang="en-IN"/>
          </a:p>
        </p:txBody>
      </p:sp>
      <p:sp>
        <p:nvSpPr>
          <p:cNvPr id="1048662" name="Content Placeholder 1048661"/>
          <p:cNvSpPr>
            <a:spLocks noGrp="1"/>
          </p:cNvSpPr>
          <p:nvPr>
            <p:ph idx="1"/>
          </p:nvPr>
        </p:nvSpPr>
        <p:spPr>
          <a:xfrm>
            <a:off x="628650" y="1786436"/>
            <a:ext cx="7886700" cy="4351338"/>
          </a:xfrm>
        </p:spPr>
        <p:txBody>
          <a:bodyPr>
            <a:normAutofit/>
          </a:bodyPr>
          <a:lstStyle/>
          <a:p>
            <a:pPr marL="0" indent="0">
              <a:buNone/>
            </a:pPr>
            <a:r>
              <a:rPr lang="en-US" altLang="en-IN" b="1" dirty="0"/>
              <a:t>Per abdomen:-</a:t>
            </a:r>
            <a:endParaRPr lang="en-IN" b="1" dirty="0"/>
          </a:p>
          <a:p>
            <a:pPr marL="0" indent="0">
              <a:buNone/>
            </a:pPr>
            <a:r>
              <a:rPr lang="en-US" altLang="en-IN" dirty="0"/>
              <a:t>                        Soft, no distension, not tender</a:t>
            </a:r>
            <a:endParaRPr lang="en-IN" dirty="0"/>
          </a:p>
          <a:p>
            <a:pPr marL="0" indent="0">
              <a:buNone/>
            </a:pPr>
            <a:r>
              <a:rPr lang="en-US" altLang="en-IN" dirty="0"/>
              <a:t>                        No </a:t>
            </a:r>
            <a:r>
              <a:rPr lang="en-US" altLang="en-IN" dirty="0" err="1"/>
              <a:t>organomegaly</a:t>
            </a:r>
            <a:endParaRPr lang="en-IN" dirty="0"/>
          </a:p>
          <a:p>
            <a:pPr marL="0" indent="0">
              <a:buNone/>
            </a:pPr>
            <a:r>
              <a:rPr lang="en-US" altLang="en-IN" dirty="0"/>
              <a:t>                        Bowel sound +</a:t>
            </a:r>
            <a:endParaRPr lang="en-IN" dirty="0"/>
          </a:p>
          <a:p>
            <a:pPr marL="0" indent="0">
              <a:buNone/>
            </a:pPr>
            <a:endParaRPr lang="en-IN" dirty="0"/>
          </a:p>
          <a:p>
            <a:pPr marL="0" indent="0">
              <a:buNone/>
            </a:pPr>
            <a:r>
              <a:rPr lang="en-US" altLang="en-IN" b="1" dirty="0"/>
              <a:t>CNS</a:t>
            </a:r>
            <a:r>
              <a:rPr lang="en-US" altLang="en-IN" dirty="0"/>
              <a:t>               :- </a:t>
            </a:r>
            <a:endParaRPr lang="en-IN" dirty="0"/>
          </a:p>
          <a:p>
            <a:pPr marL="0" indent="0">
              <a:buNone/>
            </a:pPr>
            <a:r>
              <a:rPr lang="en-US" altLang="en-IN" dirty="0"/>
              <a:t>                        No focal neurological deficit </a:t>
            </a:r>
            <a:endParaRPr lang="en-IN" dirty="0"/>
          </a:p>
          <a:p>
            <a:pPr marL="0" indent="0">
              <a:buNone/>
            </a:pPr>
            <a:r>
              <a:rPr lang="en-US" altLang="en-IN" dirty="0"/>
              <a:t>            </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956</Words>
  <Application>Microsoft Office PowerPoint</Application>
  <PresentationFormat>On-screen Show (4:3)</PresentationFormat>
  <Paragraphs>145</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宋体</vt:lpstr>
      <vt:lpstr>Arial</vt:lpstr>
      <vt:lpstr>Calibri</vt:lpstr>
      <vt:lpstr>Calibri Light</vt:lpstr>
      <vt:lpstr>Office Theme</vt:lpstr>
      <vt:lpstr>1_Office Theme</vt:lpstr>
      <vt:lpstr>INTERESTING  X RAY &amp; CT CHEST FOR DISCUSSION </vt:lpstr>
      <vt:lpstr>                Case History</vt:lpstr>
      <vt:lpstr>PowerPoint Presentation</vt:lpstr>
      <vt:lpstr>PowerPoint Presentation</vt:lpstr>
      <vt:lpstr>PowerPoint Presentation</vt:lpstr>
      <vt:lpstr>PowerPoint Presentation</vt:lpstr>
      <vt:lpstr>PowerPoint Presentation</vt:lpstr>
      <vt:lpstr>              Systemic examination </vt:lpstr>
      <vt:lpstr>PowerPoint Presentation</vt:lpstr>
      <vt:lpstr>PowerPoint Presentation</vt:lpstr>
      <vt:lpstr>INVESTIGATIONS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Case  discussion </vt:lpstr>
      <vt:lpstr>CXR PA </vt:lpstr>
      <vt:lpstr>CT CHEST </vt:lpstr>
      <vt:lpstr>MEDIASTINAL LIPOMATOSIS </vt:lpstr>
      <vt:lpstr>PowerPoint Presentation</vt:lpstr>
      <vt:lpstr>Lesion Density </vt:lpstr>
      <vt:lpstr>Associations</vt:lpstr>
      <vt:lpstr>Chest XRAY </vt:lpstr>
      <vt:lpstr>PowerPoint Presentation</vt:lpstr>
      <vt:lpstr>CT FINDING </vt:lpstr>
      <vt:lpstr>PowerPoint Presentation</vt:lpstr>
      <vt:lpstr>PowerPoint Presentation</vt:lpstr>
      <vt:lpstr>Clinical implications </vt:lpstr>
      <vt:lpstr>CLINICAL POINTS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X RAY &amp; CT CHEST FOR DISCUSSION </dc:title>
  <cp:lastModifiedBy>Anand Prabakaran</cp:lastModifiedBy>
  <cp:revision>15</cp:revision>
  <dcterms:created xsi:type="dcterms:W3CDTF">2015-05-11T22:30:45Z</dcterms:created>
  <dcterms:modified xsi:type="dcterms:W3CDTF">2017-05-17T04:08:33Z</dcterms:modified>
</cp:coreProperties>
</file>