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77" r:id="rId11"/>
    <p:sldId id="266" r:id="rId12"/>
    <p:sldId id="267" r:id="rId13"/>
    <p:sldId id="268" r:id="rId14"/>
    <p:sldId id="269" r:id="rId15"/>
    <p:sldId id="278" r:id="rId16"/>
    <p:sldId id="270" r:id="rId17"/>
    <p:sldId id="271" r:id="rId18"/>
    <p:sldId id="272" r:id="rId19"/>
    <p:sldId id="273" r:id="rId20"/>
    <p:sldId id="274" r:id="rId21"/>
    <p:sldId id="281" r:id="rId22"/>
    <p:sldId id="275" r:id="rId23"/>
    <p:sldId id="282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ghath94@gmail.com" initials="b" lastIdx="1" clrIdx="0">
    <p:extLst>
      <p:ext uri="{19B8F6BF-5375-455C-9EA6-DF929625EA0E}">
        <p15:presenceInfo xmlns:p15="http://schemas.microsoft.com/office/powerpoint/2012/main" userId="bf8ab2404b4af71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00" autoAdjust="0"/>
  </p:normalViewPr>
  <p:slideViewPr>
    <p:cSldViewPr>
      <p:cViewPr varScale="1">
        <p:scale>
          <a:sx n="85" d="100"/>
          <a:sy n="85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9T08:16:49.629" idx="1">
    <p:pos x="10" y="10"/>
    <p:text/>
    <p:extLst>
      <p:ext uri="{C676402C-5697-4E1C-873F-D02D1690AC5C}">
        <p15:threadingInfo xmlns:p15="http://schemas.microsoft.com/office/powerpoint/2012/main" timeZoneBias="-33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3659E2-5AD5-E64B-A194-9A1EB3CE7C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Uncommon manifestations of an autoimmune disease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2B1AA5-CF09-3E4C-80B2-B8005CB7F4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1600" b="1" dirty="0">
                <a:solidFill>
                  <a:schemeClr val="tx2"/>
                </a:solidFill>
              </a:rPr>
              <a:t>Chief </a:t>
            </a:r>
            <a:r>
              <a:rPr lang="en-GB" sz="1600" b="1" dirty="0" smtClean="0">
                <a:solidFill>
                  <a:schemeClr val="tx2"/>
                </a:solidFill>
              </a:rPr>
              <a:t>&amp; professor; </a:t>
            </a:r>
            <a:r>
              <a:rPr lang="en-GB" sz="1600" b="1" dirty="0" err="1" smtClean="0">
                <a:solidFill>
                  <a:schemeClr val="tx2"/>
                </a:solidFill>
              </a:rPr>
              <a:t>Dr.g.bagialakshmi</a:t>
            </a:r>
            <a:r>
              <a:rPr lang="en-GB" sz="1600" b="1" dirty="0" smtClean="0">
                <a:solidFill>
                  <a:schemeClr val="tx2"/>
                </a:solidFill>
              </a:rPr>
              <a:t> md,</a:t>
            </a:r>
            <a:endParaRPr lang="en-GB" sz="1600" b="1" dirty="0">
              <a:solidFill>
                <a:schemeClr val="tx2"/>
              </a:solidFill>
            </a:endParaRPr>
          </a:p>
          <a:p>
            <a:r>
              <a:rPr lang="en-GB" sz="1600" b="1" dirty="0" err="1" smtClean="0">
                <a:solidFill>
                  <a:schemeClr val="tx2"/>
                </a:solidFill>
              </a:rPr>
              <a:t>Asst.professors</a:t>
            </a:r>
            <a:r>
              <a:rPr lang="en-GB" sz="1600" b="1" dirty="0" smtClean="0">
                <a:solidFill>
                  <a:schemeClr val="tx2"/>
                </a:solidFill>
              </a:rPr>
              <a:t>; </a:t>
            </a:r>
            <a:r>
              <a:rPr lang="en-GB" sz="1600" b="1" dirty="0" err="1" smtClean="0">
                <a:solidFill>
                  <a:schemeClr val="tx2"/>
                </a:solidFill>
              </a:rPr>
              <a:t>dr.saravanan</a:t>
            </a:r>
            <a:r>
              <a:rPr lang="en-GB" sz="1600" b="1" dirty="0" smtClean="0">
                <a:solidFill>
                  <a:schemeClr val="tx2"/>
                </a:solidFill>
              </a:rPr>
              <a:t> md,</a:t>
            </a:r>
            <a:endParaRPr lang="en-GB" sz="1600" b="1" dirty="0">
              <a:solidFill>
                <a:schemeClr val="tx2"/>
              </a:solidFill>
            </a:endParaRPr>
          </a:p>
          <a:p>
            <a:r>
              <a:rPr lang="en-GB" sz="1600" b="1" dirty="0">
                <a:solidFill>
                  <a:schemeClr val="tx2"/>
                </a:solidFill>
              </a:rPr>
              <a:t> </a:t>
            </a:r>
            <a:r>
              <a:rPr lang="en-GB" sz="1600" b="1" dirty="0" smtClean="0">
                <a:solidFill>
                  <a:schemeClr val="tx2"/>
                </a:solidFill>
              </a:rPr>
              <a:t>                                   </a:t>
            </a:r>
            <a:r>
              <a:rPr lang="en-GB" sz="1600" b="1" dirty="0" err="1">
                <a:solidFill>
                  <a:schemeClr val="tx2"/>
                </a:solidFill>
              </a:rPr>
              <a:t>Dr.satheesh</a:t>
            </a:r>
            <a:r>
              <a:rPr lang="en-GB" sz="1600" b="1" dirty="0">
                <a:solidFill>
                  <a:schemeClr val="tx2"/>
                </a:solidFill>
              </a:rPr>
              <a:t> </a:t>
            </a:r>
            <a:r>
              <a:rPr lang="en-GB" sz="1600" b="1" dirty="0" smtClean="0">
                <a:solidFill>
                  <a:schemeClr val="tx2"/>
                </a:solidFill>
              </a:rPr>
              <a:t>Kumar md,</a:t>
            </a:r>
            <a:r>
              <a:rPr lang="en-GB" sz="1600" b="1" dirty="0">
                <a:solidFill>
                  <a:schemeClr val="tx2"/>
                </a:solidFill>
              </a:rPr>
              <a:t>
</a:t>
            </a:r>
            <a:r>
              <a:rPr lang="en-GB" sz="1600" b="1" dirty="0" smtClean="0">
                <a:solidFill>
                  <a:schemeClr val="tx2"/>
                </a:solidFill>
              </a:rPr>
              <a:t>                                    </a:t>
            </a:r>
            <a:r>
              <a:rPr lang="en-GB" sz="1600" b="1" dirty="0" err="1" smtClean="0">
                <a:solidFill>
                  <a:schemeClr val="tx2"/>
                </a:solidFill>
              </a:rPr>
              <a:t>dr.ponsenthil</a:t>
            </a:r>
            <a:r>
              <a:rPr lang="en-GB" sz="1600" b="1" dirty="0" smtClean="0">
                <a:solidFill>
                  <a:schemeClr val="tx2"/>
                </a:solidFill>
              </a:rPr>
              <a:t> </a:t>
            </a:r>
            <a:r>
              <a:rPr lang="en-GB" sz="1600" b="1" dirty="0" err="1" smtClean="0">
                <a:solidFill>
                  <a:schemeClr val="tx2"/>
                </a:solidFill>
              </a:rPr>
              <a:t>kumar</a:t>
            </a:r>
            <a:r>
              <a:rPr lang="en-GB" sz="1600" b="1" dirty="0" smtClean="0">
                <a:solidFill>
                  <a:schemeClr val="tx2"/>
                </a:solidFill>
              </a:rPr>
              <a:t> md,</a:t>
            </a:r>
          </a:p>
          <a:p>
            <a:r>
              <a:rPr lang="en-GB" sz="1600" b="1" dirty="0">
                <a:solidFill>
                  <a:schemeClr val="tx2"/>
                </a:solidFill>
              </a:rPr>
              <a:t> </a:t>
            </a:r>
            <a:r>
              <a:rPr lang="en-GB" sz="1600" b="1" dirty="0" smtClean="0">
                <a:solidFill>
                  <a:schemeClr val="tx2"/>
                </a:solidFill>
              </a:rPr>
              <a:t>           </a:t>
            </a:r>
            <a:r>
              <a:rPr lang="en-GB" sz="1600" b="1" dirty="0" err="1" smtClean="0">
                <a:solidFill>
                  <a:schemeClr val="tx2"/>
                </a:solidFill>
              </a:rPr>
              <a:t>presentor</a:t>
            </a:r>
            <a:r>
              <a:rPr lang="en-GB" sz="1600" b="1" dirty="0" smtClean="0">
                <a:solidFill>
                  <a:schemeClr val="tx2"/>
                </a:solidFill>
              </a:rPr>
              <a:t>; dr. </a:t>
            </a:r>
            <a:r>
              <a:rPr lang="en-GB" sz="1600" b="1" dirty="0" err="1" smtClean="0">
                <a:solidFill>
                  <a:schemeClr val="tx2"/>
                </a:solidFill>
              </a:rPr>
              <a:t>palraj.m</a:t>
            </a:r>
            <a:endParaRPr lang="en-GB" sz="1600" b="1" dirty="0">
              <a:solidFill>
                <a:schemeClr val="tx2"/>
              </a:solidFill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788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625341"/>
              </p:ext>
            </p:extLst>
          </p:nvPr>
        </p:nvGraphicFramePr>
        <p:xfrm>
          <a:off x="5029200" y="533400"/>
          <a:ext cx="6553200" cy="2776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8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38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83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81691">
                <a:tc>
                  <a:txBody>
                    <a:bodyPr/>
                    <a:lstStyle/>
                    <a:p>
                      <a:r>
                        <a:rPr lang="en-GB" dirty="0"/>
                        <a:t>CBC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24/9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28/9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1/10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251">
                <a:tc>
                  <a:txBody>
                    <a:bodyPr/>
                    <a:lstStyle/>
                    <a:p>
                      <a:r>
                        <a:rPr lang="en-GB"/>
                        <a:t>TC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5000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7600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6000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251">
                <a:tc>
                  <a:txBody>
                    <a:bodyPr/>
                    <a:lstStyle/>
                    <a:p>
                      <a:r>
                        <a:rPr lang="en-GB" dirty="0"/>
                        <a:t>HB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70C0"/>
                          </a:solidFill>
                        </a:rPr>
                        <a:t>8.1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70C0"/>
                          </a:solidFill>
                        </a:rPr>
                        <a:t>8.4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70C0"/>
                          </a:solidFill>
                        </a:rPr>
                        <a:t>8.5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3251">
                <a:tc>
                  <a:txBody>
                    <a:bodyPr/>
                    <a:lstStyle/>
                    <a:p>
                      <a:r>
                        <a:rPr lang="en-GB"/>
                        <a:t>PLT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2.58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1.36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2.12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3251">
                <a:tc>
                  <a:txBody>
                    <a:bodyPr/>
                    <a:lstStyle/>
                    <a:p>
                      <a:r>
                        <a:rPr lang="en-GB"/>
                        <a:t>MCV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3251">
                <a:tc>
                  <a:txBody>
                    <a:bodyPr/>
                    <a:lstStyle/>
                    <a:p>
                      <a:r>
                        <a:rPr lang="en-GB"/>
                        <a:t>MCHC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30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3251">
                <a:tc>
                  <a:txBody>
                    <a:bodyPr/>
                    <a:lstStyle/>
                    <a:p>
                      <a:r>
                        <a:rPr lang="en-GB"/>
                        <a:t>PCV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678220"/>
              </p:ext>
            </p:extLst>
          </p:nvPr>
        </p:nvGraphicFramePr>
        <p:xfrm>
          <a:off x="457200" y="609601"/>
          <a:ext cx="2667000" cy="2939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1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4665"/>
                <a:gridCol w="838200"/>
              </a:tblGrid>
              <a:tr h="429039">
                <a:tc>
                  <a:txBody>
                    <a:bodyPr/>
                    <a:lstStyle/>
                    <a:p>
                      <a:r>
                        <a:rPr lang="en-GB" dirty="0"/>
                        <a:t>LFT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5/9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27/9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9039">
                <a:tc>
                  <a:txBody>
                    <a:bodyPr/>
                    <a:lstStyle/>
                    <a:p>
                      <a:r>
                        <a:rPr lang="en-GB"/>
                        <a:t>Bilirubin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9039">
                <a:tc>
                  <a:txBody>
                    <a:bodyPr/>
                    <a:lstStyle/>
                    <a:p>
                      <a:r>
                        <a:rPr lang="en-GB"/>
                        <a:t>Direct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5165">
                <a:tc>
                  <a:txBody>
                    <a:bodyPr/>
                    <a:lstStyle/>
                    <a:p>
                      <a:r>
                        <a:rPr lang="en-GB"/>
                        <a:t>Indirect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9039">
                <a:tc>
                  <a:txBody>
                    <a:bodyPr/>
                    <a:lstStyle/>
                    <a:p>
                      <a:r>
                        <a:rPr lang="en-GB"/>
                        <a:t>SGOT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264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9039">
                <a:tc>
                  <a:txBody>
                    <a:bodyPr/>
                    <a:lstStyle/>
                    <a:p>
                      <a:r>
                        <a:rPr lang="en-GB"/>
                        <a:t>SGPT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216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9039">
                <a:tc>
                  <a:txBody>
                    <a:bodyPr/>
                    <a:lstStyle/>
                    <a:p>
                      <a:r>
                        <a:rPr lang="en-GB"/>
                        <a:t>ALP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628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398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930746"/>
              </p:ext>
            </p:extLst>
          </p:nvPr>
        </p:nvGraphicFramePr>
        <p:xfrm>
          <a:off x="416859" y="4191000"/>
          <a:ext cx="39624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r>
                        <a:rPr lang="en-GB" dirty="0"/>
                        <a:t>TSH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r>
                        <a:rPr lang="en-GB"/>
                        <a:t>Anti TPO Ab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70C0"/>
                          </a:solidFill>
                        </a:rPr>
                        <a:t>High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013958"/>
              </p:ext>
            </p:extLst>
          </p:nvPr>
        </p:nvGraphicFramePr>
        <p:xfrm>
          <a:off x="6426200" y="3733800"/>
          <a:ext cx="37592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7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684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RFT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/>
                        <a:t>Sr .urea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36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/>
                        <a:t>Creatinine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1.1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/>
                        <a:t>RBS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531AEF-DD62-2A43-AB8F-4424C637A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955407"/>
              </p:ext>
            </p:extLst>
          </p:nvPr>
        </p:nvGraphicFramePr>
        <p:xfrm>
          <a:off x="1219200" y="2362198"/>
          <a:ext cx="4264026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74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en-GB" dirty="0" smtClean="0"/>
                        <a:t>VCTC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Negative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GB"/>
                        <a:t>HCV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Negative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GB"/>
                        <a:t>HbsAg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Negative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GB"/>
                        <a:t>Urine culture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Negative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GB"/>
                        <a:t>Blood culture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Negative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855873"/>
              </p:ext>
            </p:extLst>
          </p:nvPr>
        </p:nvGraphicFramePr>
        <p:xfrm>
          <a:off x="5943600" y="2362200"/>
          <a:ext cx="4216400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8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r>
                        <a:rPr lang="en-GB" dirty="0"/>
                        <a:t>Urine routine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GB"/>
                        <a:t>Albumin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Nil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GB"/>
                        <a:t>Sugar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Nil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GB"/>
                        <a:t>Pus cells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1-2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GB"/>
                        <a:t>RBC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Nil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GB"/>
                        <a:t>Urine PCR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025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E31148-7B5A-B848-BD88-3C366039B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Ana studies</a:t>
            </a:r>
            <a:br>
              <a:rPr lang="en-GB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200320-0450-7A43-A538-DE9604BD2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ANA strong positive 4+ homogeneous </a:t>
            </a:r>
            <a:r>
              <a:rPr lang="en-GB" dirty="0" smtClean="0"/>
              <a:t> cytoplasmic pattern</a:t>
            </a:r>
            <a:r>
              <a:rPr lang="en-GB" dirty="0"/>
              <a:t>.</a:t>
            </a:r>
          </a:p>
          <a:p>
            <a:r>
              <a:rPr lang="en-GB" dirty="0" smtClean="0"/>
              <a:t>1:640 </a:t>
            </a:r>
            <a:r>
              <a:rPr lang="en-GB" dirty="0"/>
              <a:t>by IF </a:t>
            </a:r>
            <a:r>
              <a:rPr lang="en-GB" dirty="0" smtClean="0"/>
              <a:t>technique</a:t>
            </a:r>
            <a:endParaRPr lang="en-GB" dirty="0"/>
          </a:p>
          <a:p>
            <a:r>
              <a:rPr lang="en-GB" dirty="0"/>
              <a:t>Anti TPO antibody titre 198.60 strong positive</a:t>
            </a:r>
          </a:p>
          <a:p>
            <a:r>
              <a:rPr lang="en-GB" dirty="0"/>
              <a:t>ANA </a:t>
            </a:r>
            <a:r>
              <a:rPr lang="en-GB" dirty="0" smtClean="0"/>
              <a:t>reflux</a:t>
            </a:r>
            <a:r>
              <a:rPr lang="en-GB" dirty="0"/>
              <a:t>.</a:t>
            </a:r>
          </a:p>
          <a:p>
            <a:r>
              <a:rPr lang="en-GB" dirty="0"/>
              <a:t>Anti ribosomal </a:t>
            </a:r>
            <a:r>
              <a:rPr lang="en-GB" dirty="0" smtClean="0"/>
              <a:t>P antibody </a:t>
            </a:r>
            <a:r>
              <a:rPr lang="en-GB" dirty="0"/>
              <a:t>strong positive.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631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51E874-BB80-3045-B9BC-ABF053D3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Rheumatology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6B9FA7-5209-434A-9F41-9E63D237B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sz="3200" dirty="0" smtClean="0">
                <a:solidFill>
                  <a:srgbClr val="0070C0"/>
                </a:solidFill>
              </a:rPr>
              <a:t>Impression;</a:t>
            </a:r>
            <a:r>
              <a:rPr lang="en-GB" sz="3200" dirty="0" smtClean="0"/>
              <a:t> </a:t>
            </a:r>
            <a:r>
              <a:rPr lang="en-GB" sz="2400" dirty="0">
                <a:solidFill>
                  <a:srgbClr val="0070C0"/>
                </a:solidFill>
              </a:rPr>
              <a:t>SLE with neuropsychiatric </a:t>
            </a:r>
            <a:r>
              <a:rPr lang="en-GB" sz="2400" dirty="0" smtClean="0">
                <a:solidFill>
                  <a:srgbClr val="0070C0"/>
                </a:solidFill>
              </a:rPr>
              <a:t>manifestations</a:t>
            </a:r>
            <a:r>
              <a:rPr lang="en-GB" dirty="0" smtClean="0"/>
              <a:t>.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              Suggested :</a:t>
            </a:r>
          </a:p>
          <a:p>
            <a:pPr marL="0" indent="0">
              <a:buNone/>
            </a:pPr>
            <a:r>
              <a:rPr lang="en-GB" dirty="0" smtClean="0"/>
              <a:t>                    </a:t>
            </a:r>
            <a:r>
              <a:rPr lang="en-GB" dirty="0" err="1" smtClean="0"/>
              <a:t>T.prednisolone</a:t>
            </a:r>
            <a:r>
              <a:rPr lang="en-GB" dirty="0" smtClean="0"/>
              <a:t> </a:t>
            </a:r>
            <a:r>
              <a:rPr lang="en-GB" dirty="0"/>
              <a:t>5mg 6od</a:t>
            </a:r>
          </a:p>
          <a:p>
            <a:pPr marL="0" indent="0">
              <a:buNone/>
            </a:pPr>
            <a:r>
              <a:rPr lang="en-GB" dirty="0" smtClean="0"/>
              <a:t>                    </a:t>
            </a:r>
            <a:r>
              <a:rPr lang="en-GB" dirty="0" err="1" smtClean="0"/>
              <a:t>T.hydroxychloroquine</a:t>
            </a:r>
            <a:r>
              <a:rPr lang="en-GB" dirty="0" smtClean="0"/>
              <a:t> </a:t>
            </a:r>
            <a:r>
              <a:rPr lang="en-GB" dirty="0"/>
              <a:t>1 HS </a:t>
            </a:r>
          </a:p>
          <a:p>
            <a:pPr marL="0" indent="0">
              <a:buNone/>
            </a:pPr>
            <a:r>
              <a:rPr lang="en-GB" dirty="0" smtClean="0"/>
              <a:t>                    T </a:t>
            </a:r>
            <a:r>
              <a:rPr lang="en-GB" dirty="0"/>
              <a:t>calcium + vitamin D 1 od</a:t>
            </a:r>
          </a:p>
          <a:p>
            <a:pPr marL="0" indent="0">
              <a:buNone/>
            </a:pPr>
            <a:r>
              <a:rPr lang="en-GB" dirty="0" smtClean="0"/>
              <a:t>                    </a:t>
            </a:r>
            <a:r>
              <a:rPr lang="en-GB" dirty="0" err="1" smtClean="0"/>
              <a:t>T.Mycophenolate</a:t>
            </a:r>
            <a:r>
              <a:rPr lang="en-GB" dirty="0" smtClean="0"/>
              <a:t> </a:t>
            </a:r>
            <a:r>
              <a:rPr lang="en-GB" dirty="0" err="1"/>
              <a:t>mofetil</a:t>
            </a:r>
            <a:r>
              <a:rPr lang="en-GB" dirty="0"/>
              <a:t> 300 mg 1 HS.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9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01396E-CD62-A04F-BC0E-108A3831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Psychiatry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DED022-E629-B143-A541-6EFB10DE8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Mood irritable </a:t>
            </a:r>
          </a:p>
          <a:p>
            <a:r>
              <a:rPr lang="en-GB" dirty="0"/>
              <a:t>Thought, perception normal</a:t>
            </a:r>
          </a:p>
          <a:p>
            <a:r>
              <a:rPr lang="en-GB" dirty="0">
                <a:solidFill>
                  <a:srgbClr val="0070C0"/>
                </a:solidFill>
              </a:rPr>
              <a:t>Impression: secondary depression with conversion disorder</a:t>
            </a:r>
            <a:r>
              <a:rPr lang="en-GB" dirty="0"/>
              <a:t>.</a:t>
            </a:r>
          </a:p>
          <a:p>
            <a:r>
              <a:rPr lang="en-GB" dirty="0" err="1"/>
              <a:t>Adviced</a:t>
            </a:r>
            <a:endParaRPr lang="en-GB" dirty="0"/>
          </a:p>
          <a:p>
            <a:r>
              <a:rPr lang="en-GB" dirty="0"/>
              <a:t>Tablet Escitalopram 5mg 1hs</a:t>
            </a:r>
          </a:p>
          <a:p>
            <a:r>
              <a:rPr lang="en-GB" dirty="0" err="1"/>
              <a:t>T.Lorazepam</a:t>
            </a:r>
            <a:r>
              <a:rPr lang="en-GB" dirty="0"/>
              <a:t> 4 mg 1 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02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34BF1D-4314-134A-AB92-F00222C3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ID-20191019-WA0022.mp4">
            <a:hlinkClick r:id="" action="ppaction://media"/>
            <a:extLst>
              <a:ext uri="{FF2B5EF4-FFF2-40B4-BE49-F238E27FC236}">
                <a16:creationId xmlns="" xmlns:a16="http://schemas.microsoft.com/office/drawing/2014/main" id="{E0C83F1D-5E72-6043-9032-5C0371FB1A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2036762"/>
            <a:ext cx="5219700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9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1273F-5E67-6E40-8A56-C3FDCDE7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NEUROLOGIST OPINION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795FE46-7696-2E41-B77B-D80FE924F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</a:rPr>
              <a:t> SLE </a:t>
            </a:r>
            <a:r>
              <a:rPr lang="en-GB" sz="2400" dirty="0">
                <a:solidFill>
                  <a:srgbClr val="0070C0"/>
                </a:solidFill>
              </a:rPr>
              <a:t>with neurological manifestation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r>
              <a:rPr lang="en-GB" dirty="0" err="1" smtClean="0"/>
              <a:t>Adviced</a:t>
            </a:r>
            <a:r>
              <a:rPr lang="en-GB" dirty="0" smtClean="0"/>
              <a:t> </a:t>
            </a:r>
            <a:r>
              <a:rPr lang="en-GB" dirty="0"/>
              <a:t>:</a:t>
            </a:r>
          </a:p>
          <a:p>
            <a:r>
              <a:rPr lang="en-GB" dirty="0" err="1"/>
              <a:t>T.Amitriptyline</a:t>
            </a:r>
            <a:r>
              <a:rPr lang="en-GB" dirty="0"/>
              <a:t> ½ HS </a:t>
            </a:r>
          </a:p>
          <a:p>
            <a:r>
              <a:rPr lang="en-GB" dirty="0" err="1"/>
              <a:t>T.Diazepam</a:t>
            </a:r>
            <a:r>
              <a:rPr lang="en-GB" dirty="0"/>
              <a:t> 1 </a:t>
            </a:r>
            <a:r>
              <a:rPr lang="en-GB" dirty="0" smtClean="0"/>
              <a:t>HS  ,</a:t>
            </a:r>
            <a:r>
              <a:rPr lang="en-GB" dirty="0" err="1" smtClean="0"/>
              <a:t>INJ.Dexamethasone</a:t>
            </a:r>
            <a:r>
              <a:rPr lang="en-GB" dirty="0" smtClean="0"/>
              <a:t> 4mg </a:t>
            </a:r>
            <a:r>
              <a:rPr lang="en-GB" dirty="0"/>
              <a:t>IV BD</a:t>
            </a:r>
          </a:p>
          <a:p>
            <a:r>
              <a:rPr lang="en-GB" dirty="0"/>
              <a:t>Review with MRI</a:t>
            </a:r>
          </a:p>
          <a:p>
            <a:r>
              <a:rPr lang="en-GB" dirty="0"/>
              <a:t>Patient developed 1 episode of GTCS 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50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E180E6-7E52-F944-A802-562142090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Neurologist opinion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42EB3F-34F6-CD45-81D8-6E718DD61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MRI brain no abnormality detected.</a:t>
            </a:r>
          </a:p>
          <a:p>
            <a:pPr marL="0" indent="0">
              <a:buNone/>
            </a:pPr>
            <a:r>
              <a:rPr lang="en-GB"/>
              <a:t>Adviced </a:t>
            </a:r>
          </a:p>
          <a:p>
            <a:pPr marL="0" indent="0">
              <a:buNone/>
            </a:pPr>
            <a:r>
              <a:rPr lang="en-GB"/>
              <a:t>Injection phenytoin 100 mg IV TDS.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248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809BCA-AAD7-294F-97CC-6E8C6909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Endocrinology opinion: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EB7FB2-5B18-4743-BCBC-B7A4C326D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</a:rPr>
              <a:t>  SLE with </a:t>
            </a:r>
            <a:r>
              <a:rPr lang="en-GB" sz="2400" dirty="0">
                <a:solidFill>
                  <a:srgbClr val="0070C0"/>
                </a:solidFill>
              </a:rPr>
              <a:t>alopecia </a:t>
            </a:r>
            <a:r>
              <a:rPr lang="en-GB" dirty="0"/>
              <a:t>.</a:t>
            </a:r>
          </a:p>
          <a:p>
            <a:r>
              <a:rPr lang="en-GB" dirty="0"/>
              <a:t>Thyroid evaluation</a:t>
            </a:r>
          </a:p>
          <a:p>
            <a:r>
              <a:rPr lang="en-GB" dirty="0"/>
              <a:t>TSH 19 (high)</a:t>
            </a:r>
          </a:p>
          <a:p>
            <a:r>
              <a:rPr lang="en-GB" dirty="0"/>
              <a:t>Anti TPO antibody high(198)</a:t>
            </a:r>
          </a:p>
          <a:p>
            <a:r>
              <a:rPr lang="en-GB" dirty="0"/>
              <a:t>Advice:</a:t>
            </a:r>
          </a:p>
          <a:p>
            <a:r>
              <a:rPr lang="en-GB" dirty="0"/>
              <a:t>T</a:t>
            </a:r>
            <a:r>
              <a:rPr lang="en-GB" dirty="0" smtClean="0"/>
              <a:t>. </a:t>
            </a:r>
            <a:r>
              <a:rPr lang="en-GB" dirty="0"/>
              <a:t>T</a:t>
            </a:r>
            <a:r>
              <a:rPr lang="en-GB" dirty="0" smtClean="0"/>
              <a:t>hyroxine </a:t>
            </a:r>
            <a:r>
              <a:rPr lang="en-GB" dirty="0"/>
              <a:t>100microgram 1-0-0 </a:t>
            </a:r>
          </a:p>
        </p:txBody>
      </p:sp>
    </p:spTree>
    <p:extLst>
      <p:ext uri="{BB962C8B-B14F-4D97-AF65-F5344CB8AC3E}">
        <p14:creationId xmlns:p14="http://schemas.microsoft.com/office/powerpoint/2010/main" val="338485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748516-D0FC-9445-BC95-3190C8997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MGE opinion 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3D7190-F8A1-1C43-94D7-36012F6E2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To </a:t>
            </a:r>
            <a:r>
              <a:rPr lang="en-GB" dirty="0"/>
              <a:t>rule out autoimmune hepatitis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 smtClean="0"/>
              <a:t>Adviced</a:t>
            </a:r>
            <a:r>
              <a:rPr lang="en-GB" dirty="0" smtClean="0"/>
              <a:t>: </a:t>
            </a:r>
            <a:r>
              <a:rPr lang="en-GB" dirty="0"/>
              <a:t>LKM ,Anti SMA,AMA titre.</a:t>
            </a:r>
          </a:p>
          <a:p>
            <a:r>
              <a:rPr lang="en-GB" dirty="0"/>
              <a:t>Autoimmune hepatitis profile Negative.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52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00D6AC-122F-EA4D-840B-3E7B50D0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609600"/>
            <a:ext cx="9603275" cy="1049235"/>
          </a:xfrm>
        </p:spPr>
        <p:txBody>
          <a:bodyPr/>
          <a:lstStyle/>
          <a:p>
            <a:r>
              <a:rPr lang="en-US" dirty="0" smtClean="0"/>
              <a:t>Chief complaints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2C02DD-47DC-9D44-84D9-038113145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514600"/>
            <a:ext cx="960327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 28 </a:t>
            </a:r>
            <a:r>
              <a:rPr lang="en-GB" dirty="0"/>
              <a:t>year old female came with complaints </a:t>
            </a:r>
            <a:r>
              <a:rPr lang="en-GB" dirty="0" smtClean="0"/>
              <a:t>of</a:t>
            </a:r>
            <a:endParaRPr lang="en-GB" dirty="0"/>
          </a:p>
          <a:p>
            <a:r>
              <a:rPr lang="en-GB" dirty="0"/>
              <a:t>Decreased sleep </a:t>
            </a:r>
            <a:r>
              <a:rPr lang="en-GB" dirty="0" smtClean="0"/>
              <a:t>for </a:t>
            </a:r>
            <a:r>
              <a:rPr lang="en-GB" dirty="0"/>
              <a:t>past 1 </a:t>
            </a:r>
            <a:r>
              <a:rPr lang="en-GB" dirty="0" smtClean="0"/>
              <a:t>month</a:t>
            </a:r>
          </a:p>
          <a:p>
            <a:r>
              <a:rPr lang="en-GB" dirty="0"/>
              <a:t>Altered behaviour 5 days</a:t>
            </a:r>
          </a:p>
          <a:p>
            <a:endParaRPr lang="en-GB" dirty="0"/>
          </a:p>
        </p:txBody>
      </p:sp>
      <p:sp>
        <p:nvSpPr>
          <p:cNvPr id="21506" name="AutoShape 2" descr="blob:https://web.whatsapp.com/712c483f-08db-4d5a-8cd4-798b83f33c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AutoShape 4" descr="blob:https://web.whatsapp.com/712c483f-08db-4d5a-8cd4-798b83f33c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9" name="Picture 5" descr="C:\Users\Home\Downloads\WhatsApp Image 2019-10-19 at 19.59.0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533400"/>
            <a:ext cx="4229100" cy="48006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048000"/>
            <a:ext cx="1714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0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CD3BDC-ABA9-974A-89FC-0417CEA7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Cardiology:</a:t>
            </a:r>
            <a:br>
              <a:rPr lang="en-GB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BB7AE1-763A-4143-8931-9092D016E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Echo done:</a:t>
            </a:r>
          </a:p>
          <a:p>
            <a:r>
              <a:rPr lang="en-GB"/>
              <a:t>Normal study.</a:t>
            </a:r>
          </a:p>
          <a:p>
            <a:r>
              <a:rPr lang="en-GB"/>
              <a:t>Ejection fraction 61%.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41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096000" y="0"/>
            <a:ext cx="5102225" cy="6019800"/>
          </a:xfrm>
        </p:spPr>
        <p:txBody>
          <a:bodyPr/>
          <a:lstStyle/>
          <a:p>
            <a:r>
              <a:rPr lang="en-IN" sz="3200" dirty="0" smtClean="0">
                <a:solidFill>
                  <a:srgbClr val="0070C0"/>
                </a:solidFill>
              </a:rPr>
              <a:t>Clinical criteria</a:t>
            </a:r>
          </a:p>
          <a:p>
            <a:r>
              <a:rPr lang="en-IN" dirty="0" smtClean="0"/>
              <a:t>Renal involvement</a:t>
            </a:r>
          </a:p>
          <a:p>
            <a:r>
              <a:rPr lang="en-IN" dirty="0" smtClean="0"/>
              <a:t>Neurological manifestations</a:t>
            </a:r>
          </a:p>
          <a:p>
            <a:r>
              <a:rPr lang="en-IN" dirty="0" err="1" smtClean="0"/>
              <a:t>Hemolytic</a:t>
            </a:r>
            <a:r>
              <a:rPr lang="en-IN" dirty="0" smtClean="0"/>
              <a:t> </a:t>
            </a:r>
            <a:r>
              <a:rPr lang="en-IN" dirty="0" err="1" smtClean="0"/>
              <a:t>anemia</a:t>
            </a:r>
            <a:endParaRPr lang="en-IN" dirty="0" smtClean="0"/>
          </a:p>
          <a:p>
            <a:r>
              <a:rPr lang="en-IN" sz="3200" dirty="0" smtClean="0">
                <a:solidFill>
                  <a:srgbClr val="0070C0"/>
                </a:solidFill>
              </a:rPr>
              <a:t>Laboratory test</a:t>
            </a:r>
          </a:p>
          <a:p>
            <a:r>
              <a:rPr lang="en-IN" dirty="0" smtClean="0"/>
              <a:t>Positive direct coombs test</a:t>
            </a:r>
          </a:p>
          <a:p>
            <a:r>
              <a:rPr lang="en-IN" dirty="0" smtClean="0"/>
              <a:t>ANA positive</a:t>
            </a:r>
          </a:p>
          <a:p>
            <a:r>
              <a:rPr lang="en-IN" dirty="0" err="1" smtClean="0"/>
              <a:t>Antiribosomal</a:t>
            </a:r>
            <a:r>
              <a:rPr lang="en-IN" dirty="0" smtClean="0"/>
              <a:t> P antibodies positive</a:t>
            </a:r>
          </a:p>
          <a:p>
            <a:endParaRPr lang="en-IN" dirty="0">
              <a:solidFill>
                <a:srgbClr val="0070C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0" cy="6096000"/>
          </a:xfrm>
        </p:spPr>
      </p:pic>
    </p:spTree>
    <p:extLst>
      <p:ext uri="{BB962C8B-B14F-4D97-AF65-F5344CB8AC3E}">
        <p14:creationId xmlns:p14="http://schemas.microsoft.com/office/powerpoint/2010/main" val="385784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2B9405-60DB-884D-9215-0CF8A23F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62000"/>
            <a:ext cx="9603275" cy="1049235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Final diagnosis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BA0A67-A2BB-FE43-BC24-141313E1C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152" y="2447365"/>
            <a:ext cx="9820170" cy="4419600"/>
          </a:xfrm>
        </p:spPr>
        <p:txBody>
          <a:bodyPr>
            <a:normAutofit/>
          </a:bodyPr>
          <a:lstStyle/>
          <a:p>
            <a:r>
              <a:rPr lang="en-GB" sz="2800" dirty="0"/>
              <a:t> </a:t>
            </a:r>
            <a:r>
              <a:rPr lang="en-GB" sz="2800" dirty="0" smtClean="0"/>
              <a:t>SYSTEMIC LUPUS ERYTHEMATOSIS WITH      </a:t>
            </a:r>
          </a:p>
          <a:p>
            <a:pPr marL="0" indent="0">
              <a:buNone/>
            </a:pPr>
            <a:r>
              <a:rPr lang="en-GB" sz="2800" dirty="0"/>
              <a:t> </a:t>
            </a:r>
            <a:r>
              <a:rPr lang="en-GB" sz="2800" dirty="0" smtClean="0"/>
              <a:t>  NEUROPSYCHIATRIC MANIFESTATIONS</a:t>
            </a:r>
          </a:p>
          <a:p>
            <a:r>
              <a:rPr lang="en-GB" sz="2800" dirty="0" smtClean="0"/>
              <a:t>AUTOIMMUNE THYROIDITIS</a:t>
            </a:r>
          </a:p>
          <a:p>
            <a:r>
              <a:rPr lang="en-GB" sz="2800" dirty="0" smtClean="0"/>
              <a:t>SECONDARY DEPRESSION WITH FEATURES  OF CONVERSION DISORDER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9310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ADVICE ON DISCHARGE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/>
              <a:t>T.Prednisolone</a:t>
            </a:r>
            <a:r>
              <a:rPr lang="en-GB" dirty="0"/>
              <a:t> 5mg 6 OD</a:t>
            </a:r>
          </a:p>
          <a:p>
            <a:r>
              <a:rPr lang="en-GB" dirty="0" err="1"/>
              <a:t>T.calcium</a:t>
            </a:r>
            <a:r>
              <a:rPr lang="en-GB" dirty="0"/>
              <a:t> with vitamin D3 1-0-1</a:t>
            </a:r>
          </a:p>
          <a:p>
            <a:r>
              <a:rPr lang="en-GB" dirty="0" err="1"/>
              <a:t>T.hydroxychloroquine</a:t>
            </a:r>
            <a:r>
              <a:rPr lang="en-GB" dirty="0"/>
              <a:t> 200 mg 1HS</a:t>
            </a:r>
          </a:p>
          <a:p>
            <a:r>
              <a:rPr lang="en-GB" dirty="0" err="1"/>
              <a:t>T.Mycophenolate</a:t>
            </a:r>
            <a:r>
              <a:rPr lang="en-GB" dirty="0"/>
              <a:t> </a:t>
            </a:r>
            <a:r>
              <a:rPr lang="en-GB" dirty="0" err="1"/>
              <a:t>mofetil</a:t>
            </a:r>
            <a:r>
              <a:rPr lang="en-GB" dirty="0"/>
              <a:t> 300mg 1HS</a:t>
            </a:r>
          </a:p>
          <a:p>
            <a:r>
              <a:rPr lang="en-GB" dirty="0"/>
              <a:t>T.UDCA 1-0-0</a:t>
            </a:r>
          </a:p>
          <a:p>
            <a:r>
              <a:rPr lang="en-GB" dirty="0" err="1"/>
              <a:t>T.Escitalopram</a:t>
            </a:r>
            <a:r>
              <a:rPr lang="en-GB" dirty="0"/>
              <a:t> 5mg 1HS.</a:t>
            </a:r>
          </a:p>
          <a:p>
            <a:r>
              <a:rPr lang="en-GB" dirty="0" err="1"/>
              <a:t>T.Amitriptyline</a:t>
            </a:r>
            <a:r>
              <a:rPr lang="en-GB" dirty="0"/>
              <a:t> 25 mg  0-0-1/2</a:t>
            </a:r>
          </a:p>
          <a:p>
            <a:r>
              <a:rPr lang="en-GB" dirty="0" err="1"/>
              <a:t>T.Lorazepam</a:t>
            </a:r>
            <a:r>
              <a:rPr lang="en-GB" dirty="0"/>
              <a:t> 4mg 1HS</a:t>
            </a:r>
          </a:p>
          <a:p>
            <a:r>
              <a:rPr lang="en-GB" dirty="0" err="1"/>
              <a:t>T.phenytoin</a:t>
            </a:r>
            <a:r>
              <a:rPr lang="en-GB" dirty="0"/>
              <a:t> 100 mg 1-1-1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06687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53C107-E3B9-5C49-BA98-20FDBE4C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 of the presentation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B8BA66-7599-824A-89DA-7DC7A1734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To discuss  about the rare  presentations of systemic lupus </a:t>
            </a:r>
            <a:r>
              <a:rPr lang="en-US" sz="2800" dirty="0" err="1" smtClean="0"/>
              <a:t>erythematosis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26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History of presenting illness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P</a:t>
            </a:r>
            <a:r>
              <a:rPr lang="en-GB" dirty="0" smtClean="0"/>
              <a:t>atient </a:t>
            </a:r>
            <a:r>
              <a:rPr lang="en-GB" dirty="0"/>
              <a:t>was apparently normal 1 month back</a:t>
            </a:r>
          </a:p>
          <a:p>
            <a:r>
              <a:rPr lang="en-GB" dirty="0" smtClean="0"/>
              <a:t>Developed </a:t>
            </a:r>
            <a:r>
              <a:rPr lang="en-GB" dirty="0"/>
              <a:t>decreased sleep </a:t>
            </a:r>
            <a:r>
              <a:rPr lang="en-GB" dirty="0" smtClean="0"/>
              <a:t>for one </a:t>
            </a:r>
            <a:r>
              <a:rPr lang="en-GB" dirty="0"/>
              <a:t>month , abnormal behaviour past 5 days,</a:t>
            </a:r>
          </a:p>
          <a:p>
            <a:r>
              <a:rPr lang="en-GB" dirty="0"/>
              <a:t>Joint </a:t>
            </a:r>
            <a:r>
              <a:rPr lang="en-GB" dirty="0" smtClean="0"/>
              <a:t>pain for </a:t>
            </a:r>
            <a:r>
              <a:rPr lang="en-GB" dirty="0"/>
              <a:t>1 month</a:t>
            </a:r>
          </a:p>
          <a:p>
            <a:r>
              <a:rPr lang="en-GB" dirty="0"/>
              <a:t>Fever On and off </a:t>
            </a:r>
            <a:r>
              <a:rPr lang="en-GB" dirty="0" smtClean="0"/>
              <a:t>for 1month</a:t>
            </a:r>
            <a:endParaRPr lang="en-GB" dirty="0"/>
          </a:p>
          <a:p>
            <a:r>
              <a:rPr lang="en-GB" dirty="0"/>
              <a:t>Loss of appetite </a:t>
            </a:r>
          </a:p>
          <a:p>
            <a:r>
              <a:rPr lang="en-GB" dirty="0"/>
              <a:t>Facial puffiness, swelling of legs for past 15 </a:t>
            </a:r>
            <a:r>
              <a:rPr lang="en-GB" dirty="0" smtClean="0"/>
              <a:t>days</a:t>
            </a:r>
          </a:p>
          <a:p>
            <a:r>
              <a:rPr lang="en-GB" dirty="0" err="1"/>
              <a:t>H</a:t>
            </a:r>
            <a:r>
              <a:rPr lang="en-GB" dirty="0" err="1" smtClean="0"/>
              <a:t>airfall</a:t>
            </a:r>
            <a:r>
              <a:rPr lang="en-GB" dirty="0" smtClean="0"/>
              <a:t> </a:t>
            </a:r>
            <a:r>
              <a:rPr lang="en-GB" dirty="0" smtClean="0"/>
              <a:t>for 1 month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75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8425C9-1A16-ED49-A79F-998AE0603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C66F82-FACA-954D-9CBA-2F79ECAA7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No h/o chest pain , palpitation,syncope,dyspnea,orthopnea</a:t>
            </a:r>
          </a:p>
          <a:p>
            <a:r>
              <a:rPr lang="en-GB"/>
              <a:t>No h/o cough with expectoration</a:t>
            </a:r>
          </a:p>
          <a:p>
            <a:r>
              <a:rPr lang="en-GB"/>
              <a:t>No h/o abdominal pain,loose stools,jaundice, vomiting</a:t>
            </a:r>
          </a:p>
          <a:p>
            <a:r>
              <a:rPr lang="en-GB"/>
              <a:t>No h/o burning micturition,hematuria</a:t>
            </a:r>
          </a:p>
          <a:p>
            <a:r>
              <a:rPr lang="en-GB"/>
              <a:t>No h/o seizures/LOC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6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759A56-439A-314A-84DB-AAD7D5EE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Past history</a:t>
            </a:r>
            <a:br>
              <a:rPr lang="en-GB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85C1C0-75EF-4246-9A21-DC863D81D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History of similar complaints like altered behaviour and sleep </a:t>
            </a:r>
            <a:r>
              <a:rPr lang="en-GB" dirty="0" smtClean="0"/>
              <a:t>pattern 2 months back</a:t>
            </a:r>
            <a:endParaRPr lang="en-GB" dirty="0"/>
          </a:p>
          <a:p>
            <a:r>
              <a:rPr lang="en-GB" dirty="0"/>
              <a:t>Evaluated and diagnosed to have autoimmune </a:t>
            </a:r>
            <a:r>
              <a:rPr lang="en-GB" dirty="0" err="1"/>
              <a:t>hemolytic</a:t>
            </a:r>
            <a:r>
              <a:rPr lang="en-GB" dirty="0"/>
              <a:t> </a:t>
            </a:r>
            <a:r>
              <a:rPr lang="en-GB" dirty="0" err="1"/>
              <a:t>anemia</a:t>
            </a:r>
            <a:r>
              <a:rPr lang="en-GB" dirty="0"/>
              <a:t> </a:t>
            </a:r>
            <a:r>
              <a:rPr lang="en-GB" dirty="0" smtClean="0"/>
              <a:t>DCT+ , ANA</a:t>
            </a:r>
            <a:r>
              <a:rPr lang="en-GB" dirty="0"/>
              <a:t>+.</a:t>
            </a:r>
          </a:p>
          <a:p>
            <a:r>
              <a:rPr lang="en-GB" dirty="0" err="1"/>
              <a:t>Hypothyroidsm</a:t>
            </a:r>
            <a:r>
              <a:rPr lang="en-GB" dirty="0"/>
              <a:t> 2 months on treatment </a:t>
            </a:r>
            <a:r>
              <a:rPr lang="en-GB" dirty="0" err="1" smtClean="0"/>
              <a:t>T.</a:t>
            </a:r>
            <a:r>
              <a:rPr lang="en-GB" dirty="0" err="1"/>
              <a:t>E</a:t>
            </a:r>
            <a:r>
              <a:rPr lang="en-GB" dirty="0" err="1" smtClean="0"/>
              <a:t>ltroxin</a:t>
            </a:r>
            <a:r>
              <a:rPr lang="en-GB" dirty="0" smtClean="0"/>
              <a:t> </a:t>
            </a:r>
            <a:r>
              <a:rPr lang="en-GB" dirty="0"/>
              <a:t>½ OD</a:t>
            </a:r>
          </a:p>
          <a:p>
            <a:r>
              <a:rPr lang="en-GB" dirty="0"/>
              <a:t>Not a </a:t>
            </a:r>
            <a:r>
              <a:rPr lang="en-GB" dirty="0" smtClean="0"/>
              <a:t>known case of </a:t>
            </a:r>
            <a:r>
              <a:rPr lang="en-GB" dirty="0" smtClean="0"/>
              <a:t> T2DM/SHT/Asthma/Epilepsy/CAD/CKD/TB</a:t>
            </a:r>
            <a:r>
              <a:rPr lang="en-GB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3DE1C-7499-6046-B3BE-CC068E5B52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" y="228600"/>
            <a:ext cx="120396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          PERSONAL </a:t>
            </a:r>
            <a:r>
              <a:rPr lang="en-GB" sz="2400" dirty="0">
                <a:solidFill>
                  <a:srgbClr val="FF0000"/>
                </a:solidFill>
              </a:rPr>
              <a:t>HISTORY</a:t>
            </a:r>
          </a:p>
          <a:p>
            <a:pPr marL="0" indent="0">
              <a:buNone/>
            </a:pPr>
            <a:r>
              <a:rPr lang="en-GB" dirty="0" smtClean="0"/>
              <a:t>                      Mixed </a:t>
            </a:r>
            <a:r>
              <a:rPr lang="en-GB" dirty="0"/>
              <a:t>diet .</a:t>
            </a:r>
          </a:p>
          <a:p>
            <a:pPr marL="0" indent="0">
              <a:buNone/>
            </a:pPr>
            <a:r>
              <a:rPr lang="en-GB" dirty="0" smtClean="0"/>
              <a:t>                      No </a:t>
            </a:r>
            <a:r>
              <a:rPr lang="en-GB" dirty="0"/>
              <a:t>addictive habits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            </a:t>
            </a:r>
            <a:r>
              <a:rPr lang="en-GB" sz="2400" dirty="0" smtClean="0">
                <a:solidFill>
                  <a:srgbClr val="FF0000"/>
                </a:solidFill>
              </a:rPr>
              <a:t>FAMILY </a:t>
            </a:r>
            <a:r>
              <a:rPr lang="en-GB" sz="2400" dirty="0">
                <a:solidFill>
                  <a:srgbClr val="FF0000"/>
                </a:solidFill>
              </a:rPr>
              <a:t>HISTORY</a:t>
            </a:r>
          </a:p>
          <a:p>
            <a:pPr marL="0" indent="0">
              <a:buNone/>
            </a:pPr>
            <a:r>
              <a:rPr lang="en-GB" dirty="0" smtClean="0"/>
              <a:t>                     Nil relevant history</a:t>
            </a:r>
          </a:p>
          <a:p>
            <a:pPr marL="0" indent="0">
              <a:buNone/>
            </a:pPr>
            <a:r>
              <a:rPr lang="en-GB" sz="3200" dirty="0" smtClean="0">
                <a:solidFill>
                  <a:srgbClr val="FF0000"/>
                </a:solidFill>
              </a:rPr>
              <a:t>       </a:t>
            </a:r>
            <a:r>
              <a:rPr lang="en-GB" sz="2400" dirty="0" smtClean="0">
                <a:solidFill>
                  <a:srgbClr val="FF0000"/>
                </a:solidFill>
              </a:rPr>
              <a:t>MENSTRUAL </a:t>
            </a:r>
            <a:r>
              <a:rPr lang="en-GB" sz="2400" dirty="0">
                <a:solidFill>
                  <a:srgbClr val="FF0000"/>
                </a:solidFill>
              </a:rPr>
              <a:t>HISTORY</a:t>
            </a:r>
          </a:p>
          <a:p>
            <a:pPr marL="0" indent="0">
              <a:buNone/>
            </a:pPr>
            <a:r>
              <a:rPr lang="en-GB" dirty="0" smtClean="0"/>
              <a:t>                    3/30 regular cycles   , </a:t>
            </a:r>
            <a:r>
              <a:rPr lang="en-GB" dirty="0"/>
              <a:t>N</a:t>
            </a:r>
            <a:r>
              <a:rPr lang="en-GB" dirty="0" smtClean="0"/>
              <a:t>ulliparous women.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5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D69D56-8C53-9444-AAC1-953AE0BDD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132" y="152400"/>
            <a:ext cx="9603275" cy="1049235"/>
          </a:xfrm>
        </p:spPr>
        <p:txBody>
          <a:bodyPr/>
          <a:lstStyle/>
          <a:p>
            <a:r>
              <a:rPr lang="en-GB" dirty="0"/>
              <a:t>General examination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C1A67F7-B980-B046-B95E-A31FE5B3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05000"/>
            <a:ext cx="9603275" cy="41148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Drowsy</a:t>
            </a:r>
          </a:p>
          <a:p>
            <a:pPr marL="0" indent="0">
              <a:buNone/>
            </a:pPr>
            <a:r>
              <a:rPr lang="en-GB" dirty="0"/>
              <a:t>Irritable</a:t>
            </a:r>
          </a:p>
          <a:p>
            <a:pPr marL="0" indent="0">
              <a:buNone/>
            </a:pPr>
            <a:r>
              <a:rPr lang="en-GB" dirty="0"/>
              <a:t>Afebrile</a:t>
            </a:r>
          </a:p>
          <a:p>
            <a:pPr marL="0" indent="0">
              <a:buNone/>
            </a:pPr>
            <a:r>
              <a:rPr lang="en-GB" dirty="0" smtClean="0"/>
              <a:t>Pallor+ </a:t>
            </a:r>
          </a:p>
          <a:p>
            <a:pPr marL="0" indent="0">
              <a:buNone/>
            </a:pPr>
            <a:r>
              <a:rPr lang="en-GB" dirty="0" smtClean="0"/>
              <a:t>no </a:t>
            </a:r>
            <a:r>
              <a:rPr lang="en-GB" dirty="0"/>
              <a:t>cyanosis </a:t>
            </a:r>
          </a:p>
          <a:p>
            <a:pPr marL="0" indent="0">
              <a:buNone/>
            </a:pPr>
            <a:r>
              <a:rPr lang="en-GB" dirty="0"/>
              <a:t>No clubbing</a:t>
            </a:r>
          </a:p>
          <a:p>
            <a:pPr marL="0" indent="0">
              <a:buNone/>
            </a:pPr>
            <a:r>
              <a:rPr lang="en-GB" dirty="0"/>
              <a:t>No pedal </a:t>
            </a:r>
            <a:r>
              <a:rPr lang="en-GB" dirty="0" err="1"/>
              <a:t>edema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No generalized lymphadenopathy</a:t>
            </a:r>
          </a:p>
          <a:p>
            <a:pPr marL="0" indent="0">
              <a:buNone/>
            </a:pPr>
            <a:r>
              <a:rPr lang="en-GB" dirty="0"/>
              <a:t>Not icteric</a:t>
            </a:r>
          </a:p>
          <a:p>
            <a:pPr marL="0" indent="0">
              <a:buNone/>
            </a:pPr>
            <a:r>
              <a:rPr lang="en-GB" dirty="0"/>
              <a:t>Vitals : BP 110/70mmhg. Pulse rate </a:t>
            </a:r>
            <a:r>
              <a:rPr lang="en-GB" dirty="0" smtClean="0"/>
              <a:t>82/</a:t>
            </a:r>
            <a:r>
              <a:rPr lang="en-GB" dirty="0" err="1" smtClean="0"/>
              <a:t>min,felt</a:t>
            </a:r>
            <a:r>
              <a:rPr lang="en-GB" dirty="0" smtClean="0"/>
              <a:t> </a:t>
            </a:r>
            <a:r>
              <a:rPr lang="en-GB" dirty="0"/>
              <a:t>equally in all accessible peripheral vessels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110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116DEC-F3FC-B042-933C-A215EE1AA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0D345F-EFC7-F744-B146-3F22F7A43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614" y="2133600"/>
            <a:ext cx="9603275" cy="38100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CVS- S1S2</a:t>
            </a:r>
            <a:r>
              <a:rPr lang="en-GB" dirty="0"/>
              <a:t>+</a:t>
            </a:r>
          </a:p>
          <a:p>
            <a:pPr marL="0" indent="0">
              <a:buNone/>
            </a:pPr>
            <a:r>
              <a:rPr lang="en-GB" dirty="0" smtClean="0"/>
              <a:t>         No </a:t>
            </a:r>
            <a:r>
              <a:rPr lang="en-GB" dirty="0"/>
              <a:t>murmur</a:t>
            </a:r>
          </a:p>
          <a:p>
            <a:pPr marL="0" indent="0">
              <a:buNone/>
            </a:pPr>
            <a:r>
              <a:rPr lang="en-GB" dirty="0" smtClean="0"/>
              <a:t>RS:</a:t>
            </a:r>
            <a:r>
              <a:rPr lang="en-GB" dirty="0"/>
              <a:t> </a:t>
            </a:r>
            <a:r>
              <a:rPr lang="en-GB" dirty="0" smtClean="0"/>
              <a:t>NVBS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       No added sounds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P/A-Soft </a:t>
            </a:r>
            <a:r>
              <a:rPr lang="en-GB" dirty="0"/>
              <a:t>BS+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632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E13576-DE53-624A-9B55-C6E7A2105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BBAA2F-2C92-0848-B9A7-835CA3079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040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600" dirty="0">
                <a:solidFill>
                  <a:srgbClr val="FF0000"/>
                </a:solidFill>
              </a:rPr>
              <a:t>CNS:</a:t>
            </a:r>
          </a:p>
          <a:p>
            <a:r>
              <a:rPr lang="en-GB" dirty="0"/>
              <a:t>C</a:t>
            </a:r>
            <a:r>
              <a:rPr lang="en-GB" b="1" dirty="0"/>
              <a:t>onscio</a:t>
            </a:r>
            <a:r>
              <a:rPr lang="en-GB" dirty="0"/>
              <a:t>us </a:t>
            </a:r>
          </a:p>
          <a:p>
            <a:r>
              <a:rPr lang="en-GB" dirty="0"/>
              <a:t>Oriented </a:t>
            </a:r>
          </a:p>
          <a:p>
            <a:pPr marL="0" indent="0">
              <a:buNone/>
            </a:pPr>
            <a:r>
              <a:rPr lang="en-GB" dirty="0" smtClean="0"/>
              <a:t>                        </a:t>
            </a:r>
            <a:r>
              <a:rPr lang="en-GB" dirty="0"/>
              <a:t>Right.        Left</a:t>
            </a:r>
          </a:p>
          <a:p>
            <a:r>
              <a:rPr lang="en-GB" dirty="0" smtClean="0"/>
              <a:t>Tone</a:t>
            </a:r>
            <a:r>
              <a:rPr lang="en-GB" dirty="0"/>
              <a:t> </a:t>
            </a:r>
            <a:r>
              <a:rPr lang="en-GB" dirty="0" smtClean="0"/>
              <a:t>           Normal</a:t>
            </a:r>
            <a:r>
              <a:rPr lang="en-GB" dirty="0"/>
              <a:t> </a:t>
            </a:r>
            <a:r>
              <a:rPr lang="en-GB" dirty="0" smtClean="0"/>
              <a:t>    </a:t>
            </a:r>
            <a:r>
              <a:rPr lang="en-GB" dirty="0"/>
              <a:t>Normal</a:t>
            </a:r>
          </a:p>
          <a:p>
            <a:r>
              <a:rPr lang="en-GB" dirty="0"/>
              <a:t>Reflexes        </a:t>
            </a:r>
            <a:r>
              <a:rPr lang="en-GB" dirty="0" smtClean="0"/>
              <a:t>present   </a:t>
            </a:r>
            <a:r>
              <a:rPr lang="en-GB" dirty="0" err="1" smtClean="0"/>
              <a:t>present</a:t>
            </a:r>
            <a:endParaRPr lang="en-GB" dirty="0"/>
          </a:p>
          <a:p>
            <a:r>
              <a:rPr lang="en-GB" dirty="0"/>
              <a:t>Power.             </a:t>
            </a:r>
            <a:r>
              <a:rPr lang="en-GB" dirty="0" smtClean="0"/>
              <a:t>5/5         5/5</a:t>
            </a:r>
            <a:endParaRPr lang="en-GB" dirty="0"/>
          </a:p>
          <a:p>
            <a:r>
              <a:rPr lang="en-GB" dirty="0"/>
              <a:t>Plantar.           </a:t>
            </a:r>
            <a:r>
              <a:rPr lang="en-GB" dirty="0" smtClean="0"/>
              <a:t> </a:t>
            </a:r>
            <a:r>
              <a:rPr lang="en-GB" dirty="0"/>
              <a:t>flexor  </a:t>
            </a:r>
            <a:r>
              <a:rPr lang="en-GB" dirty="0" smtClean="0"/>
              <a:t>   </a:t>
            </a:r>
            <a:r>
              <a:rPr lang="en-GB" dirty="0" err="1" smtClean="0"/>
              <a:t>flexor</a:t>
            </a:r>
            <a:endParaRPr lang="en-GB" dirty="0" smtClean="0"/>
          </a:p>
          <a:p>
            <a:r>
              <a:rPr lang="en-GB" dirty="0" smtClean="0"/>
              <a:t>Fundus -    normal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7961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650</Words>
  <Application>Microsoft Office PowerPoint</Application>
  <PresentationFormat>Widescreen</PresentationFormat>
  <Paragraphs>216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Gill Sans MT</vt:lpstr>
      <vt:lpstr>Gallery</vt:lpstr>
      <vt:lpstr>Uncommon manifestations of an autoimmune disease</vt:lpstr>
      <vt:lpstr>Chief complaints</vt:lpstr>
      <vt:lpstr>History of presenting illness</vt:lpstr>
      <vt:lpstr>PowerPoint Presentation</vt:lpstr>
      <vt:lpstr>Past history </vt:lpstr>
      <vt:lpstr>PowerPoint Presentation</vt:lpstr>
      <vt:lpstr>General examination </vt:lpstr>
      <vt:lpstr>PowerPoint Presentation</vt:lpstr>
      <vt:lpstr>PowerPoint Presentation</vt:lpstr>
      <vt:lpstr>PowerPoint Presentation</vt:lpstr>
      <vt:lpstr>PowerPoint Presentation</vt:lpstr>
      <vt:lpstr>Ana studies </vt:lpstr>
      <vt:lpstr>Rheumatology </vt:lpstr>
      <vt:lpstr>Psychiatry </vt:lpstr>
      <vt:lpstr>PowerPoint Presentation</vt:lpstr>
      <vt:lpstr>NEUROLOGIST OPINION</vt:lpstr>
      <vt:lpstr>Neurologist opinion</vt:lpstr>
      <vt:lpstr>Endocrinology opinion:</vt:lpstr>
      <vt:lpstr>MGE opinion :</vt:lpstr>
      <vt:lpstr>Cardiology: </vt:lpstr>
      <vt:lpstr>PowerPoint Presentation</vt:lpstr>
      <vt:lpstr>Final diagnosis </vt:lpstr>
      <vt:lpstr>ADVICE ON DISCHARGE</vt:lpstr>
      <vt:lpstr>Aim of the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SlE WITH NEUROPSYCHIATRIC MANIFESTATIONS</dc:title>
  <dc:creator>baghath94@gmail.com</dc:creator>
  <cp:lastModifiedBy>Chakaravarthi</cp:lastModifiedBy>
  <cp:revision>33</cp:revision>
  <dcterms:created xsi:type="dcterms:W3CDTF">2019-10-19T02:44:39Z</dcterms:created>
  <dcterms:modified xsi:type="dcterms:W3CDTF">2019-10-22T03:44:34Z</dcterms:modified>
</cp:coreProperties>
</file>