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3" r:id="rId5"/>
    <p:sldId id="264" r:id="rId6"/>
    <p:sldId id="271" r:id="rId7"/>
    <p:sldId id="260" r:id="rId8"/>
    <p:sldId id="272" r:id="rId9"/>
    <p:sldId id="259" r:id="rId10"/>
    <p:sldId id="261" r:id="rId11"/>
    <p:sldId id="273" r:id="rId12"/>
    <p:sldId id="269" r:id="rId13"/>
    <p:sldId id="267" r:id="rId14"/>
    <p:sldId id="274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A8BF38-2EF3-FF4B-83B9-EBF8D9014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en-US"/>
          </a:p>
          <a:p>
            <a:pPr algn="r"/>
            <a:endParaRPr lang="en-US"/>
          </a:p>
          <a:p>
            <a:pPr algn="r"/>
            <a:r>
              <a:rPr lang="en-US"/>
              <a:t>-Colours speak all languageS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FDA39B-BEB1-9B4D-830D-16911056A7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00000000000000000" pitchFamily="2" charset="0"/>
                <a:ea typeface="Times New Roman" panose="02000000000000000000" pitchFamily="2" charset="0"/>
              </a:rPr>
              <a:t>MAN IN </a:t>
            </a:r>
            <a:r>
              <a:rPr lang="en-US" b="1" dirty="0" smtClean="0">
                <a:latin typeface="Times New Roman" panose="02000000000000000000" pitchFamily="2" charset="0"/>
                <a:ea typeface="Times New Roman" panose="02000000000000000000" pitchFamily="2" charset="0"/>
              </a:rPr>
              <a:t>BLUE</a:t>
            </a:r>
            <a:br>
              <a:rPr lang="en-US" b="1" dirty="0" smtClean="0">
                <a:latin typeface="Times New Roman" panose="02000000000000000000" pitchFamily="2" charset="0"/>
                <a:ea typeface="Times New Roman" panose="02000000000000000000" pitchFamily="2" charset="0"/>
              </a:rPr>
            </a:br>
            <a:endParaRPr lang="en-US" b="1" dirty="0">
              <a:latin typeface="Times New Roman" panose="02000000000000000000" pitchFamily="2" charset="0"/>
              <a:ea typeface="Times New Rom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66F1A3-9256-C24F-8090-EC0C9C25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AF1918-DE0C-0148-91E7-AB71231D091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USG ABDOMEN NORMAL</a:t>
            </a:r>
          </a:p>
          <a:p>
            <a:r>
              <a:rPr lang="en-US" dirty="0" smtClean="0"/>
              <a:t>CT BRAIN NORMAL </a:t>
            </a:r>
          </a:p>
          <a:p>
            <a:r>
              <a:rPr lang="en-US" dirty="0" smtClean="0"/>
              <a:t>CT </a:t>
            </a:r>
            <a:r>
              <a:rPr lang="en-US" dirty="0"/>
              <a:t>PULMONARY ANGIO- NORMAL</a:t>
            </a:r>
          </a:p>
          <a:p>
            <a:r>
              <a:rPr lang="en-US" dirty="0"/>
              <a:t>FAMILY HISTORY AND SCREENING WERE  NEGATIVE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"/>
            <a:ext cx="81534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1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2F6E25-1387-594D-930B-6E398C2D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2" y="514858"/>
            <a:ext cx="9905998" cy="1478570"/>
          </a:xfrm>
        </p:spPr>
        <p:txBody>
          <a:bodyPr/>
          <a:lstStyle/>
          <a:p>
            <a:r>
              <a:rPr lang="en-US"/>
              <a:t>BLUE BLOODED FUGATES OF KENTUCKY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8CF8D5E-E09F-324E-A55D-2848CF6FCA4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981200" y="2514600"/>
            <a:ext cx="6542956" cy="3475037"/>
          </a:xfrm>
        </p:spPr>
      </p:pic>
    </p:spTree>
    <p:extLst>
      <p:ext uri="{BB962C8B-B14F-4D97-AF65-F5344CB8AC3E}">
        <p14:creationId xmlns:p14="http://schemas.microsoft.com/office/powerpoint/2010/main" val="8331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C231C-0568-EA44-A729-D1D50DAB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3667024-62CD-104A-93CB-F1C822C5F0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Ascorbic </a:t>
            </a:r>
            <a:r>
              <a:rPr lang="en-US" dirty="0"/>
              <a:t>acid</a:t>
            </a:r>
          </a:p>
          <a:p>
            <a:r>
              <a:rPr lang="en-US" dirty="0" err="1"/>
              <a:t>Enalapril</a:t>
            </a:r>
            <a:endParaRPr lang="en-US" dirty="0"/>
          </a:p>
          <a:p>
            <a:r>
              <a:rPr lang="en-US" dirty="0"/>
              <a:t>Hyperbaric oxygen</a:t>
            </a:r>
          </a:p>
          <a:p>
            <a:r>
              <a:rPr lang="en-US" dirty="0" err="1" smtClean="0"/>
              <a:t>Venesection</a:t>
            </a:r>
            <a:r>
              <a:rPr lang="en-US" dirty="0" smtClean="0"/>
              <a:t> done twice  </a:t>
            </a:r>
          </a:p>
          <a:p>
            <a:r>
              <a:rPr lang="en-US" dirty="0"/>
              <a:t>IV Methylene blue 1-2mg/kg iv every 30mins till a maximum dose of 7mg/kg is reached</a:t>
            </a:r>
          </a:p>
          <a:p>
            <a:r>
              <a:rPr lang="en-US" dirty="0" smtClean="0"/>
              <a:t>Discharge </a:t>
            </a:r>
            <a:r>
              <a:rPr lang="en-US" dirty="0" err="1" smtClean="0"/>
              <a:t>Hb</a:t>
            </a:r>
            <a:r>
              <a:rPr lang="en-US" dirty="0" smtClean="0"/>
              <a:t> was 16.7gms%</a:t>
            </a:r>
          </a:p>
          <a:p>
            <a:r>
              <a:rPr lang="en-US" dirty="0" smtClean="0"/>
              <a:t>Patient under follow up for </a:t>
            </a:r>
            <a:r>
              <a:rPr lang="en-US" dirty="0" err="1" smtClean="0"/>
              <a:t>Hb</a:t>
            </a:r>
            <a:r>
              <a:rPr lang="en-US" dirty="0" smtClean="0"/>
              <a:t> mutation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4000" dirty="0" smtClean="0"/>
              <a:t>AIM OF THE PRESENTATION</a:t>
            </a:r>
          </a:p>
          <a:p>
            <a:pPr marL="45720" indent="0">
              <a:buNone/>
            </a:pPr>
            <a:r>
              <a:rPr lang="en-US" dirty="0" smtClean="0"/>
              <a:t>                  </a:t>
            </a:r>
            <a:r>
              <a:rPr lang="en-US" sz="2800" b="1" i="1" dirty="0" smtClean="0"/>
              <a:t>RARE BUT COMMON DISEASE</a:t>
            </a:r>
          </a:p>
          <a:p>
            <a:r>
              <a:rPr lang="en-US" dirty="0" smtClean="0"/>
              <a:t>As such the incidence of MET-</a:t>
            </a:r>
            <a:r>
              <a:rPr lang="en-US" dirty="0" err="1" smtClean="0"/>
              <a:t>Hb</a:t>
            </a:r>
            <a:r>
              <a:rPr lang="en-US" dirty="0" smtClean="0"/>
              <a:t> is 0.0035% yet it is very common with usage of common drugs like </a:t>
            </a:r>
            <a:r>
              <a:rPr lang="en-US" dirty="0" err="1" smtClean="0"/>
              <a:t>nitrates,topical</a:t>
            </a:r>
            <a:r>
              <a:rPr lang="en-US" dirty="0" smtClean="0"/>
              <a:t> </a:t>
            </a:r>
            <a:r>
              <a:rPr lang="en-US" dirty="0" err="1" smtClean="0"/>
              <a:t>anesthetics,metoclopromide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43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21AF4F-D03A-0A47-8B3B-AA5145840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CEAA85-D245-5849-8862-B7494F0BFF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“Life is simple, it’s either cherry red or midnight blue.” ~ Lou Gramm</a:t>
            </a:r>
          </a:p>
        </p:txBody>
      </p:sp>
    </p:spTree>
    <p:extLst>
      <p:ext uri="{BB962C8B-B14F-4D97-AF65-F5344CB8AC3E}">
        <p14:creationId xmlns:p14="http://schemas.microsoft.com/office/powerpoint/2010/main" val="24537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19C4B5-1294-A743-B6F3-143AAC34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F109E9-AAAA-C44C-AC0C-9F792D6565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/>
              <a:t>MEDICAL UNIT I</a:t>
            </a:r>
          </a:p>
          <a:p>
            <a:pPr marL="0" indent="0" algn="ctr">
              <a:buNone/>
            </a:pPr>
            <a:r>
              <a:rPr lang="en-US"/>
              <a:t>CHIEF – PROF DR.M.NATARAJAN M.D</a:t>
            </a:r>
          </a:p>
          <a:p>
            <a:pPr marL="0" indent="0" algn="ctr">
              <a:buNone/>
            </a:pPr>
            <a:r>
              <a:rPr lang="en-US"/>
              <a:t>ASSISTANTS</a:t>
            </a:r>
          </a:p>
          <a:p>
            <a:pPr marL="0" indent="0" algn="ctr">
              <a:buNone/>
            </a:pPr>
            <a:r>
              <a:rPr lang="en-US"/>
              <a:t>DR SRIDHARAN M.D</a:t>
            </a:r>
          </a:p>
          <a:p>
            <a:pPr marL="0" indent="0" algn="ctr">
              <a:buNone/>
            </a:pPr>
            <a:r>
              <a:rPr lang="en-US"/>
              <a:t>DR VASANTHA KALYANI M.D</a:t>
            </a:r>
          </a:p>
          <a:p>
            <a:pPr marL="0" indent="0" algn="ctr">
              <a:buNone/>
            </a:pPr>
            <a:r>
              <a:rPr lang="en-US"/>
              <a:t>DR SURESH KUMAR M.D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E864C9-51AC-3340-96AB-6E900A004C95}"/>
              </a:ext>
            </a:extLst>
          </p:cNvPr>
          <p:cNvSpPr txBox="1"/>
          <p:nvPr/>
        </p:nvSpPr>
        <p:spPr>
          <a:xfrm>
            <a:off x="5175647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5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48FB8E-BEC8-294C-9B8E-36878B51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5334000"/>
            <a:ext cx="8683348" cy="1143000"/>
          </a:xfrm>
        </p:spPr>
        <p:txBody>
          <a:bodyPr/>
          <a:lstStyle/>
          <a:p>
            <a:r>
              <a:rPr lang="en-US" b="1" dirty="0"/>
              <a:t>Case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5F8D0F-C8F9-FD4A-A9B8-5FC45869EB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457200"/>
            <a:ext cx="9220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21 year old otherwise normal male was about to donate blood where incidentally he was detected to have high hemoglobin and PCV and was referred to our department for evaluation</a:t>
            </a:r>
          </a:p>
          <a:p>
            <a:endParaRPr lang="en-US" dirty="0" smtClean="0"/>
          </a:p>
          <a:p>
            <a:r>
              <a:rPr lang="en-US" dirty="0" smtClean="0"/>
              <a:t>headache+</a:t>
            </a:r>
          </a:p>
          <a:p>
            <a:r>
              <a:rPr lang="en-US" dirty="0" smtClean="0"/>
              <a:t>No h/o abdominal pain</a:t>
            </a:r>
          </a:p>
          <a:p>
            <a:r>
              <a:rPr lang="en-US" dirty="0" smtClean="0"/>
              <a:t>No h/o peripheral discoloration or numbness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Non smoker</a:t>
            </a:r>
          </a:p>
          <a:p>
            <a:r>
              <a:rPr lang="en-US" dirty="0" smtClean="0"/>
              <a:t>No RRTI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Non obese </a:t>
            </a:r>
            <a:endParaRPr lang="en-US" dirty="0" smtClean="0"/>
          </a:p>
          <a:p>
            <a:r>
              <a:rPr lang="en-US" dirty="0" smtClean="0"/>
              <a:t>No h/o drug intake</a:t>
            </a:r>
            <a:endParaRPr lang="en-US" dirty="0"/>
          </a:p>
          <a:p>
            <a:r>
              <a:rPr lang="en-US" dirty="0"/>
              <a:t>No h/o similar illness in the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8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C529C1-148C-B142-9BF8-6B6A34DB8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711772-BF87-E547-BDB6-1986D2B62F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 bleeding manifestations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pruritis</a:t>
            </a:r>
            <a:endParaRPr lang="en-US" dirty="0" smtClean="0"/>
          </a:p>
          <a:p>
            <a:r>
              <a:rPr lang="en-US" dirty="0" smtClean="0"/>
              <a:t>No h/o </a:t>
            </a:r>
            <a:r>
              <a:rPr lang="en-US" dirty="0" err="1" smtClean="0"/>
              <a:t>exertional</a:t>
            </a:r>
            <a:r>
              <a:rPr lang="en-US" dirty="0" smtClean="0"/>
              <a:t> dyspnea/</a:t>
            </a:r>
            <a:r>
              <a:rPr lang="en-US" dirty="0" smtClean="0"/>
              <a:t>fatigue</a:t>
            </a:r>
          </a:p>
          <a:p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/>
              <a:t>lives in Plains</a:t>
            </a:r>
          </a:p>
          <a:p>
            <a:r>
              <a:rPr lang="en-US" dirty="0"/>
              <a:t>No h/o </a:t>
            </a:r>
            <a:r>
              <a:rPr lang="en-US" dirty="0" err="1"/>
              <a:t>intercurrent</a:t>
            </a:r>
            <a:r>
              <a:rPr lang="en-US" dirty="0"/>
              <a:t> illness and related drug intake</a:t>
            </a:r>
          </a:p>
        </p:txBody>
      </p:sp>
    </p:spTree>
    <p:extLst>
      <p:ext uri="{BB962C8B-B14F-4D97-AF65-F5344CB8AC3E}">
        <p14:creationId xmlns:p14="http://schemas.microsoft.com/office/powerpoint/2010/main" val="5463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CFE16D-7796-FF46-830F-3559B6E73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D63FF8-3E85-5C47-8125-70D40B02C5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40594" y="2097088"/>
            <a:ext cx="11940380" cy="3541714"/>
          </a:xfrm>
        </p:spPr>
        <p:txBody>
          <a:bodyPr/>
          <a:lstStyle/>
          <a:p>
            <a:r>
              <a:rPr lang="en-US" dirty="0"/>
              <a:t>On examination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Pt</a:t>
            </a:r>
            <a:r>
              <a:rPr lang="en-US" dirty="0"/>
              <a:t> </a:t>
            </a:r>
            <a:r>
              <a:rPr lang="en-US" dirty="0" err="1" smtClean="0"/>
              <a:t>comfortable,polycythemic</a:t>
            </a:r>
            <a:r>
              <a:rPr lang="en-US" dirty="0" err="1" smtClean="0"/>
              <a:t>,grade</a:t>
            </a:r>
            <a:r>
              <a:rPr lang="en-US" dirty="0" smtClean="0"/>
              <a:t> 1 clubbing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no skin discoloration at rest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</a:t>
            </a:r>
            <a:r>
              <a:rPr lang="en-US" dirty="0"/>
              <a:t>Saturation was </a:t>
            </a:r>
            <a:r>
              <a:rPr lang="en-US" dirty="0" smtClean="0"/>
              <a:t>93%RA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Vitals </a:t>
            </a:r>
            <a:r>
              <a:rPr lang="en-US" dirty="0"/>
              <a:t>stable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dirty="0" err="1" smtClean="0"/>
              <a:t>Pt</a:t>
            </a:r>
            <a:r>
              <a:rPr lang="en-US" dirty="0" smtClean="0"/>
              <a:t> developed </a:t>
            </a:r>
            <a:r>
              <a:rPr lang="en-US" dirty="0" err="1" smtClean="0"/>
              <a:t>exertional</a:t>
            </a:r>
            <a:r>
              <a:rPr lang="en-US" dirty="0" smtClean="0"/>
              <a:t> cyanosis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S/E</a:t>
            </a:r>
          </a:p>
          <a:p>
            <a:r>
              <a:rPr lang="en-US" dirty="0" smtClean="0"/>
              <a:t>CVS S1S2+ No murmur</a:t>
            </a:r>
          </a:p>
          <a:p>
            <a:r>
              <a:rPr lang="en-US" dirty="0" smtClean="0"/>
              <a:t>RS BAE+ equal No added sounds</a:t>
            </a:r>
          </a:p>
          <a:p>
            <a:r>
              <a:rPr lang="en-US" dirty="0" smtClean="0"/>
              <a:t>P/A- soft non tender no </a:t>
            </a:r>
            <a:r>
              <a:rPr lang="en-US" dirty="0" err="1" smtClean="0"/>
              <a:t>organomegaly</a:t>
            </a:r>
            <a:endParaRPr lang="en-US" dirty="0" smtClean="0"/>
          </a:p>
          <a:p>
            <a:r>
              <a:rPr lang="en-US" dirty="0" smtClean="0"/>
              <a:t>CNS No focal neurological deficit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ECF78B-A8B3-C74C-AD90-6F3BCC815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D1BC842-9765-5E43-9B8F-F28B056C961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33400" y="609600"/>
            <a:ext cx="4648200" cy="4013200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FD7FF821-E178-6E46-B7FA-23417859D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2743200"/>
            <a:ext cx="4588758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"/>
            <a:ext cx="11430000" cy="6248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" indent="0" algn="ctr">
              <a:buNone/>
            </a:pPr>
            <a:r>
              <a:rPr lang="en-US" dirty="0" smtClean="0"/>
              <a:t>Increased HCT/</a:t>
            </a:r>
            <a:r>
              <a:rPr lang="en-US" dirty="0" err="1" smtClean="0"/>
              <a:t>Hb</a:t>
            </a: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RBC mass-Normal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EPO levels-32mIU/L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Arterial saturation/ABG 93%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Non smoker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Abnormal </a:t>
            </a:r>
            <a:r>
              <a:rPr lang="en-US" dirty="0" err="1" smtClean="0"/>
              <a:t>hb</a:t>
            </a:r>
            <a:r>
              <a:rPr lang="en-US" dirty="0" smtClean="0"/>
              <a:t> affinity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HIGH AFFINITY HEMOGLOBINOPATHY</a:t>
            </a:r>
            <a:endParaRPr lang="en-US" dirty="0"/>
          </a:p>
          <a:p>
            <a:pPr marL="45720" indent="0" algn="ctr">
              <a:buNone/>
            </a:pPr>
            <a:endParaRPr lang="en-US" dirty="0" smtClean="0"/>
          </a:p>
        </p:txBody>
      </p:sp>
      <p:sp>
        <p:nvSpPr>
          <p:cNvPr id="4" name="Up Arrow 3"/>
          <p:cNvSpPr/>
          <p:nvPr/>
        </p:nvSpPr>
        <p:spPr>
          <a:xfrm>
            <a:off x="7315200" y="19812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7315200" y="44958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943599" y="609600"/>
            <a:ext cx="10286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981699" y="1524000"/>
            <a:ext cx="11429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958840" y="2362200"/>
            <a:ext cx="14477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989320" y="3276600"/>
            <a:ext cx="11429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019800" y="4114800"/>
            <a:ext cx="15239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046469" y="5029200"/>
            <a:ext cx="12573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57753" y="767195"/>
            <a:ext cx="2957946" cy="9473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RELATIVE ERYTHROCYTOSIS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66800" y="1633105"/>
            <a:ext cx="2590800" cy="9334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POLYCYTHEMIA VERA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8624454" y="2566555"/>
            <a:ext cx="2757055" cy="10113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CARDIAC/LUNG DISORDERS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19200" y="3390900"/>
            <a:ext cx="22860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CARBOXY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Hb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8458199" y="4305300"/>
            <a:ext cx="2757055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SECONDARY SOURCE OF EPO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7391400" y="1143000"/>
            <a:ext cx="838200" cy="19309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8001000" y="2895600"/>
            <a:ext cx="457199" cy="17664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7696200" y="4762500"/>
            <a:ext cx="661553" cy="1143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3820391" y="2064327"/>
            <a:ext cx="685800" cy="15240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3865418" y="3848100"/>
            <a:ext cx="762000" cy="123825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DB69E-E053-C046-A1EA-52CFAB47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7B6C25-7D91-0948-BE22-F957EAF17F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Hb-20.4gms</a:t>
            </a:r>
            <a:endParaRPr lang="en-US" dirty="0"/>
          </a:p>
          <a:p>
            <a:r>
              <a:rPr lang="en-US" dirty="0" smtClean="0"/>
              <a:t>PCV-58%</a:t>
            </a:r>
          </a:p>
          <a:p>
            <a:r>
              <a:rPr lang="en-US" dirty="0" smtClean="0"/>
              <a:t>TC-7500</a:t>
            </a:r>
            <a:endParaRPr lang="en-US" dirty="0"/>
          </a:p>
          <a:p>
            <a:r>
              <a:rPr lang="en-US" dirty="0" smtClean="0"/>
              <a:t>PLT-3.65 lakhs/mm3</a:t>
            </a:r>
          </a:p>
          <a:p>
            <a:endParaRPr lang="en-US" dirty="0"/>
          </a:p>
          <a:p>
            <a:r>
              <a:rPr lang="en-US" dirty="0" smtClean="0"/>
              <a:t>RFT-WNL</a:t>
            </a:r>
          </a:p>
          <a:p>
            <a:r>
              <a:rPr lang="en-US" dirty="0" smtClean="0"/>
              <a:t>CHG WITH PS- ERYTHROCYTOSIS</a:t>
            </a:r>
          </a:p>
          <a:p>
            <a:r>
              <a:rPr lang="en-US" dirty="0" smtClean="0"/>
              <a:t>EPO 32mIU/L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311</Words>
  <Application>Microsoft Office PowerPoint</Application>
  <PresentationFormat>Custom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MAN IN BLUE </vt:lpstr>
      <vt:lpstr>PowerPoint Presentation</vt:lpstr>
      <vt:lpstr>Case details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Investigations</vt:lpstr>
      <vt:lpstr>PowerPoint Presentation</vt:lpstr>
      <vt:lpstr>PowerPoint Presentation</vt:lpstr>
      <vt:lpstr>BLUE BLOODED FUGATES OF KENTUCKY</vt:lpstr>
      <vt:lpstr>TREATMENT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Krupa Srinivasan</dc:creator>
  <cp:lastModifiedBy>User</cp:lastModifiedBy>
  <cp:revision>13</cp:revision>
  <dcterms:created xsi:type="dcterms:W3CDTF">2021-01-18T23:16:44Z</dcterms:created>
  <dcterms:modified xsi:type="dcterms:W3CDTF">2021-01-19T17:32:58Z</dcterms:modified>
</cp:coreProperties>
</file>