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1" r:id="rId12"/>
    <p:sldId id="26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7F28-A70B-2982-EE35-2CA6B61F3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056" y="547230"/>
            <a:ext cx="9440034" cy="1828801"/>
          </a:xfrm>
        </p:spPr>
        <p:txBody>
          <a:bodyPr/>
          <a:lstStyle/>
          <a:p>
            <a:r>
              <a:rPr lang="en-IN" dirty="0"/>
              <a:t>ECG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003C6-1BE1-E721-15CE-7C2DC7B4F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056" y="2693270"/>
            <a:ext cx="9440034" cy="2494550"/>
          </a:xfrm>
        </p:spPr>
        <p:txBody>
          <a:bodyPr>
            <a:normAutofit fontScale="25000" lnSpcReduction="20000"/>
          </a:bodyPr>
          <a:lstStyle/>
          <a:p>
            <a:r>
              <a:rPr lang="en-IN" sz="9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</a:t>
            </a:r>
            <a:r>
              <a:rPr lang="en-IN" sz="96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IN" sz="9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MEDICINE UNIT  </a:t>
            </a:r>
          </a:p>
          <a:p>
            <a:r>
              <a:rPr lang="en-IN" sz="12800" dirty="0"/>
              <a:t>   </a:t>
            </a:r>
            <a:r>
              <a:rPr lang="en-IN" sz="12800" b="1" dirty="0"/>
              <a:t>CHIEF :                       DR.K.SENTHIL MD</a:t>
            </a:r>
          </a:p>
          <a:p>
            <a:r>
              <a:rPr lang="en-IN" sz="9600" dirty="0"/>
              <a:t>           ASSOCIATE PROFFESSOR: DR.K.MURALIDHARAN MD</a:t>
            </a:r>
          </a:p>
          <a:p>
            <a:r>
              <a:rPr lang="en-IN" sz="9600" dirty="0"/>
              <a:t>ASSISTANT PROFESSORS: DR.MANIKANDAN MD</a:t>
            </a:r>
          </a:p>
          <a:p>
            <a:r>
              <a:rPr lang="en-IN" sz="9600" dirty="0"/>
              <a:t>                                                              DR.SARAVANA MADHAV MD</a:t>
            </a:r>
          </a:p>
          <a:p>
            <a:r>
              <a:rPr lang="en-IN" sz="9600" dirty="0"/>
              <a:t>                                                    DR.ILAMARAN MD,DM</a:t>
            </a:r>
          </a:p>
          <a:p>
            <a:r>
              <a:rPr lang="en-IN" sz="9600" dirty="0"/>
              <a:t>PRESENTOR:           DR.KUGAN S K</a:t>
            </a:r>
          </a:p>
        </p:txBody>
      </p:sp>
    </p:spTree>
    <p:extLst>
      <p:ext uri="{BB962C8B-B14F-4D97-AF65-F5344CB8AC3E}">
        <p14:creationId xmlns:p14="http://schemas.microsoft.com/office/powerpoint/2010/main" val="417776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4E2B4-B34D-DC35-72A5-8B9B504201FE}"/>
              </a:ext>
            </a:extLst>
          </p:cNvPr>
          <p:cNvSpPr txBox="1"/>
          <p:nvPr/>
        </p:nvSpPr>
        <p:spPr>
          <a:xfrm>
            <a:off x="746449" y="1763485"/>
            <a:ext cx="1121539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VITALS</a:t>
            </a:r>
            <a:r>
              <a:rPr lang="en-IN" dirty="0"/>
              <a:t> </a:t>
            </a:r>
          </a:p>
          <a:p>
            <a:r>
              <a:rPr lang="en-IN" sz="2400" dirty="0"/>
              <a:t>                BP-  140/80 mm of Hg on RIGHT UPPER LIMB IN SITTING POSITION</a:t>
            </a:r>
          </a:p>
          <a:p>
            <a:r>
              <a:rPr lang="en-IN" sz="2400" dirty="0"/>
              <a:t>               PULSE: 102 /min, NORMAL RHYTHM,NORMAL VOLUME,NO SPECIAL CHARACTER,FELT IN ALL PALPABLE PERIPHERAL VESSELS,NO RADIO RADIAL/RADIO FEMORAL DELAY</a:t>
            </a:r>
          </a:p>
          <a:p>
            <a:r>
              <a:rPr lang="en-IN" sz="2400" dirty="0"/>
              <a:t>               SPO2: 90% AT ROOM AIR------98% WITH NRM 02</a:t>
            </a:r>
          </a:p>
          <a:p>
            <a:r>
              <a:rPr lang="en-IN" sz="2400" dirty="0"/>
              <a:t>               RR: 28/min</a:t>
            </a:r>
          </a:p>
          <a:p>
            <a:r>
              <a:rPr lang="en-IN" sz="2400" dirty="0"/>
              <a:t>               JVP: NOT ELEVATED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505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C326-4A93-5829-8840-5F8A44B6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1454" y="1514669"/>
            <a:ext cx="10353762" cy="360784"/>
          </a:xfrm>
        </p:spPr>
        <p:txBody>
          <a:bodyPr>
            <a:noAutofit/>
          </a:bodyPr>
          <a:lstStyle/>
          <a:p>
            <a:r>
              <a:rPr lang="en-IN" sz="3200" dirty="0"/>
              <a:t>SYSTEMIC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D34B-3BCF-CF90-AECF-F5676C38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62" y="2099388"/>
            <a:ext cx="11411338" cy="5523722"/>
          </a:xfrm>
        </p:spPr>
        <p:txBody>
          <a:bodyPr/>
          <a:lstStyle/>
          <a:p>
            <a:pPr marL="36900" indent="0">
              <a:buNone/>
            </a:pPr>
            <a:r>
              <a:rPr lang="en-IN" b="1" dirty="0"/>
              <a:t>CVS</a:t>
            </a:r>
            <a:r>
              <a:rPr lang="en-IN" dirty="0"/>
              <a:t>: S1 S2 HEARD , NO MURMUR</a:t>
            </a:r>
          </a:p>
          <a:p>
            <a:pPr marL="36900" indent="0">
              <a:buNone/>
            </a:pPr>
            <a:r>
              <a:rPr lang="en-IN" b="1" dirty="0"/>
              <a:t>RS:</a:t>
            </a:r>
            <a:r>
              <a:rPr lang="en-IN" dirty="0"/>
              <a:t> B/L AIR ENTRY, B/L WHEEZE+, B/L CREPTITATIONS EXTENSIVELY IN ALL AREAS</a:t>
            </a:r>
          </a:p>
          <a:p>
            <a:pPr marL="36900" indent="0">
              <a:buNone/>
            </a:pPr>
            <a:r>
              <a:rPr lang="en-IN" b="1" dirty="0"/>
              <a:t>P/A:</a:t>
            </a:r>
            <a:r>
              <a:rPr lang="en-IN" dirty="0"/>
              <a:t> SOFT,NO TENDERNESS, BOWEL SOUNDS PRESENT</a:t>
            </a:r>
          </a:p>
          <a:p>
            <a:pPr marL="36900" indent="0">
              <a:buNone/>
            </a:pPr>
            <a:r>
              <a:rPr lang="en-IN" b="1" dirty="0"/>
              <a:t>CNS</a:t>
            </a:r>
            <a:r>
              <a:rPr lang="en-IN" dirty="0"/>
              <a:t>: CONSCIOUS,ORIENTED,MOVES ALL 4 LIMBS,B/L PUPIL 3.5 MM REACTIVE TO LIGHT</a:t>
            </a:r>
          </a:p>
        </p:txBody>
      </p:sp>
    </p:spTree>
    <p:extLst>
      <p:ext uri="{BB962C8B-B14F-4D97-AF65-F5344CB8AC3E}">
        <p14:creationId xmlns:p14="http://schemas.microsoft.com/office/powerpoint/2010/main" val="180537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12B8D8-B204-F612-10F9-7D4A1634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779401"/>
            <a:ext cx="10353762" cy="970450"/>
          </a:xfrm>
        </p:spPr>
        <p:txBody>
          <a:bodyPr>
            <a:normAutofit/>
          </a:bodyPr>
          <a:lstStyle/>
          <a:p>
            <a:r>
              <a:rPr lang="en-IN" sz="3200" dirty="0"/>
              <a:t>INVESTIGATIONS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D7565-AC08-C89D-2181-B6C206E5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82" y="430123"/>
            <a:ext cx="3300984" cy="5762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049A6-8117-539A-25F7-205DEDB93C8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85128" y="1749851"/>
            <a:ext cx="5016045" cy="3219450"/>
          </a:xfrm>
        </p:spPr>
        <p:txBody>
          <a:bodyPr>
            <a:normAutofit/>
          </a:bodyPr>
          <a:lstStyle/>
          <a:p>
            <a:r>
              <a:rPr lang="en-IN" sz="1800" dirty="0"/>
              <a:t>WBC- 10.6</a:t>
            </a:r>
          </a:p>
          <a:p>
            <a:r>
              <a:rPr lang="en-IN" sz="1800" dirty="0"/>
              <a:t>HB-14.0</a:t>
            </a:r>
          </a:p>
          <a:p>
            <a:r>
              <a:rPr lang="en-IN" sz="1800" dirty="0"/>
              <a:t>HCT-44.7</a:t>
            </a:r>
          </a:p>
          <a:p>
            <a:r>
              <a:rPr lang="en-IN" sz="1800" dirty="0"/>
              <a:t>MCV-79.4</a:t>
            </a:r>
          </a:p>
          <a:p>
            <a:r>
              <a:rPr lang="en-IN" sz="1800" dirty="0"/>
              <a:t>MCH-24.9</a:t>
            </a:r>
          </a:p>
          <a:p>
            <a:r>
              <a:rPr lang="en-IN" sz="1800" dirty="0"/>
              <a:t>MCHC-31.3</a:t>
            </a:r>
          </a:p>
          <a:p>
            <a:r>
              <a:rPr lang="en-IN" sz="1800" dirty="0"/>
              <a:t>PLT-225000</a:t>
            </a:r>
          </a:p>
          <a:p>
            <a:r>
              <a:rPr lang="en-IN" sz="1800" dirty="0"/>
              <a:t>DC-80/10/9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72F9B8-9A9A-0D91-D887-D3C247E14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59534" y="436501"/>
            <a:ext cx="3300984" cy="57626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706AFE-3682-7697-72C8-6F299B8C9B4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675463" y="1689588"/>
            <a:ext cx="4551349" cy="3676650"/>
          </a:xfrm>
        </p:spPr>
        <p:txBody>
          <a:bodyPr>
            <a:noAutofit/>
          </a:bodyPr>
          <a:lstStyle/>
          <a:p>
            <a:r>
              <a:rPr lang="en-IN" sz="1800" dirty="0"/>
              <a:t>RBS-162</a:t>
            </a:r>
          </a:p>
          <a:p>
            <a:r>
              <a:rPr lang="en-IN" sz="1800" dirty="0"/>
              <a:t>FBS-91</a:t>
            </a:r>
          </a:p>
          <a:p>
            <a:r>
              <a:rPr lang="en-IN" sz="1800" dirty="0"/>
              <a:t>B.UREA -16</a:t>
            </a:r>
          </a:p>
          <a:p>
            <a:r>
              <a:rPr lang="en-IN" sz="1800" dirty="0"/>
              <a:t>S.CREATININE-0.9</a:t>
            </a:r>
          </a:p>
          <a:p>
            <a:r>
              <a:rPr lang="en-IN" sz="1800" dirty="0"/>
              <a:t>SODIUM-132</a:t>
            </a:r>
          </a:p>
          <a:p>
            <a:r>
              <a:rPr lang="en-IN" sz="1800" dirty="0"/>
              <a:t>POTASSIUM-4.0</a:t>
            </a:r>
          </a:p>
          <a:p>
            <a:r>
              <a:rPr lang="en-IN" sz="1800" dirty="0"/>
              <a:t>T.BILIRUBIN-0.3</a:t>
            </a:r>
          </a:p>
          <a:p>
            <a:r>
              <a:rPr lang="en-IN" sz="1800" dirty="0"/>
              <a:t>D.BILIRUBIN-0,2</a:t>
            </a:r>
          </a:p>
          <a:p>
            <a:r>
              <a:rPr lang="en-IN" sz="1800" dirty="0"/>
              <a:t>I.BILIRUBIN-0.1</a:t>
            </a:r>
          </a:p>
          <a:p>
            <a:r>
              <a:rPr lang="en-IN" sz="1800" dirty="0"/>
              <a:t>SGOT-61</a:t>
            </a:r>
          </a:p>
          <a:p>
            <a:r>
              <a:rPr lang="en-IN" sz="1800" dirty="0"/>
              <a:t>SGPT-87</a:t>
            </a:r>
          </a:p>
          <a:p>
            <a:r>
              <a:rPr lang="en-IN" sz="1800" dirty="0"/>
              <a:t>ALP-73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147A6A-5DD7-7790-457B-732B3E4B7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CT CHEST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BF71B8-4ABB-12D4-289E-E8220E96662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IN" sz="1800" dirty="0"/>
              <a:t>AORTA ON R SIDE</a:t>
            </a:r>
          </a:p>
          <a:p>
            <a:r>
              <a:rPr lang="en-IN" sz="1800" dirty="0"/>
              <a:t>IVC ON L SIDE</a:t>
            </a:r>
          </a:p>
          <a:p>
            <a:r>
              <a:rPr lang="en-IN" sz="1800" dirty="0"/>
              <a:t>SPLEEN ON R SIDE</a:t>
            </a:r>
          </a:p>
          <a:p>
            <a:r>
              <a:rPr lang="en-IN" sz="1800" dirty="0"/>
              <a:t>LIVER ON L SIDE</a:t>
            </a:r>
          </a:p>
          <a:p>
            <a:r>
              <a:rPr lang="en-IN" sz="1800" dirty="0"/>
              <a:t>LUNGS; HYPERINFLATED LUNGS WITH GGO AND CENTRIACINAR NODES IN RIGHT LOWER LOBES</a:t>
            </a:r>
          </a:p>
        </p:txBody>
      </p:sp>
    </p:spTree>
    <p:extLst>
      <p:ext uri="{BB962C8B-B14F-4D97-AF65-F5344CB8AC3E}">
        <p14:creationId xmlns:p14="http://schemas.microsoft.com/office/powerpoint/2010/main" val="166539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156A-03D4-F5A8-3BCD-C7D40074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8606B-6F93-F0F3-213A-6A0CEB403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5FC31-0774-FE93-02F0-BB91190AD48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6A1B1-1C64-0709-23FA-BDBA3D544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2DE0E0-627D-2FC7-35D4-2A45A83EE8F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9114B2-621F-32ED-F856-CF693C65E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0AD27C-8E3A-A8D0-D81F-18700D6D4E8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637D6-702C-C1F5-69B1-FBC5C00E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28" y="0"/>
            <a:ext cx="956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CA80-7684-1840-009A-07026F02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B888E-4CE0-C326-28B6-E6E8FCBB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/>
              <a:t>  </a:t>
            </a:r>
            <a:r>
              <a:rPr lang="en-US" sz="2800" dirty="0"/>
              <a:t>55 Years old female Rajalakshmi was brought by her attenders to GRH Madurai with chief complains of chest pain for 2 days anginal type</a:t>
            </a:r>
          </a:p>
          <a:p>
            <a:pPr marL="36900" indent="0">
              <a:buNone/>
            </a:pPr>
            <a:r>
              <a:rPr lang="en-US" sz="2800" dirty="0"/>
              <a:t>  No h/o difficulty in breathing </a:t>
            </a:r>
          </a:p>
          <a:p>
            <a:pPr marL="36900" indent="0">
              <a:buNone/>
            </a:pPr>
            <a:r>
              <a:rPr lang="en-US" sz="2800" dirty="0"/>
              <a:t>   No h/o PND/orthopnea</a:t>
            </a:r>
          </a:p>
          <a:p>
            <a:pPr marL="36900" indent="0">
              <a:buNone/>
            </a:pPr>
            <a:r>
              <a:rPr lang="en-US" sz="2800" dirty="0"/>
              <a:t>   No h/o leg swelling</a:t>
            </a:r>
          </a:p>
        </p:txBody>
      </p:sp>
    </p:spTree>
    <p:extLst>
      <p:ext uri="{BB962C8B-B14F-4D97-AF65-F5344CB8AC3E}">
        <p14:creationId xmlns:p14="http://schemas.microsoft.com/office/powerpoint/2010/main" val="20860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C44E-1595-AB5B-D825-6F578BE3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85BD-26B9-A5FE-73FC-796815FB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/>
              <a:t>Past history:</a:t>
            </a:r>
          </a:p>
          <a:p>
            <a:pPr marL="36900" indent="0">
              <a:buNone/>
            </a:pPr>
            <a:r>
              <a:rPr lang="en-US" sz="2800" dirty="0"/>
              <a:t>           No known comorbidities</a:t>
            </a:r>
          </a:p>
          <a:p>
            <a:pPr marL="36900" indent="0">
              <a:buNone/>
            </a:pPr>
            <a:r>
              <a:rPr lang="en-US" sz="2800" dirty="0"/>
              <a:t>General examination:</a:t>
            </a:r>
          </a:p>
          <a:p>
            <a:pPr marL="36900" indent="0">
              <a:buNone/>
            </a:pPr>
            <a:r>
              <a:rPr lang="en-US" sz="2800" dirty="0"/>
              <a:t>           No </a:t>
            </a:r>
            <a:r>
              <a:rPr lang="en-US" sz="2800" dirty="0" err="1"/>
              <a:t>pallor,No</a:t>
            </a:r>
            <a:r>
              <a:rPr lang="en-US" sz="2800" dirty="0"/>
              <a:t> </a:t>
            </a:r>
            <a:r>
              <a:rPr lang="en-US" sz="2800" dirty="0" err="1"/>
              <a:t>icterus,No</a:t>
            </a:r>
            <a:r>
              <a:rPr lang="en-US" sz="2800" dirty="0"/>
              <a:t> pedal edema</a:t>
            </a:r>
          </a:p>
          <a:p>
            <a:pPr marL="36900" indent="0">
              <a:buNone/>
            </a:pPr>
            <a:r>
              <a:rPr lang="en-US" sz="2800" dirty="0"/>
              <a:t>           No markers of CHD,RHD,IE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0152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7607-FF38-68F0-6E87-2CDFBD0F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3553C-B87A-319C-8101-DEE4F2F0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3600" dirty="0"/>
              <a:t>Vitals:</a:t>
            </a:r>
          </a:p>
          <a:p>
            <a:pPr marL="0" lvl="0" indent="0" eaLnBrk="1" hangingPunct="1">
              <a:buNone/>
            </a:pPr>
            <a:r>
              <a:rPr lang="en-US" dirty="0"/>
              <a:t>   </a:t>
            </a:r>
            <a:r>
              <a:rPr lang="en-US" sz="2800" dirty="0"/>
              <a:t>    </a:t>
            </a:r>
            <a:r>
              <a:rPr lang="en-AU" sz="3300" dirty="0"/>
              <a:t>BP -110/70 mm </a:t>
            </a:r>
            <a:r>
              <a:rPr lang="en-AU" sz="3300" dirty="0" err="1"/>
              <a:t>Hg,measured</a:t>
            </a:r>
            <a:r>
              <a:rPr lang="en-AU" sz="3300" dirty="0"/>
              <a:t> in right upper </a:t>
            </a:r>
            <a:r>
              <a:rPr lang="en-AU" sz="3300" dirty="0" err="1"/>
              <a:t>limb,sitting</a:t>
            </a:r>
            <a:r>
              <a:rPr lang="en-AU" sz="3300" dirty="0"/>
              <a:t> posture</a:t>
            </a:r>
          </a:p>
          <a:p>
            <a:pPr marL="0" lvl="0" indent="0" eaLnBrk="1" hangingPunct="1">
              <a:buNone/>
            </a:pPr>
            <a:r>
              <a:rPr lang="en-AU" sz="3300" dirty="0"/>
              <a:t>       Pulse-82/</a:t>
            </a:r>
            <a:r>
              <a:rPr lang="en-AU" sz="3300" dirty="0" err="1"/>
              <a:t>min,normal</a:t>
            </a:r>
            <a:r>
              <a:rPr lang="en-AU" sz="3300" dirty="0"/>
              <a:t> </a:t>
            </a:r>
            <a:r>
              <a:rPr lang="en-AU" sz="3300" dirty="0" err="1"/>
              <a:t>rhythm,normal</a:t>
            </a:r>
            <a:r>
              <a:rPr lang="en-AU" sz="3300" dirty="0"/>
              <a:t> </a:t>
            </a:r>
            <a:r>
              <a:rPr lang="en-AU" sz="3300" dirty="0" err="1"/>
              <a:t>volume,no</a:t>
            </a:r>
            <a:r>
              <a:rPr lang="en-AU" sz="3300" dirty="0"/>
              <a:t> special </a:t>
            </a:r>
            <a:r>
              <a:rPr lang="en-AU" sz="3300" dirty="0" err="1"/>
              <a:t>character,felt</a:t>
            </a:r>
            <a:r>
              <a:rPr lang="en-AU" sz="3300" dirty="0"/>
              <a:t> in all palpable peripheral </a:t>
            </a:r>
            <a:r>
              <a:rPr lang="en-AU" sz="3300" dirty="0" err="1"/>
              <a:t>vessels,no</a:t>
            </a:r>
            <a:r>
              <a:rPr lang="en-AU" sz="3300" dirty="0"/>
              <a:t> radio radial and radio femoral delay</a:t>
            </a:r>
          </a:p>
          <a:p>
            <a:pPr marL="0" lvl="0" indent="0" eaLnBrk="1" hangingPunct="1">
              <a:buNone/>
            </a:pPr>
            <a:r>
              <a:rPr lang="en-AU" sz="3300" dirty="0"/>
              <a:t>       JVP -Not elevated</a:t>
            </a:r>
          </a:p>
          <a:p>
            <a:pPr marL="369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77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1B75-5FCF-92DE-8210-71D29A2E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B87A1-8764-F115-8E65-10AF6576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lvl="0" indent="0" eaLnBrk="1" hangingPunct="1">
              <a:buNone/>
            </a:pPr>
            <a:r>
              <a:rPr lang="en-AU" sz="2800" dirty="0"/>
              <a:t>Systemic examination:</a:t>
            </a:r>
          </a:p>
          <a:p>
            <a:pPr marL="0" lvl="0" indent="0" eaLnBrk="1" hangingPunct="1">
              <a:buNone/>
            </a:pPr>
            <a:r>
              <a:rPr lang="en-AU" sz="2800" dirty="0"/>
              <a:t>         CVS-S1,S2 + no murmur</a:t>
            </a:r>
          </a:p>
          <a:p>
            <a:pPr marL="0" lvl="0" indent="0" eaLnBrk="1" hangingPunct="1">
              <a:buNone/>
            </a:pPr>
            <a:r>
              <a:rPr lang="en-AU" sz="2800" dirty="0"/>
              <a:t>         RS-BAE + no added sounds</a:t>
            </a:r>
          </a:p>
          <a:p>
            <a:pPr marL="0" lvl="0" indent="0" eaLnBrk="1" hangingPunct="1">
              <a:buNone/>
            </a:pPr>
            <a:r>
              <a:rPr lang="en-AU" sz="2800" dirty="0"/>
              <a:t>         P/A - Soft ,non tender</a:t>
            </a:r>
          </a:p>
          <a:p>
            <a:pPr marL="0" lvl="0" indent="0" eaLnBrk="1" hangingPunct="1">
              <a:buNone/>
            </a:pPr>
            <a:r>
              <a:rPr lang="en-AU" sz="2800" dirty="0"/>
              <a:t>         CNS - </a:t>
            </a:r>
            <a:r>
              <a:rPr lang="en-AU" sz="2800" dirty="0" err="1"/>
              <a:t>conscious,moves</a:t>
            </a:r>
            <a:r>
              <a:rPr lang="en-AU" sz="2800" dirty="0"/>
              <a:t> all 4 limbs,</a:t>
            </a:r>
          </a:p>
          <a:p>
            <a:pPr marL="0" lvl="0" indent="0" eaLnBrk="1" hangingPunct="1">
              <a:buNone/>
            </a:pPr>
            <a:r>
              <a:rPr lang="en-AU" sz="2800" dirty="0"/>
              <a:t>  bilateral </a:t>
            </a:r>
            <a:r>
              <a:rPr lang="en-AU" sz="2800" dirty="0" err="1"/>
              <a:t>pulpils</a:t>
            </a:r>
            <a:r>
              <a:rPr lang="en-AU" sz="2800" dirty="0"/>
              <a:t> 3 mm react to light </a:t>
            </a:r>
          </a:p>
          <a:p>
            <a:pPr marL="369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781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C6DB-8921-C29A-ACB9-F0BE9B6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4A27-72BC-B8A7-48B3-81C4D143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6900" indent="0">
              <a:buNone/>
            </a:pPr>
            <a:r>
              <a:rPr lang="en-US" sz="5100" dirty="0"/>
              <a:t>Investigations:</a:t>
            </a:r>
          </a:p>
          <a:p>
            <a:pPr marL="0" lvl="0" indent="0" eaLnBrk="1" hangingPunct="1">
              <a:buNone/>
            </a:pPr>
            <a:r>
              <a:rPr lang="en-AU" sz="4500" dirty="0"/>
              <a:t>RBS -121mg/dl</a:t>
            </a:r>
          </a:p>
          <a:p>
            <a:pPr marL="0" lvl="0" indent="0" eaLnBrk="1" hangingPunct="1">
              <a:buNone/>
            </a:pPr>
            <a:r>
              <a:rPr lang="en-AU" sz="4500" dirty="0"/>
              <a:t>Urea -32 mg/dl</a:t>
            </a:r>
          </a:p>
          <a:p>
            <a:pPr marL="0" lvl="0" indent="0" eaLnBrk="1" hangingPunct="1">
              <a:buNone/>
            </a:pPr>
            <a:r>
              <a:rPr lang="en-AU" sz="4500" dirty="0"/>
              <a:t>Creatinine-0.8 mg/dl</a:t>
            </a:r>
          </a:p>
          <a:p>
            <a:pPr marL="0" lvl="0" indent="0" eaLnBrk="1" hangingPunct="1">
              <a:buNone/>
            </a:pPr>
            <a:r>
              <a:rPr lang="en-AU" sz="4500" dirty="0"/>
              <a:t>Sodium -136 mg/dl</a:t>
            </a:r>
          </a:p>
          <a:p>
            <a:pPr marL="0" lvl="0" indent="0" eaLnBrk="1" hangingPunct="1">
              <a:buNone/>
            </a:pPr>
            <a:r>
              <a:rPr lang="en-AU" sz="4500" dirty="0"/>
              <a:t>Potassium-3.6 mg/dl</a:t>
            </a:r>
          </a:p>
          <a:p>
            <a:pPr marL="0" lvl="0" indent="0" eaLnBrk="1" hangingPunct="1">
              <a:buNone/>
            </a:pPr>
            <a:r>
              <a:rPr lang="en-AU" sz="4500" dirty="0"/>
              <a:t>TC-7,800</a:t>
            </a:r>
          </a:p>
          <a:p>
            <a:pPr marL="0" lvl="0" indent="0" eaLnBrk="1" hangingPunct="1">
              <a:buNone/>
            </a:pPr>
            <a:r>
              <a:rPr lang="en-AU" sz="4500" dirty="0"/>
              <a:t>Hb-10.6</a:t>
            </a:r>
          </a:p>
          <a:p>
            <a:pPr marL="0" lvl="0" indent="0" eaLnBrk="1" hangingPunct="1">
              <a:buNone/>
            </a:pPr>
            <a:r>
              <a:rPr lang="en-AU" sz="4500" dirty="0"/>
              <a:t>DC-64/34/1 PLT-3,72,000</a:t>
            </a:r>
          </a:p>
          <a:p>
            <a:pPr marL="36900" indent="0"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3403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109A-CC7D-08A8-1E62-08E87434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7B840-529F-1FC0-CFF6-22A91984F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51" y="93306"/>
            <a:ext cx="11439331" cy="6624735"/>
          </a:xfrm>
        </p:spPr>
      </p:pic>
    </p:spTree>
    <p:extLst>
      <p:ext uri="{BB962C8B-B14F-4D97-AF65-F5344CB8AC3E}">
        <p14:creationId xmlns:p14="http://schemas.microsoft.com/office/powerpoint/2010/main" val="109155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B3AB-C3FC-DA29-8B3B-79C59247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290" y="609600"/>
            <a:ext cx="6622229" cy="970450"/>
          </a:xfrm>
        </p:spPr>
        <p:txBody>
          <a:bodyPr>
            <a:normAutofit/>
          </a:bodyPr>
          <a:lstStyle/>
          <a:p>
            <a:r>
              <a:rPr lang="en-IN" sz="3200" dirty="0"/>
              <a:t>                                              </a:t>
            </a:r>
            <a:r>
              <a:rPr lang="en-IN" sz="3600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B294-4A60-DA80-A0CE-B2BCDD9F8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6743"/>
            <a:ext cx="10353762" cy="4761657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IN" dirty="0"/>
              <a:t>            </a:t>
            </a:r>
            <a:r>
              <a:rPr lang="en-IN" sz="2800" dirty="0"/>
              <a:t>A 70 YEARS OLD FEMALE WAS BROUGHT BY HER ATTENDERS TO GRH MADURAI WITH  COMPLAINTS OF BREATHLESSNESS FOR 1 WEEK ,GRADUAL ONSET,PROGRESSIVE IN NATURE, AGGRAVATED ON ACTIVITY,RELIEVED BY REST(MMRC GRADE3)</a:t>
            </a:r>
          </a:p>
          <a:p>
            <a:pPr marL="36900" indent="0">
              <a:buNone/>
            </a:pPr>
            <a:r>
              <a:rPr lang="en-IN" sz="2800" dirty="0"/>
              <a:t>            NO PND/ORTHOPNEA</a:t>
            </a:r>
          </a:p>
          <a:p>
            <a:pPr marL="36900" indent="0">
              <a:buNone/>
            </a:pPr>
            <a:r>
              <a:rPr lang="en-IN" sz="2800" dirty="0"/>
              <a:t>            H/O COUGH WITH EXPECTORATION FOR 1 WEEK+</a:t>
            </a:r>
          </a:p>
          <a:p>
            <a:pPr marL="36900" indent="0">
              <a:buNone/>
            </a:pPr>
            <a:r>
              <a:rPr lang="en-IN" sz="2800" dirty="0"/>
              <a:t>            H/O FEVER FOR 3 DAYS ,INTERMITTENT IN NATURE,LOW GRADE,ASSOCIATED WITH CHILLS AND RIGOR</a:t>
            </a:r>
          </a:p>
          <a:p>
            <a:pPr marL="36900" indent="0">
              <a:buNone/>
            </a:pPr>
            <a:r>
              <a:rPr lang="en-IN" sz="2800" dirty="0"/>
              <a:t>            NO OTHER SPECIFIC COMPLAINTS</a:t>
            </a:r>
          </a:p>
        </p:txBody>
      </p:sp>
    </p:spTree>
    <p:extLst>
      <p:ext uri="{BB962C8B-B14F-4D97-AF65-F5344CB8AC3E}">
        <p14:creationId xmlns:p14="http://schemas.microsoft.com/office/powerpoint/2010/main" val="357498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9DCF-4245-86C1-23FD-0DE7A5D35B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0629"/>
            <a:ext cx="12120465" cy="6158204"/>
          </a:xfrm>
        </p:spPr>
        <p:txBody>
          <a:bodyPr/>
          <a:lstStyle/>
          <a:p>
            <a:pPr marL="3690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6CDFF-4FD8-B589-C82F-FE2DA6CEE5BB}"/>
              </a:ext>
            </a:extLst>
          </p:cNvPr>
          <p:cNvSpPr txBox="1"/>
          <p:nvPr/>
        </p:nvSpPr>
        <p:spPr>
          <a:xfrm>
            <a:off x="329681" y="447869"/>
            <a:ext cx="117005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r>
              <a:rPr lang="en-IN" sz="2400" dirty="0"/>
              <a:t>PAST HISTORY:    </a:t>
            </a:r>
          </a:p>
          <a:p>
            <a:r>
              <a:rPr lang="en-IN" sz="2400" dirty="0"/>
              <a:t>                  K/C/O T2DM,SHTN  FOR 2 YEARS ON REGULAR MEDICATION</a:t>
            </a:r>
          </a:p>
          <a:p>
            <a:r>
              <a:rPr lang="en-IN" sz="2400" dirty="0"/>
              <a:t>                  K/C/O CAD FOR 10 YEARS ON REGULAR MEDICATIONS</a:t>
            </a:r>
          </a:p>
          <a:p>
            <a:r>
              <a:rPr lang="en-IN" sz="2400" dirty="0"/>
              <a:t>                  H/O SIMILAR COMPLAINS IN THE PAST+</a:t>
            </a:r>
          </a:p>
          <a:p>
            <a:endParaRPr lang="en-IN" sz="2400" dirty="0"/>
          </a:p>
          <a:p>
            <a:r>
              <a:rPr lang="en-IN" sz="2400" dirty="0"/>
              <a:t>GENERAL EXAMINATION: </a:t>
            </a:r>
          </a:p>
          <a:p>
            <a:r>
              <a:rPr lang="en-IN" sz="2400" dirty="0"/>
              <a:t>                    CONSCIOUS </a:t>
            </a:r>
          </a:p>
          <a:p>
            <a:r>
              <a:rPr lang="en-IN" sz="2400" dirty="0"/>
              <a:t>                    ORIENTED</a:t>
            </a:r>
          </a:p>
          <a:p>
            <a:r>
              <a:rPr lang="en-IN" sz="2400" dirty="0"/>
              <a:t>                     FEBRILE (100.7 F)</a:t>
            </a:r>
          </a:p>
          <a:p>
            <a:r>
              <a:rPr lang="en-IN" sz="2400" dirty="0"/>
              <a:t>                     NO PALLOR,ICTERUS,CYANOSIS,CLUBBING,</a:t>
            </a:r>
          </a:p>
          <a:p>
            <a:r>
              <a:rPr lang="en-IN" sz="2400" dirty="0"/>
              <a:t>LYMPHADENOPATHY,PEDAL EDEMA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9707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378</TotalTime>
  <Words>606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Slate</vt:lpstr>
      <vt:lpstr>ECG DISCUSSION</vt:lpstr>
      <vt:lpstr>CASE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CASE 2</vt:lpstr>
      <vt:lpstr>PowerPoint Presentation</vt:lpstr>
      <vt:lpstr>PowerPoint Presentation</vt:lpstr>
      <vt:lpstr>SYSTEMIC EXAMINATION</vt:lpstr>
      <vt:lpstr>INVESTIGATIONS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DISCUSSION</dc:title>
  <dc:creator>Dr.Ranjith Muralikrishna</dc:creator>
  <cp:lastModifiedBy>Dr.Ranjith Muralikrishna</cp:lastModifiedBy>
  <cp:revision>6</cp:revision>
  <dcterms:created xsi:type="dcterms:W3CDTF">2023-12-11T20:19:02Z</dcterms:created>
  <dcterms:modified xsi:type="dcterms:W3CDTF">2023-12-12T05:32:04Z</dcterms:modified>
</cp:coreProperties>
</file>