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65" r:id="rId14"/>
    <p:sldId id="268" r:id="rId15"/>
    <p:sldId id="274" r:id="rId16"/>
    <p:sldId id="269" r:id="rId17"/>
    <p:sldId id="271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686-3CD4-4D61-825F-7BB6890A891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7F28B5-C8F9-4E50-9825-ACE8FCD90C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686-3CD4-4D61-825F-7BB6890A891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28B5-C8F9-4E50-9825-ACE8FCD90CC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47F28B5-C8F9-4E50-9825-ACE8FCD90C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686-3CD4-4D61-825F-7BB6890A891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686-3CD4-4D61-825F-7BB6890A891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47F28B5-C8F9-4E50-9825-ACE8FCD90C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686-3CD4-4D61-825F-7BB6890A891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7F28B5-C8F9-4E50-9825-ACE8FCD90C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09DB686-3CD4-4D61-825F-7BB6890A891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F28B5-C8F9-4E50-9825-ACE8FCD90C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686-3CD4-4D61-825F-7BB6890A891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47F28B5-C8F9-4E50-9825-ACE8FCD90CC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686-3CD4-4D61-825F-7BB6890A891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47F28B5-C8F9-4E50-9825-ACE8FCD90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686-3CD4-4D61-825F-7BB6890A891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7F28B5-C8F9-4E50-9825-ACE8FCD90C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7F28B5-C8F9-4E50-9825-ACE8FCD90CC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DB686-3CD4-4D61-825F-7BB6890A891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47F28B5-C8F9-4E50-9825-ACE8FCD90CC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09DB686-3CD4-4D61-825F-7BB6890A891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09DB686-3CD4-4D61-825F-7BB6890A891D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47F28B5-C8F9-4E50-9825-ACE8FCD90CC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i="1" dirty="0" smtClean="0"/>
              <a:t>CHIEF</a:t>
            </a:r>
            <a:r>
              <a:rPr lang="en-US" dirty="0" smtClean="0"/>
              <a:t>-</a:t>
            </a:r>
            <a:r>
              <a:rPr lang="en-US" b="0" dirty="0" smtClean="0"/>
              <a:t>DR.M.NATARAJAN MD</a:t>
            </a:r>
          </a:p>
          <a:p>
            <a:pPr algn="r"/>
            <a:r>
              <a:rPr lang="en-US" i="1" dirty="0" smtClean="0"/>
              <a:t>ASSISTANT PROFESSORS</a:t>
            </a:r>
          </a:p>
          <a:p>
            <a:pPr algn="r"/>
            <a:r>
              <a:rPr lang="en-US" b="0" dirty="0" smtClean="0"/>
              <a:t>DR.PALANI KUMARAM MD,D.DIAB</a:t>
            </a:r>
          </a:p>
          <a:p>
            <a:pPr algn="r"/>
            <a:r>
              <a:rPr lang="en-US" b="0" dirty="0" smtClean="0"/>
              <a:t>DR.VASANTHA KALYANI MD,DCP</a:t>
            </a:r>
          </a:p>
          <a:p>
            <a:pPr algn="r"/>
            <a:r>
              <a:rPr lang="en-US" b="0" dirty="0" smtClean="0"/>
              <a:t>DR.SURESH KUMAR MD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</a:t>
            </a:r>
            <a:r>
              <a:rPr lang="en-US" sz="5400" dirty="0" smtClean="0"/>
              <a:t>LIGHTENED HEART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INVESTIGATIONS.......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THE BREAKTHROUGH…!</a:t>
            </a:r>
            <a:endParaRPr lang="en-US" sz="36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83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33957533"/>
              </p:ext>
            </p:extLst>
          </p:nvPr>
        </p:nvGraphicFramePr>
        <p:xfrm>
          <a:off x="1752600" y="1600200"/>
          <a:ext cx="566949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746"/>
                <a:gridCol w="283474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PLATELETS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2.39 lakhs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PCV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CREATININE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BILIRUBIN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SGOT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SGPT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S.calcium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8.9mgs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30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S.TSH – 1.42 IU/ml</a:t>
            </a:r>
          </a:p>
          <a:p>
            <a:r>
              <a:rPr lang="en-US" dirty="0" err="1" smtClean="0"/>
              <a:t>Usg-abd</a:t>
            </a:r>
            <a:r>
              <a:rPr lang="en-US" dirty="0" smtClean="0"/>
              <a:t> – normal study</a:t>
            </a:r>
          </a:p>
          <a:p>
            <a:r>
              <a:rPr lang="en-US" dirty="0" smtClean="0"/>
              <a:t>VCTC/Viral markers – negative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1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CPK – 1511 U/L</a:t>
            </a:r>
          </a:p>
          <a:p>
            <a:r>
              <a:rPr lang="en-US" dirty="0" smtClean="0"/>
              <a:t>CPK MB – 310 U/L</a:t>
            </a:r>
          </a:p>
          <a:p>
            <a:endParaRPr lang="en-US" dirty="0"/>
          </a:p>
          <a:p>
            <a:r>
              <a:rPr lang="en-US" dirty="0" smtClean="0"/>
              <a:t>Troponin I – 46 U/L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77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95400"/>
            <a:ext cx="8043672" cy="41940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Serum sodium – 137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</a:p>
          <a:p>
            <a:r>
              <a:rPr lang="en-US" dirty="0" smtClean="0"/>
              <a:t>Serum potassium – 3.2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Urine sodium – 46meq</a:t>
            </a:r>
          </a:p>
          <a:p>
            <a:r>
              <a:rPr lang="en-US" dirty="0" smtClean="0"/>
              <a:t>Urine potassium – 17 </a:t>
            </a:r>
            <a:r>
              <a:rPr lang="en-US" dirty="0" err="1" smtClean="0"/>
              <a:t>meq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45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ECG..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34461"/>
          <a:stretch/>
        </p:blipFill>
        <p:spPr bwMode="auto">
          <a:xfrm rot="16200000">
            <a:off x="1764323" y="-240322"/>
            <a:ext cx="134815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1" t="-4327" b="4327"/>
          <a:stretch/>
        </p:blipFill>
        <p:spPr bwMode="auto">
          <a:xfrm rot="5400000">
            <a:off x="6277708" y="-134809"/>
            <a:ext cx="1312985" cy="44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9" r="13086"/>
          <a:stretch/>
        </p:blipFill>
        <p:spPr bwMode="auto">
          <a:xfrm rot="5400000">
            <a:off x="1796563" y="1339364"/>
            <a:ext cx="128367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8" r="15466"/>
          <a:stretch/>
        </p:blipFill>
        <p:spPr bwMode="auto">
          <a:xfrm rot="5400000">
            <a:off x="6216163" y="1491766"/>
            <a:ext cx="128367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4" r="9729"/>
          <a:stretch/>
        </p:blipFill>
        <p:spPr bwMode="auto">
          <a:xfrm rot="5400000">
            <a:off x="4283320" y="2422280"/>
            <a:ext cx="1324707" cy="501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66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that echoed…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Downloads\WhatsApp Image 2021-10-26 at 8.17.37 P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2" b="15214"/>
          <a:stretch/>
        </p:blipFill>
        <p:spPr bwMode="auto">
          <a:xfrm>
            <a:off x="1863969" y="1524000"/>
            <a:ext cx="5143500" cy="46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20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Cardiology (o)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Impression :</a:t>
            </a:r>
          </a:p>
          <a:p>
            <a:pPr marL="0" indent="0">
              <a:buNone/>
            </a:pPr>
            <a:r>
              <a:rPr lang="en-US" dirty="0" smtClean="0"/>
              <a:t>Cardiomyopathy ?lightening induced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?pre-existing CAD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Plan:</a:t>
            </a:r>
          </a:p>
          <a:p>
            <a:pPr marL="0" indent="0">
              <a:buNone/>
            </a:pPr>
            <a:r>
              <a:rPr lang="en-US" dirty="0" smtClean="0"/>
              <a:t>CAG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67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CAG ….!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Access thru </a:t>
            </a:r>
            <a:r>
              <a:rPr lang="en-US" dirty="0" err="1" smtClean="0"/>
              <a:t>rt.femoral</a:t>
            </a:r>
            <a:r>
              <a:rPr lang="en-US" dirty="0" smtClean="0"/>
              <a:t> artery</a:t>
            </a:r>
          </a:p>
          <a:p>
            <a:endParaRPr lang="en-US" dirty="0"/>
          </a:p>
          <a:p>
            <a:r>
              <a:rPr lang="en-US" dirty="0" smtClean="0"/>
              <a:t>LMCA – normal</a:t>
            </a:r>
          </a:p>
          <a:p>
            <a:r>
              <a:rPr lang="en-US" dirty="0" smtClean="0"/>
              <a:t>LAD – type 4 LAD, normal flow</a:t>
            </a:r>
          </a:p>
          <a:p>
            <a:r>
              <a:rPr lang="en-US" dirty="0" smtClean="0"/>
              <a:t>LCX – normal</a:t>
            </a:r>
          </a:p>
          <a:p>
            <a:r>
              <a:rPr lang="en-US" dirty="0" smtClean="0"/>
              <a:t>RCA – normal</a:t>
            </a:r>
          </a:p>
          <a:p>
            <a:endParaRPr lang="en-US" dirty="0"/>
          </a:p>
          <a:p>
            <a:r>
              <a:rPr lang="en-US" dirty="0" smtClean="0"/>
              <a:t>IMPRESSION – normal angiogram</a:t>
            </a:r>
          </a:p>
          <a:p>
            <a:r>
              <a:rPr lang="en-US" dirty="0" smtClean="0"/>
              <a:t>Plan- OMT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57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NEXT…?</a:t>
            </a:r>
            <a:endParaRPr lang="en-US" sz="4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0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Pt</a:t>
            </a:r>
            <a:r>
              <a:rPr lang="en-US" dirty="0" smtClean="0"/>
              <a:t> presented with history of generalized body pain &amp; chest pain for 2 </a:t>
            </a:r>
            <a:r>
              <a:rPr lang="en-US" dirty="0" err="1" smtClean="0"/>
              <a:t>hrs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H/O near lightening injury to the patient </a:t>
            </a:r>
            <a:r>
              <a:rPr lang="en-US" dirty="0" err="1" smtClean="0"/>
              <a:t>preceeding</a:t>
            </a:r>
            <a:r>
              <a:rPr lang="en-US" dirty="0" smtClean="0"/>
              <a:t> the complaints…+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7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 NO’s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h/o palpitations/</a:t>
            </a:r>
            <a:r>
              <a:rPr lang="en-US" dirty="0" err="1" smtClean="0"/>
              <a:t>breathlesness</a:t>
            </a:r>
            <a:endParaRPr lang="en-US" dirty="0" smtClean="0"/>
          </a:p>
          <a:p>
            <a:r>
              <a:rPr lang="en-US" dirty="0" smtClean="0"/>
              <a:t>No h/o syncope</a:t>
            </a:r>
          </a:p>
          <a:p>
            <a:r>
              <a:rPr lang="en-US" dirty="0" smtClean="0"/>
              <a:t>No h/o weakness of limbs</a:t>
            </a:r>
          </a:p>
          <a:p>
            <a:r>
              <a:rPr lang="en-US" dirty="0" smtClean="0"/>
              <a:t>No h/o seizures</a:t>
            </a:r>
          </a:p>
          <a:p>
            <a:r>
              <a:rPr lang="en-US" dirty="0" smtClean="0"/>
              <a:t>No h/o confusion</a:t>
            </a:r>
          </a:p>
          <a:p>
            <a:r>
              <a:rPr lang="en-US" dirty="0" smtClean="0"/>
              <a:t>No h/o headache</a:t>
            </a:r>
          </a:p>
          <a:p>
            <a:r>
              <a:rPr lang="en-US" dirty="0" smtClean="0"/>
              <a:t>No h/o dizziness/nausea</a:t>
            </a:r>
          </a:p>
          <a:p>
            <a:r>
              <a:rPr lang="en-US" dirty="0" smtClean="0"/>
              <a:t>No h/o vision loss</a:t>
            </a:r>
          </a:p>
          <a:p>
            <a:r>
              <a:rPr lang="en-US" dirty="0" smtClean="0"/>
              <a:t>No h/o hearing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h/o retrograde amnesia</a:t>
            </a:r>
          </a:p>
          <a:p>
            <a:r>
              <a:rPr lang="en-US" dirty="0" smtClean="0"/>
              <a:t>No h/o burns</a:t>
            </a:r>
          </a:p>
          <a:p>
            <a:r>
              <a:rPr lang="en-US" dirty="0" smtClean="0"/>
              <a:t>No h/o skin rashes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6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 a K/C/O  DM/HTN/CAD/CVA/CKD/THYROID/SEIZURE DISORDER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9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Mixed diet</a:t>
            </a:r>
          </a:p>
          <a:p>
            <a:r>
              <a:rPr lang="en-US" dirty="0" smtClean="0"/>
              <a:t>Sleep pattern normal</a:t>
            </a:r>
          </a:p>
          <a:p>
            <a:r>
              <a:rPr lang="en-US" dirty="0" smtClean="0"/>
              <a:t>No bowel/bladder disturbances</a:t>
            </a:r>
          </a:p>
          <a:p>
            <a:r>
              <a:rPr lang="en-US" dirty="0" smtClean="0"/>
              <a:t>P2L2 ,no h/o abortions</a:t>
            </a:r>
          </a:p>
        </p:txBody>
      </p:sp>
    </p:spTree>
    <p:extLst>
      <p:ext uri="{BB962C8B-B14F-4D97-AF65-F5344CB8AC3E}">
        <p14:creationId xmlns:p14="http://schemas.microsoft.com/office/powerpoint/2010/main" val="118231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Pt</a:t>
            </a:r>
            <a:r>
              <a:rPr lang="en-US" dirty="0" smtClean="0"/>
              <a:t> </a:t>
            </a:r>
            <a:r>
              <a:rPr lang="en-US" dirty="0" err="1" smtClean="0"/>
              <a:t>concious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Oriented </a:t>
            </a:r>
          </a:p>
          <a:p>
            <a:pPr marL="0" indent="0">
              <a:buNone/>
            </a:pPr>
            <a:r>
              <a:rPr lang="en-US" dirty="0" err="1" smtClean="0"/>
              <a:t>Tachypneic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pallor +</a:t>
            </a:r>
          </a:p>
          <a:p>
            <a:pPr marL="0" indent="0">
              <a:buNone/>
            </a:pPr>
            <a:r>
              <a:rPr lang="en-US" dirty="0" smtClean="0"/>
              <a:t>No icterus/cyanosis/clubbing</a:t>
            </a:r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 err="1" smtClean="0"/>
              <a:t>litchenberg</a:t>
            </a:r>
            <a:r>
              <a:rPr lang="en-US" dirty="0" smtClean="0"/>
              <a:t> figures/filigree burns over the trunk</a:t>
            </a:r>
          </a:p>
        </p:txBody>
      </p:sp>
    </p:spTree>
    <p:extLst>
      <p:ext uri="{BB962C8B-B14F-4D97-AF65-F5344CB8AC3E}">
        <p14:creationId xmlns:p14="http://schemas.microsoft.com/office/powerpoint/2010/main" val="416585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BP – 80/?</a:t>
            </a:r>
          </a:p>
          <a:p>
            <a:r>
              <a:rPr lang="en-US" dirty="0" smtClean="0"/>
              <a:t>PR – 103/min</a:t>
            </a:r>
          </a:p>
          <a:p>
            <a:r>
              <a:rPr lang="en-US" dirty="0" smtClean="0"/>
              <a:t>Spo2- not recordable</a:t>
            </a:r>
          </a:p>
          <a:p>
            <a:r>
              <a:rPr lang="en-US" dirty="0" smtClean="0"/>
              <a:t>RR – 28/min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9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CVS – S1S2 heard, no murmur</a:t>
            </a:r>
          </a:p>
          <a:p>
            <a:r>
              <a:rPr lang="en-US" dirty="0" smtClean="0"/>
              <a:t>RS – B/L AE+ , </a:t>
            </a:r>
            <a:r>
              <a:rPr lang="en-US" dirty="0" err="1" smtClean="0"/>
              <a:t>b/l</a:t>
            </a:r>
            <a:r>
              <a:rPr lang="en-US" dirty="0" smtClean="0"/>
              <a:t> </a:t>
            </a:r>
            <a:r>
              <a:rPr lang="en-US" dirty="0" err="1" smtClean="0"/>
              <a:t>basaal</a:t>
            </a:r>
            <a:r>
              <a:rPr lang="en-US" dirty="0" smtClean="0"/>
              <a:t> </a:t>
            </a:r>
            <a:r>
              <a:rPr lang="en-US" dirty="0" err="1" smtClean="0"/>
              <a:t>crepts</a:t>
            </a:r>
            <a:endParaRPr lang="en-US" dirty="0" smtClean="0"/>
          </a:p>
          <a:p>
            <a:r>
              <a:rPr lang="en-US" dirty="0" smtClean="0"/>
              <a:t>P/A – </a:t>
            </a:r>
            <a:r>
              <a:rPr lang="en-US" dirty="0" err="1" smtClean="0"/>
              <a:t>soft,BS</a:t>
            </a:r>
            <a:r>
              <a:rPr lang="en-US" dirty="0" smtClean="0"/>
              <a:t>+</a:t>
            </a:r>
          </a:p>
          <a:p>
            <a:r>
              <a:rPr lang="en-US" dirty="0" smtClean="0"/>
              <a:t>CNS – </a:t>
            </a:r>
            <a:r>
              <a:rPr lang="en-US" dirty="0" err="1" smtClean="0"/>
              <a:t>conscious,oriented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dirty="0" err="1" smtClean="0"/>
              <a:t>hypotonia</a:t>
            </a:r>
            <a:r>
              <a:rPr lang="en-US" dirty="0" smtClean="0"/>
              <a:t> in all 4 limbs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power- 3/5 (both </a:t>
            </a:r>
            <a:r>
              <a:rPr lang="en-US" dirty="0" err="1" smtClean="0"/>
              <a:t>prox</a:t>
            </a:r>
            <a:r>
              <a:rPr lang="en-US" dirty="0" smtClean="0"/>
              <a:t> &amp; distal) in all 4 limbs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reflexes- depressed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81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68</TotalTime>
  <Words>315</Words>
  <Application>Microsoft Office PowerPoint</Application>
  <PresentationFormat>On-screen Show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THE ENLIGHTENED HEART</vt:lpstr>
      <vt:lpstr>The history…</vt:lpstr>
      <vt:lpstr>The NO NO’s</vt:lpstr>
      <vt:lpstr>PowerPoint Presentation</vt:lpstr>
      <vt:lpstr>Past history</vt:lpstr>
      <vt:lpstr>Personal history</vt:lpstr>
      <vt:lpstr>Examination…</vt:lpstr>
      <vt:lpstr>Vitals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ECG..</vt:lpstr>
      <vt:lpstr>ECHO that echoed…</vt:lpstr>
      <vt:lpstr>Cardiology (o)</vt:lpstr>
      <vt:lpstr>CAG ….!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ENLIGHTENED HEART</dc:title>
  <dc:creator>User</dc:creator>
  <cp:lastModifiedBy>User</cp:lastModifiedBy>
  <cp:revision>9</cp:revision>
  <dcterms:created xsi:type="dcterms:W3CDTF">2021-10-26T14:48:43Z</dcterms:created>
  <dcterms:modified xsi:type="dcterms:W3CDTF">2021-10-26T15:57:41Z</dcterms:modified>
</cp:coreProperties>
</file>