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85" r:id="rId13"/>
    <p:sldId id="284" r:id="rId14"/>
    <p:sldId id="275" r:id="rId15"/>
    <p:sldId id="276" r:id="rId16"/>
    <p:sldId id="277" r:id="rId17"/>
    <p:sldId id="283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8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DC5CA-E5E5-4DB4-BC15-1E6DDD79BF19}" type="datetimeFigureOut">
              <a:rPr lang="en-IN" smtClean="0"/>
              <a:pPr/>
              <a:t>30-10-2022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A2AA2-BC4B-49C5-8D1C-207D568A43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85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A2AA2-BC4B-49C5-8D1C-207D568A438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78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36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8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366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34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174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88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16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2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5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8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62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4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98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28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6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86800" cy="2133600"/>
          </a:xfrm>
        </p:spPr>
        <p:txBody>
          <a:bodyPr>
            <a:normAutofit fontScale="90000"/>
          </a:bodyPr>
          <a:lstStyle/>
          <a:p>
            <a:pPr lvl="0"/>
            <a:r>
              <a:rPr lang="en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Clinical CaSE  </a:t>
            </a:r>
            <a:r>
              <a:rPr lang="en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 </a:t>
            </a:r>
            <a:r>
              <a:rPr lang="en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presentation</a:t>
            </a:r>
            <a:r>
              <a:rPr lang="en-U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/>
            </a:r>
            <a:br>
              <a:rPr lang="en-U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971800"/>
            <a:ext cx="69342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IV MEDICAL UNIT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40B930E8-54BF-34C2-BC38-BBE616770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9123118"/>
              </p:ext>
            </p:extLst>
          </p:nvPr>
        </p:nvGraphicFramePr>
        <p:xfrm>
          <a:off x="838200" y="304800"/>
          <a:ext cx="64008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12092321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179925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42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RBS, FBS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110 mg/dl , 90 mg/dl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75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urea &amp; s. creatinine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34, 1.3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6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 . Bilirubin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05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Direct &amp; indirect bilirubin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0.2, 0.2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905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SGOT &amp; SGPT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48, 10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67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ALP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13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total protein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78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albumin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433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globulin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829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NA + , K+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136, 3.4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2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calcium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6.9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522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phosphorous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8.8 mg/dl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5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uric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6.2 mg/dl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83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Prothrombin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13.5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10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642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 sec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59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693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34D0B-2C38-7EBD-5EE7-A4982BC9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3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URINE ROUTINE :                          Urine protein creatinine ratio: </a:t>
            </a:r>
          </a:p>
          <a:p>
            <a:pPr marL="0" indent="0">
              <a:buNone/>
            </a:pPr>
            <a:r>
              <a:rPr lang="en-IN" dirty="0"/>
              <a:t>   Albumin - +++                                  Urine protein     : 75 </a:t>
            </a:r>
            <a:r>
              <a:rPr lang="en-IN" dirty="0" smtClean="0"/>
              <a:t>mgs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Sugar      - Nil                                   Urine creatinine : </a:t>
            </a:r>
            <a:r>
              <a:rPr lang="en-IN" dirty="0" smtClean="0"/>
              <a:t>13 mgs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Deposit   - 1- 2 pus cells +                 Ratio                 : </a:t>
            </a:r>
            <a:r>
              <a:rPr lang="en-IN" dirty="0" smtClean="0"/>
              <a:t>5.7</a:t>
            </a:r>
            <a:endParaRPr lang="en-US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24 </a:t>
            </a:r>
            <a:r>
              <a:rPr lang="en-IN" b="1" dirty="0" smtClean="0"/>
              <a:t>hours </a:t>
            </a:r>
            <a:r>
              <a:rPr lang="en-IN" b="1" dirty="0"/>
              <a:t>urine protein </a:t>
            </a:r>
            <a:r>
              <a:rPr lang="en-IN" dirty="0"/>
              <a:t>: 13</a:t>
            </a:r>
            <a:r>
              <a:rPr lang="en-US" dirty="0"/>
              <a:t>00 mg</a:t>
            </a:r>
            <a:r>
              <a:rPr lang="en-IN" dirty="0"/>
              <a:t>/ day </a:t>
            </a:r>
            <a:r>
              <a:rPr lang="en-IN" dirty="0" smtClean="0"/>
              <a:t>taken on 5/8/22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Urine output:1300 ml</a:t>
            </a:r>
          </a:p>
          <a:p>
            <a:pPr marL="0" indent="0">
              <a:buNone/>
            </a:pPr>
            <a:r>
              <a:rPr lang="en-US" dirty="0"/>
              <a:t>11/8/22</a:t>
            </a:r>
          </a:p>
          <a:p>
            <a:pPr marL="0" indent="0">
              <a:buNone/>
            </a:pPr>
            <a:r>
              <a:rPr lang="en-US" dirty="0"/>
              <a:t>24 hr urine protein 12700 mg /day</a:t>
            </a:r>
          </a:p>
          <a:p>
            <a:pPr marL="0" indent="0">
              <a:buNone/>
            </a:pPr>
            <a:r>
              <a:rPr lang="en-US" dirty="0"/>
              <a:t>Urine output:2000 </a:t>
            </a:r>
            <a:r>
              <a:rPr lang="en-US" dirty="0" smtClean="0"/>
              <a:t>ml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ASCITIC FLUID ANALYSIS  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   Protein  - 125 mg / dl</a:t>
            </a:r>
          </a:p>
          <a:p>
            <a:r>
              <a:rPr lang="en-US" dirty="0" smtClean="0"/>
              <a:t>   Sugar     - 142 mg / dl</a:t>
            </a:r>
          </a:p>
          <a:p>
            <a:r>
              <a:rPr lang="en-US" dirty="0" smtClean="0"/>
              <a:t>   WBC      -  Nil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1974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390897" cy="1320800"/>
          </a:xfrm>
        </p:spPr>
        <p:txBody>
          <a:bodyPr/>
          <a:lstStyle/>
          <a:p>
            <a:r>
              <a:rPr lang="en-US" dirty="0" smtClean="0"/>
              <a:t>ASCITIC FLUID CYTOLOGY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672C708-5882-25A7-8FBE-7E2F4ED48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0"/>
            <a:ext cx="585788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3143248"/>
          <a:ext cx="6348414" cy="325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07"/>
                <a:gridCol w="3174207"/>
              </a:tblGrid>
              <a:tr h="81280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VIRAL</a:t>
                      </a:r>
                      <a:r>
                        <a:rPr lang="en-US" sz="2800" baseline="0" dirty="0" smtClean="0"/>
                        <a:t> MARKERS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28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HIV</a:t>
                      </a:r>
                      <a:r>
                        <a:rPr lang="en-US" sz="2400" baseline="0" dirty="0" smtClean="0"/>
                        <a:t> 1 &amp;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 REACTIVE</a:t>
                      </a:r>
                      <a:endParaRPr lang="en-US" sz="2400" dirty="0"/>
                    </a:p>
                  </a:txBody>
                  <a:tcPr/>
                </a:tc>
              </a:tr>
              <a:tr h="81280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HBsAG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</a:tr>
              <a:tr h="8128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ANTI-HCV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IN" b="1" dirty="0" smtClean="0"/>
              <a:t>LIPID PROFILE </a:t>
            </a:r>
            <a:br>
              <a:rPr lang="en-IN" b="1" dirty="0" smtClean="0"/>
            </a:br>
            <a:r>
              <a:rPr lang="en-IN" dirty="0" smtClean="0"/>
              <a:t>   </a:t>
            </a:r>
            <a:r>
              <a:rPr lang="en-IN" dirty="0" smtClean="0">
                <a:solidFill>
                  <a:schemeClr val="tx1"/>
                </a:solidFill>
              </a:rPr>
              <a:t>T. Cholesterol : 184 mg/dl  </a:t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    Triglyceride   : 175 mg/dl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6D8A0-E8BB-E69F-F96D-FE5809AB7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686799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 PERIPHERAL </a:t>
            </a:r>
          </a:p>
          <a:p>
            <a:pPr marL="0" indent="0">
              <a:buNone/>
            </a:pPr>
            <a:r>
              <a:rPr lang="en-IN" sz="2800" b="1" dirty="0"/>
              <a:t>         SMEAR: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963C4-15AF-A772-F95A-00F84009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52400"/>
            <a:ext cx="5867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25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D5CACE-85AB-C41A-765C-121B92A8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8763000" cy="640080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THYROID PROFILE &amp; ENDOCRIONOLOGIST OPINION :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Advice : T. Thyroxine 100 micro gram od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BE0768-BCFB-40BD-4513-E9B6C9378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685800"/>
            <a:ext cx="8077199" cy="41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98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EE02F8-D0BF-91F7-1947-32FAF242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57365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ECHOCARDIOGRAM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942EC1-562F-941A-593C-F1CAD7A93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76200"/>
            <a:ext cx="6400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09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BCEA1-41DF-DE46-C841-30A6668F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CECT ABDOMEN ( OUTSIDE)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E0F46-F92C-61EF-2FEB-440E059F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26941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Impression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  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Gross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ascites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</a:rPr>
              <a:t>  Partial </a:t>
            </a:r>
            <a:r>
              <a:rPr lang="en-US" sz="2400" dirty="0">
                <a:solidFill>
                  <a:schemeClr val="tx1"/>
                </a:solidFill>
              </a:rPr>
              <a:t>thrombus in IVC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</a:rPr>
              <a:t>   Bilateral </a:t>
            </a:r>
            <a:r>
              <a:rPr lang="en-US" sz="2400" dirty="0">
                <a:solidFill>
                  <a:schemeClr val="tx1"/>
                </a:solidFill>
              </a:rPr>
              <a:t>renal vein and common iliac vein thrombus </a:t>
            </a:r>
            <a:r>
              <a:rPr lang="en-US" sz="2400" dirty="0" smtClean="0">
                <a:solidFill>
                  <a:schemeClr val="tx1"/>
                </a:solidFill>
              </a:rPr>
              <a:t>+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1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E2F69-7084-91C2-2ED3-E402E6B4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"/>
            <a:ext cx="8763000" cy="65532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USG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ANDOMEN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&amp; PELVIS :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B93F49-44F7-7341-2F1C-171AF915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"/>
            <a:ext cx="7086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17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69C7E2-ECA3-9DD9-E196-D359257D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784" y="76200"/>
            <a:ext cx="6826215" cy="6705600"/>
          </a:xfrm>
        </p:spPr>
      </p:pic>
    </p:spTree>
    <p:extLst>
      <p:ext uri="{BB962C8B-B14F-4D97-AF65-F5344CB8AC3E}">
        <p14:creationId xmlns:p14="http://schemas.microsoft.com/office/powerpoint/2010/main" xmlns="" val="2980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500112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CHIEF COMPLAINTS: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199" cy="4288763"/>
          </a:xfrm>
        </p:spPr>
        <p:txBody>
          <a:bodyPr/>
          <a:lstStyle/>
          <a:p>
            <a:r>
              <a:rPr lang="en-US" dirty="0"/>
              <a:t>A 60 year old male came with c/o abdominal distension and swelling of legs for past 3 months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8EC377D-520F-597A-8B12-E3D3372D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900" y="335624"/>
            <a:ext cx="6097832" cy="60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14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7F310D-5DEA-B28F-7259-7F41B924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762000"/>
            <a:ext cx="7696201" cy="52793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         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</a:t>
            </a:r>
            <a:r>
              <a:rPr lang="en-IN" sz="4000" b="1" dirty="0"/>
              <a:t>WHAT NEXT ?  </a:t>
            </a:r>
          </a:p>
        </p:txBody>
      </p:sp>
    </p:spTree>
    <p:extLst>
      <p:ext uri="{BB962C8B-B14F-4D97-AF65-F5344CB8AC3E}">
        <p14:creationId xmlns:p14="http://schemas.microsoft.com/office/powerpoint/2010/main" xmlns="" val="114151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4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HISTORY OF PRESENTING ILLNESS: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444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Patient was apparently normal 3 months back then he developed h/o abdominal distension for past 3 months ,insidious onset ,gradually progressive,not associated with pain ,  not relieved by drugs</a:t>
            </a:r>
          </a:p>
          <a:p>
            <a:r>
              <a:rPr lang="en-US" dirty="0"/>
              <a:t>H/O swelling of legs for past 3 months, insidious onset, gradually progressive to attained present size.</a:t>
            </a:r>
          </a:p>
          <a:p>
            <a:r>
              <a:rPr lang="en-US" dirty="0"/>
              <a:t>H/O facial puffiness present for past one month </a:t>
            </a:r>
            <a:r>
              <a:rPr lang="en-US" dirty="0" smtClean="0"/>
              <a:t>+</a:t>
            </a:r>
            <a:endParaRPr lang="en-US" dirty="0"/>
          </a:p>
          <a:p>
            <a:r>
              <a:rPr lang="en-US" dirty="0"/>
              <a:t>H/O reduced urine output </a:t>
            </a:r>
            <a:r>
              <a:rPr lang="en-US" dirty="0" smtClean="0"/>
              <a:t>present +, </a:t>
            </a:r>
            <a:r>
              <a:rPr lang="en-US" dirty="0"/>
              <a:t>improved with treatment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H/O orthopnea + </a:t>
            </a:r>
          </a:p>
          <a:p>
            <a:r>
              <a:rPr lang="en-US" dirty="0"/>
              <a:t>No h/o hematuria &amp; dysuria</a:t>
            </a:r>
          </a:p>
          <a:p>
            <a:r>
              <a:rPr lang="en-US" dirty="0"/>
              <a:t>No h/o chest pain, palpitation, syncope </a:t>
            </a:r>
          </a:p>
          <a:p>
            <a:r>
              <a:rPr lang="en-US" dirty="0"/>
              <a:t>No h/o jaundice, hematemesis, </a:t>
            </a:r>
            <a:r>
              <a:rPr lang="en-US" dirty="0" err="1"/>
              <a:t>malena</a:t>
            </a:r>
            <a:endParaRPr lang="en-US" dirty="0"/>
          </a:p>
          <a:p>
            <a:r>
              <a:rPr lang="en-US" dirty="0"/>
              <a:t>No h/o fever</a:t>
            </a:r>
          </a:p>
          <a:p>
            <a:r>
              <a:rPr lang="en-US" dirty="0"/>
              <a:t>No h/o cough </a:t>
            </a:r>
          </a:p>
          <a:p>
            <a:r>
              <a:rPr lang="en-US" dirty="0"/>
              <a:t>H/O hoarseness of voice + </a:t>
            </a:r>
          </a:p>
          <a:p>
            <a:r>
              <a:rPr lang="en-US" dirty="0"/>
              <a:t>H/O loss of appetite + </a:t>
            </a:r>
          </a:p>
          <a:p>
            <a:r>
              <a:rPr lang="en-US" dirty="0"/>
              <a:t>No h/o loss of weight </a:t>
            </a:r>
          </a:p>
          <a:p>
            <a:r>
              <a:rPr lang="en-US" dirty="0"/>
              <a:t>No h/o altered sensorium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PAST HISTORY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229601" cy="3880773"/>
          </a:xfrm>
        </p:spPr>
        <p:txBody>
          <a:bodyPr/>
          <a:lstStyle/>
          <a:p>
            <a:r>
              <a:rPr lang="en-US" dirty="0"/>
              <a:t>H/O CAD /AWMI – thrombolysed on 4/2021 not on regular medications.</a:t>
            </a:r>
          </a:p>
          <a:p>
            <a:r>
              <a:rPr lang="en-US" dirty="0"/>
              <a:t>H/o old PTB 7 years  back, 6 months of ATT completed </a:t>
            </a:r>
          </a:p>
          <a:p>
            <a:r>
              <a:rPr lang="en-US" dirty="0"/>
              <a:t>Not a k/c/o DM/HTN/BA/Thyroid disease/seizure disorder/CKD/COPD </a:t>
            </a:r>
          </a:p>
          <a:p>
            <a:r>
              <a:rPr lang="en-US" dirty="0"/>
              <a:t>No h/o previous surgery</a:t>
            </a:r>
          </a:p>
          <a:p>
            <a:r>
              <a:rPr lang="en-US" dirty="0"/>
              <a:t>No h/o blood transfusion </a:t>
            </a:r>
          </a:p>
          <a:p>
            <a:r>
              <a:rPr lang="en-US" dirty="0"/>
              <a:t>H/O </a:t>
            </a:r>
            <a:r>
              <a:rPr lang="en-US" dirty="0" smtClean="0"/>
              <a:t>tattooing present +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PERSONAL H/O: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288763"/>
          </a:xfrm>
        </p:spPr>
        <p:txBody>
          <a:bodyPr/>
          <a:lstStyle/>
          <a:p>
            <a:r>
              <a:rPr lang="en-US" dirty="0"/>
              <a:t>Mixed diet </a:t>
            </a:r>
          </a:p>
          <a:p>
            <a:r>
              <a:rPr lang="en-US" dirty="0"/>
              <a:t>Bowel and bladder habits normal</a:t>
            </a:r>
          </a:p>
          <a:p>
            <a:r>
              <a:rPr lang="en-US" dirty="0"/>
              <a:t>Reformed smoker and alcoholic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TREATMENT HISTORY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41163"/>
          </a:xfrm>
        </p:spPr>
        <p:txBody>
          <a:bodyPr/>
          <a:lstStyle/>
          <a:p>
            <a:r>
              <a:rPr lang="en-US" dirty="0"/>
              <a:t>Patient was admitted on 5/2022 for similar illness at private hospital.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Diagnosed to have partial thrombus in IVC and thrombus in bilateral renal and common iliac veins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Started on </a:t>
            </a:r>
            <a:r>
              <a:rPr lang="en-US" dirty="0" err="1"/>
              <a:t>T.Apixaban</a:t>
            </a:r>
            <a:r>
              <a:rPr lang="en-US" dirty="0"/>
              <a:t> 5 mg bd ,not took regularly.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783455" y="1963057"/>
            <a:ext cx="228601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783456" y="3073400"/>
            <a:ext cx="2286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610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Patient conscious</a:t>
            </a:r>
          </a:p>
          <a:p>
            <a:pPr>
              <a:buNone/>
            </a:pPr>
            <a:r>
              <a:rPr lang="en-US" dirty="0"/>
              <a:t>     Oriented</a:t>
            </a:r>
          </a:p>
          <a:p>
            <a:pPr>
              <a:buNone/>
            </a:pPr>
            <a:r>
              <a:rPr lang="en-US" dirty="0"/>
              <a:t>     Afebrile</a:t>
            </a:r>
          </a:p>
          <a:p>
            <a:pPr>
              <a:buNone/>
            </a:pPr>
            <a:r>
              <a:rPr lang="en-US" dirty="0"/>
              <a:t>     Pallor +</a:t>
            </a:r>
          </a:p>
          <a:p>
            <a:pPr>
              <a:buNone/>
            </a:pPr>
            <a:r>
              <a:rPr lang="en-US" dirty="0"/>
              <a:t>     Anicteric </a:t>
            </a:r>
          </a:p>
          <a:p>
            <a:pPr>
              <a:buNone/>
            </a:pPr>
            <a:r>
              <a:rPr lang="en-US" dirty="0"/>
              <a:t>     No cyanosis </a:t>
            </a:r>
          </a:p>
          <a:p>
            <a:pPr>
              <a:buNone/>
            </a:pPr>
            <a:r>
              <a:rPr lang="en-US" dirty="0"/>
              <a:t>     Grade 2 clubbing +</a:t>
            </a:r>
          </a:p>
          <a:p>
            <a:pPr>
              <a:buNone/>
            </a:pPr>
            <a:r>
              <a:rPr lang="en-US" dirty="0"/>
              <a:t>     Anasarca + </a:t>
            </a:r>
          </a:p>
          <a:p>
            <a:pPr>
              <a:buNone/>
            </a:pPr>
            <a:r>
              <a:rPr lang="en-US" dirty="0"/>
              <a:t>     No generalized lymphadenopathy  </a:t>
            </a:r>
          </a:p>
          <a:p>
            <a:pPr>
              <a:buNone/>
            </a:pPr>
            <a:r>
              <a:rPr lang="en-US" dirty="0"/>
              <a:t>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44019-1F44-4894-D780-630253E5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457200"/>
            <a:ext cx="8458200" cy="5584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VITALS: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BP : 110/70 mm hg </a:t>
            </a:r>
          </a:p>
          <a:p>
            <a:pPr marL="0" indent="0">
              <a:buNone/>
            </a:pPr>
            <a:r>
              <a:rPr lang="en-US" dirty="0"/>
              <a:t>      PR : 96/min</a:t>
            </a:r>
          </a:p>
          <a:p>
            <a:pPr marL="0" indent="0">
              <a:buNone/>
            </a:pPr>
            <a:r>
              <a:rPr lang="en-US" dirty="0"/>
              <a:t>  SpO2 : 97 % in RA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RR : 21/</a:t>
            </a:r>
            <a:r>
              <a:rPr lang="en-US" dirty="0" err="1" smtClean="0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SYSTEMIC EXAMINATION: </a:t>
            </a:r>
          </a:p>
          <a:p>
            <a:pPr marL="0" indent="0">
              <a:buNone/>
            </a:pPr>
            <a:r>
              <a:rPr lang="en-US" dirty="0"/>
              <a:t>    CVS – S1,S2 +, no murmur </a:t>
            </a:r>
          </a:p>
          <a:p>
            <a:pPr marL="0" indent="0">
              <a:buNone/>
            </a:pPr>
            <a:r>
              <a:rPr lang="en-US" dirty="0"/>
              <a:t>    RS   - BAE +, B/L wheeze + </a:t>
            </a:r>
          </a:p>
          <a:p>
            <a:pPr marL="0" indent="0">
              <a:buNone/>
            </a:pPr>
            <a:r>
              <a:rPr lang="en-US" dirty="0"/>
              <a:t>    P/A – Soft, </a:t>
            </a:r>
          </a:p>
          <a:p>
            <a:pPr marL="0" indent="0">
              <a:buNone/>
            </a:pPr>
            <a:r>
              <a:rPr lang="en-US" dirty="0"/>
              <a:t>            distended, </a:t>
            </a:r>
          </a:p>
          <a:p>
            <a:pPr marL="0" indent="0">
              <a:buNone/>
            </a:pPr>
            <a:r>
              <a:rPr lang="en-US" dirty="0"/>
              <a:t>            abdominal wall edema + , ascites + </a:t>
            </a:r>
          </a:p>
          <a:p>
            <a:pPr marL="0" indent="0">
              <a:buNone/>
            </a:pPr>
            <a:r>
              <a:rPr lang="en-US" dirty="0"/>
              <a:t>    CNS – NFND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222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2844505-0BEA-89D7-6E0F-672FA6B43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0106195"/>
              </p:ext>
            </p:extLst>
          </p:nvPr>
        </p:nvGraphicFramePr>
        <p:xfrm>
          <a:off x="785786" y="2428868"/>
          <a:ext cx="634841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7">
                  <a:extLst>
                    <a:ext uri="{9D8B030D-6E8A-4147-A177-3AD203B41FA5}">
                      <a16:colId xmlns:a16="http://schemas.microsoft.com/office/drawing/2014/main" xmlns="" val="893456312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xmlns="" val="1693211528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xmlns="" val="1007835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CBC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CBC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92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6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70/21/9 %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81/11/8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50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493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77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Platelet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6.76 lakhs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6.26 lakhs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7490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50004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INVESTIGATIONS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088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611</Words>
  <Application>Microsoft Office PowerPoint</Application>
  <PresentationFormat>On-screen Show (4:3)</PresentationFormat>
  <Paragraphs>170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Clinical CaSE    presentation </vt:lpstr>
      <vt:lpstr>CHIEF COMPLAINTS:</vt:lpstr>
      <vt:lpstr>HISTORY OF PRESENTING ILLNESS:</vt:lpstr>
      <vt:lpstr>PAST HISTORY :</vt:lpstr>
      <vt:lpstr>PERSONAL H/O:</vt:lpstr>
      <vt:lpstr>TREATMENT HISTORY :</vt:lpstr>
      <vt:lpstr>GENERAL EXAMINATION </vt:lpstr>
      <vt:lpstr>Slide 8</vt:lpstr>
      <vt:lpstr>Slide 9</vt:lpstr>
      <vt:lpstr>Slide 10</vt:lpstr>
      <vt:lpstr>Slide 11</vt:lpstr>
      <vt:lpstr>ASCITIC FLUID CYTOLOGY</vt:lpstr>
      <vt:lpstr>LIPID PROFILE     T. Cholesterol : 184 mg/dl       Triglyceride   : 175 mg/dl</vt:lpstr>
      <vt:lpstr>Slide 14</vt:lpstr>
      <vt:lpstr>Slide 15</vt:lpstr>
      <vt:lpstr>Slide 16</vt:lpstr>
      <vt:lpstr>CECT ABDOMEN ( OUTSIDE)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presentation </dc:title>
  <dc:creator>Dr PERUMAL P</dc:creator>
  <cp:lastModifiedBy>admin</cp:lastModifiedBy>
  <cp:revision>36</cp:revision>
  <dcterms:created xsi:type="dcterms:W3CDTF">2006-08-16T00:00:00Z</dcterms:created>
  <dcterms:modified xsi:type="dcterms:W3CDTF">2022-10-30T14:18:36Z</dcterms:modified>
</cp:coreProperties>
</file>