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68" r:id="rId5"/>
    <p:sldId id="257" r:id="rId6"/>
    <p:sldId id="258" r:id="rId7"/>
    <p:sldId id="259" r:id="rId8"/>
    <p:sldId id="265" r:id="rId9"/>
    <p:sldId id="260" r:id="rId10"/>
    <p:sldId id="261" r:id="rId11"/>
    <p:sldId id="262" r:id="rId12"/>
    <p:sldId id="263" r:id="rId13"/>
    <p:sldId id="264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09E3ED-3F33-4575-BD6B-9C382ADA4A69}" type="datetimeFigureOut">
              <a:rPr lang="en-US" smtClean="0"/>
              <a:pPr/>
              <a:t>4/4/2017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EB32D8-15A3-4DC8-9AA6-10FFE67A133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58088"/>
          </a:xfrm>
        </p:spPr>
        <p:txBody>
          <a:bodyPr/>
          <a:lstStyle/>
          <a:p>
            <a:r>
              <a:rPr lang="en-US" sz="2800" dirty="0" smtClean="0"/>
              <a:t>IV MU</a:t>
            </a:r>
          </a:p>
          <a:p>
            <a:r>
              <a:rPr lang="en-US" sz="2400" dirty="0" smtClean="0"/>
              <a:t>                        Chief :  Dr. </a:t>
            </a:r>
            <a:r>
              <a:rPr lang="en-US" sz="2400" dirty="0" err="1" smtClean="0"/>
              <a:t>G.Bagialakshmi</a:t>
            </a:r>
            <a:r>
              <a:rPr lang="en-US" sz="2400" dirty="0" smtClean="0"/>
              <a:t> MD</a:t>
            </a:r>
          </a:p>
          <a:p>
            <a:r>
              <a:rPr lang="en-US" sz="2400" dirty="0" smtClean="0"/>
              <a:t>Asst Prof:    Dr. N. </a:t>
            </a:r>
            <a:r>
              <a:rPr lang="en-US" sz="2400" dirty="0" err="1" smtClean="0"/>
              <a:t>Ragavan</a:t>
            </a:r>
            <a:r>
              <a:rPr lang="en-US" sz="2400" dirty="0" smtClean="0"/>
              <a:t> MD</a:t>
            </a:r>
          </a:p>
          <a:p>
            <a:r>
              <a:rPr lang="en-US" sz="2400" dirty="0" smtClean="0"/>
              <a:t>                                    Dr. S. </a:t>
            </a:r>
            <a:r>
              <a:rPr lang="en-US" sz="2400" dirty="0" err="1" smtClean="0"/>
              <a:t>Krishnasamy</a:t>
            </a:r>
            <a:r>
              <a:rPr lang="en-US" sz="2400" dirty="0" smtClean="0"/>
              <a:t> Prasad MD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CASE OF LUTEMBACHER SYNDROME</a:t>
            </a:r>
            <a:endParaRPr lang="en-IN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Palpation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apical impulse over the fifth ICS </a:t>
            </a:r>
            <a:r>
              <a:rPr lang="en-US" dirty="0" smtClean="0"/>
              <a:t> 2 cm lateral </a:t>
            </a:r>
            <a:r>
              <a:rPr lang="en-US" dirty="0" smtClean="0"/>
              <a:t>to MCL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epigastric</a:t>
            </a:r>
            <a:r>
              <a:rPr lang="en-US" dirty="0" smtClean="0"/>
              <a:t> pulsation +</a:t>
            </a:r>
          </a:p>
          <a:p>
            <a:pPr>
              <a:buNone/>
            </a:pPr>
            <a:r>
              <a:rPr lang="en-US" dirty="0" smtClean="0"/>
              <a:t>    grade three </a:t>
            </a:r>
            <a:r>
              <a:rPr lang="en-US" dirty="0" err="1" smtClean="0"/>
              <a:t>parasternal</a:t>
            </a:r>
            <a:r>
              <a:rPr lang="en-US" dirty="0" smtClean="0"/>
              <a:t> heave +</a:t>
            </a:r>
          </a:p>
          <a:p>
            <a:pPr>
              <a:buNone/>
            </a:pPr>
            <a:r>
              <a:rPr lang="en-US" dirty="0" smtClean="0"/>
              <a:t>    Palpable P2 +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systolic thrill over pulmonary area +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Auscultation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Mitral area: s1 s2+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loud S1+, MDM +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Tricuspid area : S1 S2 +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pulmonary Area : S 1 S2 +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Wide and fixed split of S2+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Loud P2 +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                         ESM +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Hb</a:t>
            </a:r>
            <a:r>
              <a:rPr lang="en-US" dirty="0" smtClean="0"/>
              <a:t>- 10.4</a:t>
            </a:r>
          </a:p>
          <a:p>
            <a:r>
              <a:rPr lang="en-US" dirty="0" smtClean="0"/>
              <a:t>TC -11,100</a:t>
            </a:r>
          </a:p>
          <a:p>
            <a:r>
              <a:rPr lang="en-US" dirty="0" smtClean="0"/>
              <a:t>DC- P80 L16 Mix4</a:t>
            </a:r>
          </a:p>
          <a:p>
            <a:r>
              <a:rPr lang="en-US" dirty="0" smtClean="0"/>
              <a:t>ESR-28mm/hr</a:t>
            </a:r>
          </a:p>
          <a:p>
            <a:r>
              <a:rPr lang="en-US" dirty="0" smtClean="0"/>
              <a:t>PLC -1.86 </a:t>
            </a:r>
            <a:r>
              <a:rPr lang="en-US" dirty="0" err="1" smtClean="0"/>
              <a:t>lakh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S.urea</a:t>
            </a:r>
            <a:r>
              <a:rPr lang="en-US" dirty="0" smtClean="0"/>
              <a:t> – 21</a:t>
            </a:r>
          </a:p>
          <a:p>
            <a:r>
              <a:rPr lang="en-US" dirty="0" err="1" smtClean="0"/>
              <a:t>S.Creat</a:t>
            </a:r>
            <a:r>
              <a:rPr lang="en-US" dirty="0" smtClean="0"/>
              <a:t>- 0.6</a:t>
            </a:r>
          </a:p>
          <a:p>
            <a:r>
              <a:rPr lang="en-US" dirty="0" smtClean="0"/>
              <a:t>RBS-86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170313-WA0007.jpg"/>
          <p:cNvPicPr>
            <a:picLocks noGrp="1" noChangeAspect="1"/>
          </p:cNvPicPr>
          <p:nvPr>
            <p:ph idx="1"/>
          </p:nvPr>
        </p:nvPicPr>
        <p:blipFill>
          <a:blip r:embed="rId2"/>
          <a:srcRect t="30208"/>
          <a:stretch>
            <a:fillRect/>
          </a:stretch>
        </p:blipFill>
        <p:spPr>
          <a:xfrm>
            <a:off x="1" y="428604"/>
            <a:ext cx="9144000" cy="64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ATRIAL SEPTAL DEFECT WITH MITRAL STENOSIS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Provisional Diagnosis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Mitral leaflets are thickened with restricted mobility</a:t>
            </a:r>
          </a:p>
          <a:p>
            <a:r>
              <a:rPr lang="en-US" dirty="0" smtClean="0"/>
              <a:t>MVO- 1.9 cm2</a:t>
            </a:r>
          </a:p>
          <a:p>
            <a:r>
              <a:rPr lang="en-US" dirty="0" smtClean="0"/>
              <a:t>Mitral valve forward flow gradient- 7/5 </a:t>
            </a:r>
            <a:r>
              <a:rPr lang="en-US" dirty="0" err="1" smtClean="0"/>
              <a:t>mmhg</a:t>
            </a:r>
            <a:endParaRPr lang="en-US" dirty="0" smtClean="0"/>
          </a:p>
          <a:p>
            <a:r>
              <a:rPr lang="en-US" dirty="0" smtClean="0"/>
              <a:t>Echo dropout of IAS at OS area – 19 mm</a:t>
            </a:r>
          </a:p>
          <a:p>
            <a:r>
              <a:rPr lang="en-US" dirty="0" smtClean="0"/>
              <a:t>Doppler shows left to right shunt across ASD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IMPRESSION : OS  ASD (L –R shunt) with RHD/mild MS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                  ECHO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THANK YOU</a:t>
            </a:r>
            <a:endParaRPr lang="en-IN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17 year old male presented with history of </a:t>
            </a:r>
            <a:r>
              <a:rPr lang="en-US" dirty="0" err="1" smtClean="0"/>
              <a:t>exertional</a:t>
            </a:r>
            <a:r>
              <a:rPr lang="en-US" dirty="0" smtClean="0"/>
              <a:t> </a:t>
            </a:r>
            <a:r>
              <a:rPr lang="en-US" dirty="0" err="1" smtClean="0"/>
              <a:t>dyspnoea</a:t>
            </a:r>
            <a:r>
              <a:rPr lang="en-US" dirty="0" smtClean="0"/>
              <a:t> for the past 6 months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 h/o fever /cough / </a:t>
            </a:r>
            <a:r>
              <a:rPr lang="en-US" dirty="0" err="1" smtClean="0"/>
              <a:t>hemoptysis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 h/o chest pain/ palpitations</a:t>
            </a:r>
          </a:p>
          <a:p>
            <a:pPr>
              <a:buNone/>
            </a:pPr>
            <a:r>
              <a:rPr lang="en-US" dirty="0" smtClean="0"/>
              <a:t>No h/o pedal </a:t>
            </a:r>
            <a:r>
              <a:rPr lang="en-US" dirty="0" err="1" smtClean="0"/>
              <a:t>oedema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 h/o </a:t>
            </a:r>
            <a:r>
              <a:rPr lang="en-US" dirty="0" err="1" smtClean="0"/>
              <a:t>orthopnoea</a:t>
            </a:r>
            <a:r>
              <a:rPr lang="en-US" dirty="0" smtClean="0"/>
              <a:t>/ PND</a:t>
            </a:r>
          </a:p>
          <a:p>
            <a:pPr>
              <a:buNone/>
            </a:pPr>
            <a:r>
              <a:rPr lang="en-US" dirty="0" smtClean="0"/>
              <a:t>No h/o </a:t>
            </a:r>
            <a:r>
              <a:rPr lang="en-US" dirty="0" err="1" smtClean="0"/>
              <a:t>oliguria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 h/o cyanotic spells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h/o being kept in hospital for 2 months immediately after birth (records N/A)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H/o developmental delay +</a:t>
            </a:r>
          </a:p>
          <a:p>
            <a:endParaRPr lang="en-US" dirty="0" smtClean="0"/>
          </a:p>
          <a:p>
            <a:r>
              <a:rPr lang="en-US" dirty="0" smtClean="0"/>
              <a:t>Currently studying in plus 1.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170306-WA0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357166"/>
            <a:ext cx="5857916" cy="650083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conscious </a:t>
            </a:r>
            <a:endParaRPr lang="en-US" dirty="0"/>
          </a:p>
          <a:p>
            <a:r>
              <a:rPr lang="en-US" dirty="0" smtClean="0"/>
              <a:t>   poorly built and nourished</a:t>
            </a:r>
          </a:p>
          <a:p>
            <a:r>
              <a:rPr lang="en-US" dirty="0" smtClean="0"/>
              <a:t>No pallor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icterus</a:t>
            </a:r>
            <a:endParaRPr lang="en-US" dirty="0" smtClean="0"/>
          </a:p>
          <a:p>
            <a:r>
              <a:rPr lang="en-US" dirty="0" smtClean="0"/>
              <a:t>No cyanosis</a:t>
            </a:r>
          </a:p>
          <a:p>
            <a:r>
              <a:rPr lang="en-US" dirty="0" smtClean="0"/>
              <a:t>No clubbing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lymphadenopathy</a:t>
            </a:r>
            <a:endParaRPr lang="en-US" dirty="0" smtClean="0"/>
          </a:p>
          <a:p>
            <a:r>
              <a:rPr lang="en-US" dirty="0" smtClean="0"/>
              <a:t>No pedal </a:t>
            </a:r>
            <a:r>
              <a:rPr lang="en-US" dirty="0" err="1" smtClean="0"/>
              <a:t>oedema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General Examination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low set ears +</a:t>
            </a:r>
          </a:p>
          <a:p>
            <a:pPr>
              <a:buNone/>
            </a:pPr>
            <a:r>
              <a:rPr lang="en-US" dirty="0" smtClean="0"/>
              <a:t>High arched palate +</a:t>
            </a:r>
          </a:p>
          <a:p>
            <a:pPr>
              <a:buNone/>
            </a:pPr>
            <a:r>
              <a:rPr lang="en-US" dirty="0" smtClean="0"/>
              <a:t>Frontal bossing +</a:t>
            </a:r>
          </a:p>
          <a:p>
            <a:pPr>
              <a:buNone/>
            </a:pPr>
            <a:r>
              <a:rPr lang="en-US" dirty="0" smtClean="0"/>
              <a:t>Depressed nasal bridge +</a:t>
            </a:r>
          </a:p>
          <a:p>
            <a:pPr>
              <a:buNone/>
            </a:pPr>
            <a:r>
              <a:rPr lang="en-US" dirty="0" smtClean="0"/>
              <a:t>No </a:t>
            </a:r>
            <a:r>
              <a:rPr lang="en-US" dirty="0" err="1" smtClean="0"/>
              <a:t>marfanoid</a:t>
            </a:r>
            <a:r>
              <a:rPr lang="en-US" dirty="0" smtClean="0"/>
              <a:t> features</a:t>
            </a:r>
          </a:p>
          <a:p>
            <a:pPr>
              <a:buNone/>
            </a:pPr>
            <a:r>
              <a:rPr lang="en-US" dirty="0" smtClean="0"/>
              <a:t>No external markers of acute rheumatic fever/ IE</a:t>
            </a:r>
          </a:p>
          <a:p>
            <a:pPr>
              <a:buNone/>
            </a:pPr>
            <a:r>
              <a:rPr lang="en-US" dirty="0" smtClean="0"/>
              <a:t>No peripheral signs of AR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pressure: 100/60 </a:t>
            </a:r>
            <a:r>
              <a:rPr lang="en-US" dirty="0" err="1" smtClean="0"/>
              <a:t>mmhg</a:t>
            </a:r>
            <a:r>
              <a:rPr lang="en-US" dirty="0" smtClean="0"/>
              <a:t> </a:t>
            </a:r>
          </a:p>
          <a:p>
            <a:r>
              <a:rPr lang="en-US" dirty="0" smtClean="0"/>
              <a:t>Pulse rate: 70/</a:t>
            </a:r>
            <a:r>
              <a:rPr lang="en-US" dirty="0" err="1" smtClean="0"/>
              <a:t>mt</a:t>
            </a:r>
            <a:endParaRPr lang="en-US" dirty="0" smtClean="0"/>
          </a:p>
          <a:p>
            <a:r>
              <a:rPr lang="en-US" dirty="0" smtClean="0"/>
              <a:t>Respiratory rate :18/min</a:t>
            </a:r>
          </a:p>
          <a:p>
            <a:r>
              <a:rPr lang="en-US" dirty="0" smtClean="0"/>
              <a:t>Temperature : 98.6 f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170306-WA0002.jpg"/>
          <p:cNvPicPr>
            <a:picLocks noGrp="1" noChangeAspect="1"/>
          </p:cNvPicPr>
          <p:nvPr>
            <p:ph idx="1"/>
          </p:nvPr>
        </p:nvPicPr>
        <p:blipFill>
          <a:blip r:embed="rId2"/>
          <a:srcRect b="1118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Precordial</a:t>
            </a:r>
            <a:r>
              <a:rPr lang="en-US" dirty="0" smtClean="0"/>
              <a:t> bulge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JVP elevated, prominent a wave seen</a:t>
            </a:r>
          </a:p>
          <a:p>
            <a:pPr>
              <a:buNone/>
            </a:pPr>
            <a:r>
              <a:rPr lang="en-US" dirty="0" smtClean="0"/>
              <a:t>apical impulse over the fifth ICS </a:t>
            </a:r>
            <a:r>
              <a:rPr lang="en-US" dirty="0" smtClean="0"/>
              <a:t>2 cm lateral </a:t>
            </a:r>
            <a:r>
              <a:rPr lang="en-US" dirty="0" smtClean="0"/>
              <a:t>to MCL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left </a:t>
            </a:r>
            <a:r>
              <a:rPr lang="en-US" dirty="0" err="1" smtClean="0"/>
              <a:t>parasternal</a:t>
            </a:r>
            <a:r>
              <a:rPr lang="en-US" dirty="0" smtClean="0"/>
              <a:t> pulsation +</a:t>
            </a:r>
          </a:p>
          <a:p>
            <a:pPr>
              <a:buNone/>
            </a:pPr>
            <a:r>
              <a:rPr lang="en-US" dirty="0" smtClean="0"/>
              <a:t>Left second </a:t>
            </a:r>
            <a:r>
              <a:rPr lang="en-US" dirty="0" err="1" smtClean="0"/>
              <a:t>intercostal</a:t>
            </a:r>
            <a:r>
              <a:rPr lang="en-US" dirty="0" smtClean="0"/>
              <a:t> space pulsation +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Cardiovascular System Examination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4715</TotalTime>
  <Words>369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A CASE OF LUTEMBACHER SYNDROME</vt:lpstr>
      <vt:lpstr>Slide 2</vt:lpstr>
      <vt:lpstr>Slide 3</vt:lpstr>
      <vt:lpstr>Slide 4</vt:lpstr>
      <vt:lpstr>General Examination</vt:lpstr>
      <vt:lpstr>Slide 6</vt:lpstr>
      <vt:lpstr>Slide 7</vt:lpstr>
      <vt:lpstr>Slide 8</vt:lpstr>
      <vt:lpstr>Cardiovascular System Examination</vt:lpstr>
      <vt:lpstr>Slide 10</vt:lpstr>
      <vt:lpstr>Slide 11</vt:lpstr>
      <vt:lpstr>Slide 12</vt:lpstr>
      <vt:lpstr>Slide 13</vt:lpstr>
      <vt:lpstr>Provisional Diagnosis</vt:lpstr>
      <vt:lpstr>                   ECHO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OF LUTEMBACHER SYNDROME</dc:title>
  <dc:creator>anuthomas</dc:creator>
  <cp:lastModifiedBy>anuthomas</cp:lastModifiedBy>
  <cp:revision>5</cp:revision>
  <dcterms:created xsi:type="dcterms:W3CDTF">2017-03-15T12:04:36Z</dcterms:created>
  <dcterms:modified xsi:type="dcterms:W3CDTF">2017-04-04T15:23:16Z</dcterms:modified>
</cp:coreProperties>
</file>