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3" r:id="rId5"/>
    <p:sldId id="266" r:id="rId6"/>
    <p:sldId id="270" r:id="rId7"/>
    <p:sldId id="272" r:id="rId8"/>
    <p:sldId id="274" r:id="rId9"/>
    <p:sldId id="276" r:id="rId10"/>
    <p:sldId id="301" r:id="rId11"/>
    <p:sldId id="278" r:id="rId12"/>
    <p:sldId id="289" r:id="rId13"/>
    <p:sldId id="290" r:id="rId14"/>
    <p:sldId id="280" r:id="rId15"/>
    <p:sldId id="282" r:id="rId16"/>
    <p:sldId id="306" r:id="rId17"/>
    <p:sldId id="298" r:id="rId18"/>
    <p:sldId id="299" r:id="rId19"/>
    <p:sldId id="286" r:id="rId20"/>
    <p:sldId id="304" r:id="rId21"/>
    <p:sldId id="293" r:id="rId22"/>
    <p:sldId id="288" r:id="rId23"/>
    <p:sldId id="302" r:id="rId24"/>
    <p:sldId id="294" r:id="rId25"/>
    <p:sldId id="310" r:id="rId26"/>
    <p:sldId id="307" r:id="rId27"/>
    <p:sldId id="308" r:id="rId28"/>
    <p:sldId id="295" r:id="rId29"/>
    <p:sldId id="305" r:id="rId30"/>
    <p:sldId id="303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DA1B1C-36D2-4010-B8D9-A4FE904F7A98}" type="datetimeFigureOut">
              <a:rPr lang="en-IN" smtClean="0"/>
              <a:pPr/>
              <a:t>12-07-2017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B9A431-0C7A-49E1-87DD-6BA9C8DF31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 case of DIABETES MELLITUS WITH CENTRAL DIABETES INSIPIDUS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5024" cy="3629464"/>
          </a:xfrm>
        </p:spPr>
        <p:txBody>
          <a:bodyPr>
            <a:normAutofit/>
          </a:bodyPr>
          <a:lstStyle/>
          <a:p>
            <a:r>
              <a:rPr lang="en-IN" dirty="0" smtClean="0"/>
              <a:t>Prof. DR. M.NATARAJAN </a:t>
            </a:r>
            <a:r>
              <a:rPr lang="en-IN" sz="2000" dirty="0" smtClean="0"/>
              <a:t>MD</a:t>
            </a:r>
          </a:p>
          <a:p>
            <a:r>
              <a:rPr lang="en-IN" dirty="0" smtClean="0"/>
              <a:t>DR.SYED BAHAVUDEEN HUSSAINI </a:t>
            </a:r>
            <a:r>
              <a:rPr lang="en-IN" sz="2000" dirty="0" smtClean="0"/>
              <a:t>MD DNB</a:t>
            </a:r>
          </a:p>
          <a:p>
            <a:r>
              <a:rPr lang="en-IN" dirty="0" smtClean="0"/>
              <a:t>DR. VALLI DEVI </a:t>
            </a:r>
            <a:r>
              <a:rPr lang="en-IN" sz="2000" dirty="0" smtClean="0"/>
              <a:t>MD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Presentor</a:t>
            </a:r>
            <a:r>
              <a:rPr lang="en-IN" dirty="0" smtClean="0"/>
              <a:t>; P. </a:t>
            </a:r>
            <a:r>
              <a:rPr lang="en-IN" dirty="0" err="1" smtClean="0"/>
              <a:t>Muthukrishnan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05000"/>
          <a:ext cx="8229600" cy="456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70865">
                <a:tc>
                  <a:txBody>
                    <a:bodyPr/>
                    <a:lstStyle/>
                    <a:p>
                      <a:r>
                        <a:rPr lang="en-US" dirty="0" smtClean="0"/>
                        <a:t>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r>
                        <a:rPr lang="en-US" dirty="0" smtClean="0"/>
                        <a:t>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pus cells,</a:t>
                      </a:r>
                      <a:r>
                        <a:rPr lang="en-US" baseline="0" dirty="0" smtClean="0"/>
                        <a:t> no RBC</a:t>
                      </a:r>
                      <a:endParaRPr lang="en-US" dirty="0"/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 gravity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1.003</a:t>
                      </a:r>
                      <a:endParaRPr lang="en-US" dirty="0"/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r>
                        <a:rPr lang="en-US" dirty="0" smtClean="0"/>
                        <a:t>Bile salt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570865">
                <a:tc>
                  <a:txBody>
                    <a:bodyPr/>
                    <a:lstStyle/>
                    <a:p>
                      <a:r>
                        <a:rPr lang="en-US" dirty="0" smtClean="0"/>
                        <a:t>Bile pigment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RBS-225mg/dl</a:t>
            </a:r>
          </a:p>
          <a:p>
            <a:r>
              <a:rPr lang="en-IN" dirty="0" smtClean="0"/>
              <a:t>FBS- 123mg/dl</a:t>
            </a:r>
          </a:p>
          <a:p>
            <a:r>
              <a:rPr lang="en-IN" dirty="0" smtClean="0"/>
              <a:t>PPBS-165mg/dl</a:t>
            </a:r>
          </a:p>
          <a:p>
            <a:r>
              <a:rPr lang="en-IN" dirty="0" smtClean="0"/>
              <a:t>UREA-30mg/dl</a:t>
            </a:r>
          </a:p>
          <a:p>
            <a:r>
              <a:rPr lang="en-IN" dirty="0" smtClean="0"/>
              <a:t>CREATININE-1.4mg/dl</a:t>
            </a:r>
          </a:p>
          <a:p>
            <a:r>
              <a:rPr lang="en-IN" dirty="0" smtClean="0"/>
              <a:t>Total </a:t>
            </a:r>
            <a:r>
              <a:rPr lang="en-IN" dirty="0" err="1" smtClean="0"/>
              <a:t>bilirubin</a:t>
            </a:r>
            <a:r>
              <a:rPr lang="en-IN" dirty="0" smtClean="0"/>
              <a:t> – 0.9 mg/dl</a:t>
            </a:r>
          </a:p>
          <a:p>
            <a:r>
              <a:rPr lang="en-IN" dirty="0" smtClean="0"/>
              <a:t>	direct;0,5mg/dl</a:t>
            </a:r>
          </a:p>
          <a:p>
            <a:r>
              <a:rPr lang="en-IN" dirty="0" smtClean="0"/>
              <a:t>	indirect;0.4mg/dl</a:t>
            </a:r>
          </a:p>
          <a:p>
            <a:r>
              <a:rPr lang="en-IN" dirty="0" smtClean="0"/>
              <a:t>SGOT;35u/l</a:t>
            </a:r>
          </a:p>
          <a:p>
            <a:r>
              <a:rPr lang="en-IN" dirty="0" smtClean="0"/>
              <a:t>SGPT; 44u/l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     Calcium – 8.2 mg/</a:t>
            </a:r>
            <a:r>
              <a:rPr lang="en-IN" dirty="0" err="1" smtClean="0"/>
              <a:t>gl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Phosphorus -3.01mg/dl</a:t>
            </a:r>
          </a:p>
          <a:p>
            <a:pPr>
              <a:buNone/>
            </a:pPr>
            <a:r>
              <a:rPr lang="en-IN" dirty="0" smtClean="0"/>
              <a:t>                           Uric acid -3.8mg/dl</a:t>
            </a:r>
          </a:p>
          <a:p>
            <a:pPr>
              <a:buNone/>
            </a:pPr>
            <a:r>
              <a:rPr lang="en-IN" dirty="0" smtClean="0"/>
              <a:t>                           PSA: 1.28 </a:t>
            </a:r>
            <a:r>
              <a:rPr lang="en-IN" dirty="0" err="1" smtClean="0"/>
              <a:t>ng</a:t>
            </a:r>
            <a:r>
              <a:rPr lang="en-IN" dirty="0" smtClean="0"/>
              <a:t>/ml</a:t>
            </a:r>
            <a:endParaRPr lang="en-IN" dirty="0"/>
          </a:p>
        </p:txBody>
      </p:sp>
      <p:pic>
        <p:nvPicPr>
          <p:cNvPr id="5122" name="Picture 2" descr="H:\Screenshot_2017-06-19-21-51-38-9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852936"/>
            <a:ext cx="217419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ELECRTOLYTES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42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1476491"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sodium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145</a:t>
                      </a:r>
                      <a:r>
                        <a:rPr lang="en-IN" sz="4000" baseline="0" dirty="0" smtClean="0"/>
                        <a:t> </a:t>
                      </a:r>
                      <a:r>
                        <a:rPr lang="en-IN" sz="4000" baseline="0" dirty="0" err="1" smtClean="0"/>
                        <a:t>mmol</a:t>
                      </a:r>
                      <a:r>
                        <a:rPr lang="en-IN" sz="4000" baseline="0" dirty="0" smtClean="0"/>
                        <a:t>/l</a:t>
                      </a:r>
                      <a:endParaRPr lang="en-IN" sz="4000" dirty="0"/>
                    </a:p>
                  </a:txBody>
                  <a:tcPr/>
                </a:tc>
              </a:tr>
              <a:tr h="1476491">
                <a:tc>
                  <a:txBody>
                    <a:bodyPr/>
                    <a:lstStyle/>
                    <a:p>
                      <a:r>
                        <a:rPr lang="en-IN" sz="4400" dirty="0" smtClean="0"/>
                        <a:t>potassium</a:t>
                      </a:r>
                      <a:endParaRPr lang="en-IN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3.7 </a:t>
                      </a:r>
                      <a:r>
                        <a:rPr lang="en-IN" sz="4000" dirty="0" err="1" smtClean="0"/>
                        <a:t>mmol</a:t>
                      </a:r>
                      <a:r>
                        <a:rPr lang="en-IN" sz="4000" dirty="0" smtClean="0"/>
                        <a:t>/l</a:t>
                      </a:r>
                      <a:endParaRPr lang="en-IN" sz="4000" dirty="0"/>
                    </a:p>
                  </a:txBody>
                  <a:tcPr/>
                </a:tc>
              </a:tr>
              <a:tr h="1476491">
                <a:tc>
                  <a:txBody>
                    <a:bodyPr/>
                    <a:lstStyle/>
                    <a:p>
                      <a:r>
                        <a:rPr lang="en-IN" sz="4400" dirty="0" smtClean="0"/>
                        <a:t>chlorides</a:t>
                      </a:r>
                      <a:endParaRPr lang="en-IN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105</a:t>
                      </a:r>
                      <a:r>
                        <a:rPr lang="en-IN" sz="4000" baseline="0" dirty="0" smtClean="0"/>
                        <a:t> </a:t>
                      </a:r>
                      <a:r>
                        <a:rPr lang="en-IN" sz="4000" baseline="0" dirty="0" err="1" smtClean="0"/>
                        <a:t>mmol</a:t>
                      </a:r>
                      <a:r>
                        <a:rPr lang="en-IN" sz="4000" baseline="0" dirty="0" smtClean="0"/>
                        <a:t>/l</a:t>
                      </a:r>
                      <a:endParaRPr lang="en-IN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ECG; WITHIN NORMAL LIMIT</a:t>
            </a:r>
          </a:p>
          <a:p>
            <a:r>
              <a:rPr lang="en-IN" dirty="0" smtClean="0"/>
              <a:t>ECHO; normal </a:t>
            </a:r>
          </a:p>
          <a:p>
            <a:r>
              <a:rPr lang="en-IN" dirty="0" smtClean="0"/>
              <a:t>    EF:67%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 ADOMEN PELVIS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prostatic enlargement</a:t>
            </a:r>
          </a:p>
          <a:p>
            <a:r>
              <a:rPr lang="en-US" dirty="0" smtClean="0"/>
              <a:t>Bladder- pre voidal-100cc</a:t>
            </a:r>
          </a:p>
          <a:p>
            <a:r>
              <a:rPr lang="en-US" dirty="0" smtClean="0"/>
              <a:t>        post voidal-25cc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PROVISIONAL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TYPE 2 DM/ POLYURIA FOR EVALUATION</a:t>
            </a:r>
          </a:p>
          <a:p>
            <a:pPr>
              <a:buNone/>
            </a:pPr>
            <a:r>
              <a:rPr lang="en-IN" dirty="0" smtClean="0"/>
              <a:t>                 ?uncontrolled type 2 DM</a:t>
            </a:r>
          </a:p>
          <a:p>
            <a:pPr>
              <a:buNone/>
            </a:pPr>
            <a:r>
              <a:rPr lang="en-IN" dirty="0" smtClean="0"/>
              <a:t>                 ?Psychogenic </a:t>
            </a:r>
            <a:r>
              <a:rPr lang="en-IN" dirty="0" err="1" smtClean="0"/>
              <a:t>polydipsia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?Diabetes </a:t>
            </a:r>
            <a:r>
              <a:rPr lang="en-IN" dirty="0" err="1" smtClean="0"/>
              <a:t>insipidus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4800" dirty="0" smtClean="0"/>
              <a:t>HbA1c level-6.6%</a:t>
            </a: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Since HbA1 c was  normal ,we  investigated for other causes of  </a:t>
            </a:r>
            <a:r>
              <a:rPr lang="en-IN" dirty="0" err="1" smtClean="0"/>
              <a:t>polyuria</a:t>
            </a:r>
            <a:endParaRPr lang="en-IN" dirty="0" smtClean="0"/>
          </a:p>
          <a:p>
            <a:r>
              <a:rPr lang="en-IN" dirty="0" smtClean="0"/>
              <a:t>            psychogenic  </a:t>
            </a:r>
            <a:r>
              <a:rPr lang="en-IN" dirty="0" err="1" smtClean="0"/>
              <a:t>polydipsia</a:t>
            </a:r>
            <a:endParaRPr lang="en-IN" dirty="0" smtClean="0"/>
          </a:p>
          <a:p>
            <a:r>
              <a:rPr lang="en-IN" dirty="0" smtClean="0"/>
              <a:t>           diabetes </a:t>
            </a:r>
            <a:r>
              <a:rPr lang="en-IN" dirty="0" err="1" smtClean="0"/>
              <a:t>insipidus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8669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Serum </a:t>
                      </a:r>
                      <a:r>
                        <a:rPr lang="en-US" sz="3600" dirty="0" err="1" smtClean="0"/>
                        <a:t>osmolality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300mosm/kg h2o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285-319</a:t>
                      </a:r>
                      <a:endParaRPr lang="en-US" sz="4000" dirty="0"/>
                    </a:p>
                  </a:txBody>
                  <a:tcPr/>
                </a:tc>
              </a:tr>
              <a:tr h="18669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Urine </a:t>
                      </a:r>
                      <a:r>
                        <a:rPr lang="en-US" sz="3600" dirty="0" err="1" smtClean="0"/>
                        <a:t>osmolality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115mosm/</a:t>
                      </a:r>
                    </a:p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kg h2o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300-900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63 years male known case of type 2 diabetes presented complaints of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            </a:t>
            </a:r>
            <a:r>
              <a:rPr lang="en-US" dirty="0" err="1" smtClean="0"/>
              <a:t>polyuria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            </a:t>
            </a:r>
            <a:r>
              <a:rPr lang="en-US" dirty="0" err="1" smtClean="0"/>
              <a:t>polydipsia</a:t>
            </a:r>
            <a:r>
              <a:rPr lang="en-US" dirty="0" smtClean="0"/>
              <a:t>   7 days</a:t>
            </a:r>
          </a:p>
        </p:txBody>
      </p:sp>
      <p:pic>
        <p:nvPicPr>
          <p:cNvPr id="1027" name="Picture 3" descr="H:\images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0788"/>
            <a:ext cx="2808312" cy="1876425"/>
          </a:xfrm>
          <a:prstGeom prst="rect">
            <a:avLst/>
          </a:prstGeom>
          <a:noFill/>
        </p:spPr>
      </p:pic>
      <p:pic>
        <p:nvPicPr>
          <p:cNvPr id="1028" name="Picture 4" descr="H:\images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25144"/>
            <a:ext cx="129614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:\IMG_20170711_1747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4400" i="1" dirty="0" smtClean="0"/>
              <a:t>SERUM   AVP: </a:t>
            </a:r>
            <a:r>
              <a:rPr lang="en-IN" sz="4400" i="1" dirty="0" smtClean="0">
                <a:solidFill>
                  <a:srgbClr val="FF0000"/>
                </a:solidFill>
              </a:rPr>
              <a:t>0.2 pg/ML                               </a:t>
            </a:r>
            <a:endParaRPr lang="en-IN" sz="6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MRI- PITUTARY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Reduction of bright signal noticed in posterior pituitary with thinning of anterior pituitary and thickened </a:t>
            </a:r>
            <a:r>
              <a:rPr lang="en-US" sz="2800" dirty="0" err="1" smtClean="0"/>
              <a:t>infundibular</a:t>
            </a:r>
            <a:r>
              <a:rPr lang="en-US" sz="2800" dirty="0" smtClean="0"/>
              <a:t> stalk with poorly enhancing low signal areas with in posterior pituitary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:\IndianJEndocrMetab_2012_16_5_682_100635_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5"/>
            <a:ext cx="8496944" cy="57606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Normal pituitary bright spot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Absent bright spot</a:t>
            </a:r>
            <a:endParaRPr lang="en-IN" dirty="0"/>
          </a:p>
        </p:txBody>
      </p:sp>
      <p:pic>
        <p:nvPicPr>
          <p:cNvPr id="3074" name="Picture 2" descr="H:\Screenshot_2017-07-10-23-19-14-507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59735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4860032" y="3284984"/>
            <a:ext cx="119443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HORMONAL PROFILE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TSH;                      1.06 </a:t>
            </a:r>
            <a:r>
              <a:rPr lang="en-IN" dirty="0" err="1" smtClean="0"/>
              <a:t>mIU</a:t>
            </a:r>
            <a:r>
              <a:rPr lang="en-IN" dirty="0" smtClean="0"/>
              <a:t>/L            (0.4-4.50)</a:t>
            </a:r>
          </a:p>
          <a:p>
            <a:r>
              <a:rPr lang="en-IN" dirty="0" smtClean="0"/>
              <a:t>FREE T4;                1.96ng/</a:t>
            </a:r>
            <a:r>
              <a:rPr lang="en-IN" dirty="0" err="1" smtClean="0"/>
              <a:t>gl</a:t>
            </a:r>
            <a:r>
              <a:rPr lang="en-IN" dirty="0" smtClean="0"/>
              <a:t>               (0.89-1.72)</a:t>
            </a:r>
          </a:p>
          <a:p>
            <a:r>
              <a:rPr lang="en-IN" dirty="0" smtClean="0"/>
              <a:t>LH;                          4.37 </a:t>
            </a:r>
            <a:r>
              <a:rPr lang="en-IN" dirty="0" err="1" smtClean="0"/>
              <a:t>mlu</a:t>
            </a:r>
            <a:r>
              <a:rPr lang="en-IN" dirty="0" smtClean="0"/>
              <a:t>/ml          (1.24 -8.62)</a:t>
            </a:r>
          </a:p>
          <a:p>
            <a:r>
              <a:rPr lang="en-IN" sz="2400" dirty="0" smtClean="0">
                <a:solidFill>
                  <a:schemeClr val="bg2">
                    <a:lumMod val="10000"/>
                  </a:schemeClr>
                </a:solidFill>
              </a:rPr>
              <a:t>FSH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                          3.09mlu/ml           (1.27-19.26)</a:t>
            </a:r>
          </a:p>
          <a:p>
            <a:r>
              <a:rPr lang="en-IN" dirty="0" smtClean="0"/>
              <a:t>PROLACTIN;          9.38ng/dl               (2.6-20)</a:t>
            </a:r>
          </a:p>
          <a:p>
            <a:r>
              <a:rPr lang="en-IN" dirty="0" smtClean="0"/>
              <a:t>TESTOSTERONE;   2.96ng/dl                (1.68-7.58)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               Summary           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388424" cy="4572000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                              </a:t>
            </a:r>
            <a:r>
              <a:rPr lang="en-IN" b="1" dirty="0" err="1" smtClean="0"/>
              <a:t>Polyuria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                             </a:t>
            </a:r>
            <a:r>
              <a:rPr lang="en-IN" b="1" dirty="0" err="1" smtClean="0"/>
              <a:t>Polydipsia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                             Sodium upper level of normal</a:t>
            </a:r>
          </a:p>
          <a:p>
            <a:pPr>
              <a:buNone/>
            </a:pPr>
            <a:r>
              <a:rPr lang="en-IN" b="1" dirty="0" smtClean="0"/>
              <a:t>                             Low urine specific gravity</a:t>
            </a:r>
          </a:p>
          <a:p>
            <a:pPr>
              <a:buNone/>
            </a:pPr>
            <a:r>
              <a:rPr lang="en-IN" b="1" dirty="0" smtClean="0"/>
              <a:t>                             Low urine </a:t>
            </a:r>
            <a:r>
              <a:rPr lang="en-IN" b="1" dirty="0" err="1" smtClean="0"/>
              <a:t>osmolality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                             Low AVP </a:t>
            </a:r>
          </a:p>
          <a:p>
            <a:pPr>
              <a:buNone/>
            </a:pPr>
            <a:r>
              <a:rPr lang="en-IN" b="1" dirty="0" smtClean="0"/>
              <a:t>                             Absent bright spot in posterior pituitary   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Central diabetes </a:t>
            </a:r>
            <a:r>
              <a:rPr lang="en-IN" sz="4000" dirty="0" err="1" smtClean="0">
                <a:solidFill>
                  <a:srgbClr val="FF0000"/>
                </a:solidFill>
              </a:rPr>
              <a:t>insipidus</a:t>
            </a:r>
            <a:r>
              <a:rPr lang="en-IN" sz="4000" dirty="0" smtClean="0">
                <a:solidFill>
                  <a:srgbClr val="FF0000"/>
                </a:solidFill>
              </a:rPr>
              <a:t> 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T.metformin</a:t>
            </a:r>
            <a:r>
              <a:rPr lang="en-IN" dirty="0" smtClean="0"/>
              <a:t> 500mg </a:t>
            </a:r>
            <a:r>
              <a:rPr lang="en-IN" dirty="0" err="1" smtClean="0"/>
              <a:t>bd</a:t>
            </a:r>
            <a:endParaRPr lang="en-IN" dirty="0" smtClean="0"/>
          </a:p>
          <a:p>
            <a:r>
              <a:rPr lang="en-IN" dirty="0" err="1" smtClean="0"/>
              <a:t>T.sitagliptin</a:t>
            </a:r>
            <a:r>
              <a:rPr lang="en-IN" dirty="0" smtClean="0"/>
              <a:t> 50mgbd</a:t>
            </a:r>
          </a:p>
          <a:p>
            <a:r>
              <a:rPr lang="en-IN" dirty="0" smtClean="0"/>
              <a:t>Nasal spray </a:t>
            </a:r>
            <a:r>
              <a:rPr lang="en-IN" dirty="0" smtClean="0"/>
              <a:t>desmopressin10mcg  </a:t>
            </a:r>
            <a:r>
              <a:rPr lang="en-IN" dirty="0" smtClean="0"/>
              <a:t>2 puff </a:t>
            </a:r>
            <a:r>
              <a:rPr lang="en-IN" dirty="0" err="1" smtClean="0"/>
              <a:t>bd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 .</a:t>
            </a:r>
            <a:r>
              <a:rPr lang="en-IN" dirty="0" err="1" smtClean="0"/>
              <a:t>desmopressin</a:t>
            </a:r>
            <a:r>
              <a:rPr lang="en-IN" dirty="0" smtClean="0"/>
              <a:t> </a:t>
            </a:r>
            <a:r>
              <a:rPr lang="en-IN" dirty="0" smtClean="0"/>
              <a:t>100mcg </a:t>
            </a:r>
            <a:r>
              <a:rPr lang="en-IN" dirty="0" err="1" smtClean="0"/>
              <a:t>bd</a:t>
            </a:r>
            <a:endParaRPr lang="en-IN" dirty="0"/>
          </a:p>
        </p:txBody>
      </p:sp>
      <p:pic>
        <p:nvPicPr>
          <p:cNvPr id="4098" name="Picture 2" descr="H:\treatment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1988840"/>
            <a:ext cx="2880320" cy="368424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915816" y="3068960"/>
            <a:ext cx="4846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Pt    symptomatically improved                                       after 2 weeks of therapy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presenting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h/o </a:t>
            </a:r>
            <a:r>
              <a:rPr lang="en-US" dirty="0" err="1" smtClean="0"/>
              <a:t>polyuria</a:t>
            </a:r>
            <a:r>
              <a:rPr lang="en-US" dirty="0" smtClean="0"/>
              <a:t>  for 7 days</a:t>
            </a:r>
          </a:p>
          <a:p>
            <a:r>
              <a:rPr lang="en-US" dirty="0" smtClean="0"/>
              <a:t>                     urine output-15 </a:t>
            </a:r>
            <a:r>
              <a:rPr lang="en-US" dirty="0" err="1" smtClean="0"/>
              <a:t>litres</a:t>
            </a:r>
            <a:endParaRPr lang="en-US" dirty="0" smtClean="0"/>
          </a:p>
          <a:p>
            <a:r>
              <a:rPr lang="en-US" dirty="0" smtClean="0"/>
              <a:t>h/o  </a:t>
            </a:r>
            <a:r>
              <a:rPr lang="en-US" dirty="0" err="1" smtClean="0"/>
              <a:t>polydipsia</a:t>
            </a:r>
            <a:r>
              <a:rPr lang="en-US" dirty="0" smtClean="0"/>
              <a:t>  for 7 days</a:t>
            </a:r>
          </a:p>
          <a:p>
            <a:r>
              <a:rPr lang="en-US" dirty="0" smtClean="0"/>
              <a:t>               intake around 10 </a:t>
            </a:r>
            <a:r>
              <a:rPr lang="en-US" dirty="0" err="1" smtClean="0"/>
              <a:t>litres</a:t>
            </a:r>
            <a:endParaRPr lang="en-US" dirty="0" smtClean="0"/>
          </a:p>
          <a:p>
            <a:r>
              <a:rPr lang="en-US" dirty="0" smtClean="0"/>
              <a:t>h/o   increased thirst +</a:t>
            </a:r>
          </a:p>
          <a:p>
            <a:r>
              <a:rPr lang="en-US" dirty="0" smtClean="0"/>
              <a:t> h/o  nocturnal enuresis +</a:t>
            </a:r>
          </a:p>
          <a:p>
            <a:r>
              <a:rPr lang="en-US" dirty="0" smtClean="0"/>
              <a:t>h/o  weight loss+</a:t>
            </a:r>
          </a:p>
          <a:p>
            <a:r>
              <a:rPr lang="en-US" dirty="0" smtClean="0"/>
              <a:t>No h/o burning </a:t>
            </a:r>
            <a:r>
              <a:rPr lang="en-US" dirty="0" err="1" smtClean="0"/>
              <a:t>micturition</a:t>
            </a:r>
            <a:endParaRPr lang="en-US" dirty="0" smtClean="0"/>
          </a:p>
          <a:p>
            <a:r>
              <a:rPr lang="en-US" dirty="0" smtClean="0"/>
              <a:t>No h/o </a:t>
            </a:r>
            <a:r>
              <a:rPr lang="en-US" dirty="0" err="1" smtClean="0"/>
              <a:t>polyphagia</a:t>
            </a:r>
            <a:endParaRPr lang="en-US" dirty="0" smtClean="0"/>
          </a:p>
          <a:p>
            <a:r>
              <a:rPr lang="en-US" dirty="0" smtClean="0"/>
              <a:t>No h/o fever</a:t>
            </a:r>
            <a:endParaRPr lang="en-US" dirty="0"/>
          </a:p>
        </p:txBody>
      </p:sp>
      <p:pic>
        <p:nvPicPr>
          <p:cNvPr id="4" name="Picture 2" descr="H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7" y="3356992"/>
            <a:ext cx="2664297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7772400" cy="1143000"/>
          </a:xfrm>
        </p:spPr>
        <p:txBody>
          <a:bodyPr/>
          <a:lstStyle/>
          <a:p>
            <a:endParaRPr lang="en-IN"/>
          </a:p>
        </p:txBody>
      </p:sp>
      <p:pic>
        <p:nvPicPr>
          <p:cNvPr id="2050" name="Picture 2" descr="H:\Screenshot_2017-07-11-17-46-21-514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107504"/>
            <a:ext cx="8784976" cy="864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OF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Rarity of case</a:t>
            </a:r>
          </a:p>
          <a:p>
            <a:r>
              <a:rPr lang="en-IN" dirty="0" smtClean="0"/>
              <a:t>To Highlight the approach to a case of  </a:t>
            </a:r>
            <a:r>
              <a:rPr lang="en-IN" dirty="0" err="1" smtClean="0"/>
              <a:t>polyuria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h/o blurring of vision</a:t>
            </a:r>
          </a:p>
          <a:p>
            <a:r>
              <a:rPr lang="en-US" dirty="0" smtClean="0"/>
              <a:t>No h/o cough with expectoration</a:t>
            </a:r>
          </a:p>
          <a:p>
            <a:r>
              <a:rPr lang="en-US" dirty="0" smtClean="0"/>
              <a:t>No h/o </a:t>
            </a:r>
            <a:r>
              <a:rPr lang="en-US" dirty="0" err="1" smtClean="0"/>
              <a:t>dyspnoea</a:t>
            </a:r>
            <a:endParaRPr lang="en-US" dirty="0" smtClean="0"/>
          </a:p>
          <a:p>
            <a:r>
              <a:rPr lang="en-US" dirty="0" smtClean="0"/>
              <a:t>No h/o chest pain/ palpitation</a:t>
            </a:r>
          </a:p>
          <a:p>
            <a:r>
              <a:rPr lang="en-US" dirty="0" smtClean="0"/>
              <a:t>No h/o drug intake</a:t>
            </a:r>
          </a:p>
          <a:p>
            <a:r>
              <a:rPr lang="en-US" dirty="0" smtClean="0"/>
              <a:t>No h/o trauma to head</a:t>
            </a:r>
          </a:p>
          <a:p>
            <a:r>
              <a:rPr lang="en-US" dirty="0" smtClean="0"/>
              <a:t>No h/o cranial irradiation</a:t>
            </a:r>
          </a:p>
          <a:p>
            <a:endParaRPr lang="en-US" dirty="0"/>
          </a:p>
        </p:txBody>
      </p:sp>
      <p:pic>
        <p:nvPicPr>
          <p:cNvPr id="2050" name="Picture 2" descr="H:\learn_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320384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case of  type 2 diabetes  7 years on T. </a:t>
            </a:r>
            <a:r>
              <a:rPr lang="en-US" dirty="0" err="1" smtClean="0"/>
              <a:t>glipizide</a:t>
            </a:r>
            <a:r>
              <a:rPr lang="en-US" dirty="0" smtClean="0"/>
              <a:t> 5mg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Not a known case of SHTN,PTB,CAD, THYROID disease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Personal history</a:t>
            </a:r>
          </a:p>
          <a:p>
            <a:pPr>
              <a:buNone/>
            </a:pPr>
            <a:r>
              <a:rPr lang="en-US" dirty="0" smtClean="0"/>
              <a:t>      mixed diet</a:t>
            </a:r>
          </a:p>
          <a:p>
            <a:pPr>
              <a:buNone/>
            </a:pPr>
            <a:r>
              <a:rPr lang="en-US" dirty="0" smtClean="0"/>
              <a:t>      Not a smoker and alcoholic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Conscious</a:t>
            </a:r>
          </a:p>
          <a:p>
            <a:r>
              <a:rPr lang="en-IN" dirty="0" smtClean="0"/>
              <a:t>Oriented</a:t>
            </a:r>
          </a:p>
          <a:p>
            <a:r>
              <a:rPr lang="en-IN" dirty="0" smtClean="0"/>
              <a:t>dehydrated</a:t>
            </a:r>
          </a:p>
          <a:p>
            <a:r>
              <a:rPr lang="en-IN" dirty="0" err="1" smtClean="0"/>
              <a:t>Afebrile</a:t>
            </a:r>
            <a:endParaRPr lang="en-IN" dirty="0" smtClean="0"/>
          </a:p>
          <a:p>
            <a:r>
              <a:rPr lang="en-IN" dirty="0" smtClean="0"/>
              <a:t>No pallor</a:t>
            </a:r>
          </a:p>
          <a:p>
            <a:r>
              <a:rPr lang="en-IN" dirty="0" smtClean="0"/>
              <a:t>No </a:t>
            </a:r>
            <a:r>
              <a:rPr lang="en-IN" dirty="0" err="1" smtClean="0"/>
              <a:t>icterus</a:t>
            </a:r>
            <a:endParaRPr lang="en-IN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N" dirty="0" smtClean="0"/>
              <a:t>No cyanosis</a:t>
            </a:r>
          </a:p>
          <a:p>
            <a:r>
              <a:rPr lang="en-IN" dirty="0" smtClean="0"/>
              <a:t>No pedal </a:t>
            </a:r>
            <a:r>
              <a:rPr lang="en-IN" dirty="0" err="1" smtClean="0"/>
              <a:t>edema</a:t>
            </a:r>
            <a:endParaRPr lang="en-IN" dirty="0" smtClean="0"/>
          </a:p>
          <a:p>
            <a:r>
              <a:rPr lang="en-IN" dirty="0" smtClean="0"/>
              <a:t>No generalized </a:t>
            </a:r>
            <a:r>
              <a:rPr lang="en-IN" dirty="0" err="1" smtClean="0"/>
              <a:t>lymphadenopathy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056784" cy="1368152"/>
          </a:xfrm>
        </p:spPr>
        <p:txBody>
          <a:bodyPr/>
          <a:lstStyle/>
          <a:p>
            <a:r>
              <a:rPr lang="en-IN" b="1" dirty="0" smtClean="0"/>
              <a:t>Vitals</a:t>
            </a:r>
            <a:endParaRPr lang="en-IN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Pulse rate :82/min regular</a:t>
            </a:r>
          </a:p>
          <a:p>
            <a:r>
              <a:rPr lang="en-IN" dirty="0" smtClean="0"/>
              <a:t>Blood pressure : 100/70 </a:t>
            </a:r>
            <a:r>
              <a:rPr lang="en-IN" dirty="0" err="1" smtClean="0"/>
              <a:t>mmhg</a:t>
            </a:r>
            <a:endParaRPr lang="en-IN" dirty="0" smtClean="0"/>
          </a:p>
          <a:p>
            <a:r>
              <a:rPr lang="en-IN" dirty="0" smtClean="0"/>
              <a:t>Respiratory rate:18/min</a:t>
            </a:r>
          </a:p>
          <a:p>
            <a:r>
              <a:rPr lang="en-IN" dirty="0" smtClean="0"/>
              <a:t>Spo2; 97 at room air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CVS</a:t>
            </a:r>
          </a:p>
          <a:p>
            <a:pPr>
              <a:buNone/>
            </a:pPr>
            <a:r>
              <a:rPr lang="en-IN" dirty="0" smtClean="0"/>
              <a:t>      Apical impulse: left 5 </a:t>
            </a:r>
            <a:r>
              <a:rPr lang="en-IN" dirty="0" err="1" smtClean="0"/>
              <a:t>th</a:t>
            </a:r>
            <a:r>
              <a:rPr lang="en-IN" dirty="0" smtClean="0"/>
              <a:t> ICS 1cm medial to </a:t>
            </a:r>
            <a:r>
              <a:rPr lang="en-IN" dirty="0" err="1" smtClean="0"/>
              <a:t>mcl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S1S2+, no murmur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Respiratory system</a:t>
            </a:r>
          </a:p>
          <a:p>
            <a:pPr>
              <a:buNone/>
            </a:pPr>
            <a:r>
              <a:rPr lang="en-IN" dirty="0" smtClean="0"/>
              <a:t>          NVBS +</a:t>
            </a:r>
          </a:p>
          <a:p>
            <a:pPr>
              <a:buNone/>
            </a:pPr>
            <a:r>
              <a:rPr lang="en-IN" dirty="0" smtClean="0"/>
              <a:t>         no added sounds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Abdomen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           </a:t>
            </a:r>
            <a:r>
              <a:rPr lang="en-IN" dirty="0" smtClean="0"/>
              <a:t>no </a:t>
            </a:r>
            <a:r>
              <a:rPr lang="en-IN" dirty="0" err="1" smtClean="0"/>
              <a:t>organomegaly</a:t>
            </a:r>
            <a:r>
              <a:rPr lang="en-IN" dirty="0" smtClean="0"/>
              <a:t>, no free fluid</a:t>
            </a:r>
          </a:p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Central nervous system</a:t>
            </a:r>
          </a:p>
          <a:p>
            <a:pPr>
              <a:buNone/>
            </a:pPr>
            <a:r>
              <a:rPr lang="en-IN" dirty="0" smtClean="0"/>
              <a:t>     	no focal neurological deficit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HB-14 g/dl</a:t>
            </a:r>
          </a:p>
          <a:p>
            <a:r>
              <a:rPr lang="en-IN" dirty="0" smtClean="0"/>
              <a:t>TC-8800cells/cu.mm</a:t>
            </a:r>
          </a:p>
          <a:p>
            <a:r>
              <a:rPr lang="en-IN" dirty="0" smtClean="0"/>
              <a:t>DC-Neutrophils-68%, lymphocytes-20%  mixed-12%</a:t>
            </a:r>
          </a:p>
          <a:p>
            <a:r>
              <a:rPr lang="en-IN" dirty="0" smtClean="0"/>
              <a:t>PCV-44%</a:t>
            </a:r>
          </a:p>
          <a:p>
            <a:r>
              <a:rPr lang="en-IN" dirty="0" smtClean="0"/>
              <a:t>PLATELET-1.35 </a:t>
            </a:r>
            <a:r>
              <a:rPr lang="en-IN" dirty="0" err="1" smtClean="0"/>
              <a:t>lakhs</a:t>
            </a:r>
            <a:endParaRPr lang="en-IN" dirty="0" smtClean="0"/>
          </a:p>
          <a:p>
            <a:r>
              <a:rPr lang="en-IN" dirty="0" smtClean="0"/>
              <a:t>ESR-17mm/hour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292</TotalTime>
  <Words>550</Words>
  <Application>Microsoft Office PowerPoint</Application>
  <PresentationFormat>On-screen Show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A case of DIABETES MELLITUS WITH CENTRAL DIABETES INSIPIDUS </vt:lpstr>
      <vt:lpstr>Slide 2</vt:lpstr>
      <vt:lpstr>History of presenting illness</vt:lpstr>
      <vt:lpstr>Slide 4</vt:lpstr>
      <vt:lpstr>Past history </vt:lpstr>
      <vt:lpstr>GENERAL EXAMINATION</vt:lpstr>
      <vt:lpstr>Vitals</vt:lpstr>
      <vt:lpstr>Slide 8</vt:lpstr>
      <vt:lpstr>INVESTIGTION</vt:lpstr>
      <vt:lpstr>Slide 10</vt:lpstr>
      <vt:lpstr>Slide 11</vt:lpstr>
      <vt:lpstr>Slide 12</vt:lpstr>
      <vt:lpstr>ELECRTOLYTES</vt:lpstr>
      <vt:lpstr>Slide 14</vt:lpstr>
      <vt:lpstr>USG  ADOMEN PELVIS</vt:lpstr>
      <vt:lpstr>PROVISIONAL DIAGNOSIS</vt:lpstr>
      <vt:lpstr>Slide 17</vt:lpstr>
      <vt:lpstr>Slide 18</vt:lpstr>
      <vt:lpstr>Slide 19</vt:lpstr>
      <vt:lpstr>Slide 20</vt:lpstr>
      <vt:lpstr>Slide 21</vt:lpstr>
      <vt:lpstr>MRI- PITUTARY</vt:lpstr>
      <vt:lpstr>Normal pituitary bright spot</vt:lpstr>
      <vt:lpstr>Absent bright spot</vt:lpstr>
      <vt:lpstr>HORMONAL PROFILE</vt:lpstr>
      <vt:lpstr>                      Summary              </vt:lpstr>
      <vt:lpstr>Diagnosis </vt:lpstr>
      <vt:lpstr>Treatment</vt:lpstr>
      <vt:lpstr>Slide 29</vt:lpstr>
      <vt:lpstr>Slide 30</vt:lpstr>
      <vt:lpstr>AIM OF PRESENTATION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DIABETES MELLITUS WITH DIABETES INSIPIDUS </dc:title>
  <dc:creator>hp</dc:creator>
  <cp:lastModifiedBy>hp</cp:lastModifiedBy>
  <cp:revision>51</cp:revision>
  <dcterms:created xsi:type="dcterms:W3CDTF">2017-07-09T17:54:24Z</dcterms:created>
  <dcterms:modified xsi:type="dcterms:W3CDTF">2017-07-12T06:25:29Z</dcterms:modified>
</cp:coreProperties>
</file>