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8" r:id="rId2"/>
    <p:sldMasterId id="2147483779" r:id="rId3"/>
    <p:sldMasterId id="2147483791" r:id="rId4"/>
  </p:sldMasterIdLst>
  <p:notesMasterIdLst>
    <p:notesMasterId r:id="rId39"/>
  </p:notesMasterIdLst>
  <p:sldIdLst>
    <p:sldId id="277" r:id="rId5"/>
    <p:sldId id="279" r:id="rId6"/>
    <p:sldId id="280" r:id="rId7"/>
    <p:sldId id="307" r:id="rId8"/>
    <p:sldId id="281" r:id="rId9"/>
    <p:sldId id="282" r:id="rId10"/>
    <p:sldId id="283" r:id="rId11"/>
    <p:sldId id="288" r:id="rId12"/>
    <p:sldId id="289" r:id="rId13"/>
    <p:sldId id="290" r:id="rId14"/>
    <p:sldId id="284" r:id="rId15"/>
    <p:sldId id="286" r:id="rId16"/>
    <p:sldId id="291" r:id="rId17"/>
    <p:sldId id="287" r:id="rId18"/>
    <p:sldId id="298" r:id="rId19"/>
    <p:sldId id="301" r:id="rId20"/>
    <p:sldId id="299" r:id="rId21"/>
    <p:sldId id="302" r:id="rId22"/>
    <p:sldId id="309" r:id="rId23"/>
    <p:sldId id="308" r:id="rId24"/>
    <p:sldId id="303" r:id="rId25"/>
    <p:sldId id="296" r:id="rId26"/>
    <p:sldId id="300" r:id="rId27"/>
    <p:sldId id="293" r:id="rId28"/>
    <p:sldId id="294" r:id="rId29"/>
    <p:sldId id="304" r:id="rId30"/>
    <p:sldId id="297" r:id="rId31"/>
    <p:sldId id="306" r:id="rId32"/>
    <p:sldId id="292" r:id="rId33"/>
    <p:sldId id="295" r:id="rId34"/>
    <p:sldId id="311" r:id="rId35"/>
    <p:sldId id="312" r:id="rId36"/>
    <p:sldId id="310" r:id="rId37"/>
    <p:sldId id="30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23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>
        <p:scale>
          <a:sx n="70" d="100"/>
          <a:sy n="70" d="100"/>
        </p:scale>
        <p:origin x="-14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346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03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6212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6807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5228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6220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6669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85611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3133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7477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85826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69608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707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10748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5226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52479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56152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66793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9011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3451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08846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84803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69428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212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36529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92376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8148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34849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04039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23044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2722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12332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916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1469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6198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4507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83059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54501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E7EA30-C4AA-4729-A7E2-7CBE7987C5BE}" type="datetimeFigureOut">
              <a:rPr lang="en-IN" smtClean="0"/>
              <a:pPr/>
              <a:t>15-09-2019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4136B1-4030-43E9-B113-D094B54B9A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691068" cy="273630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HEMOPHILIA 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en-IN" sz="2400" dirty="0" smtClean="0">
                <a:solidFill>
                  <a:srgbClr val="0070C0"/>
                </a:solidFill>
              </a:rPr>
              <a:t>    </a:t>
            </a:r>
            <a:endParaRPr lang="en-IN" sz="2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990600" y="2438400"/>
            <a:ext cx="7543800" cy="4115472"/>
          </a:xfrm>
        </p:spPr>
        <p:txBody>
          <a:bodyPr>
            <a:normAutofit fontScale="96875"/>
          </a:bodyPr>
          <a:lstStyle/>
          <a:p>
            <a:endParaRPr dirty="0"/>
          </a:p>
          <a:p>
            <a:pPr lvl="1" algn="l"/>
            <a:r>
              <a:rPr lang="en-US" altLang="en-IN" b="1" i="1" dirty="0" smtClean="0">
                <a:solidFill>
                  <a:schemeClr val="tx1"/>
                </a:solidFill>
              </a:rPr>
              <a:t>HOD&amp; PROF</a:t>
            </a:r>
            <a:r>
              <a:rPr lang="en-IN" b="1" i="1" dirty="0" smtClean="0">
                <a:solidFill>
                  <a:srgbClr val="0070C0"/>
                </a:solidFill>
              </a:rPr>
              <a:t>: </a:t>
            </a:r>
            <a:r>
              <a:rPr lang="en-IN" b="1" i="1" dirty="0" smtClean="0">
                <a:solidFill>
                  <a:srgbClr val="0070C0"/>
                </a:solidFill>
              </a:rPr>
              <a:t>DR.M.NATARAJAN </a:t>
            </a:r>
            <a:r>
              <a:rPr lang="en-IN" b="1" i="1" dirty="0" smtClean="0">
                <a:solidFill>
                  <a:srgbClr val="0070C0"/>
                </a:solidFill>
              </a:rPr>
              <a:t>M.D.,</a:t>
            </a:r>
          </a:p>
          <a:p>
            <a:pPr lvl="1" algn="l"/>
            <a:endParaRPr lang="en-IN" altLang="zh-CN" b="1" i="1" dirty="0" smtClean="0">
              <a:solidFill>
                <a:srgbClr val="0070C0"/>
              </a:solidFill>
            </a:endParaRPr>
          </a:p>
          <a:p>
            <a:pPr lvl="1" algn="l"/>
            <a:r>
              <a:rPr lang="en-IN" b="1" i="1" dirty="0" smtClean="0">
                <a:solidFill>
                  <a:schemeClr val="tx1"/>
                </a:solidFill>
              </a:rPr>
              <a:t>ASST.PROF</a:t>
            </a:r>
            <a:r>
              <a:rPr lang="en-IN" b="1" i="1" dirty="0" smtClean="0">
                <a:solidFill>
                  <a:srgbClr val="0070C0"/>
                </a:solidFill>
              </a:rPr>
              <a:t>: DR.P.S.VALLIDEVI.M.D</a:t>
            </a:r>
            <a:r>
              <a:rPr lang="en-IN" b="1" i="1" dirty="0" smtClean="0">
                <a:solidFill>
                  <a:srgbClr val="0070C0"/>
                </a:solidFill>
              </a:rPr>
              <a:t>.,                           DR.P.SHRIDHARAN.M</a:t>
            </a:r>
            <a:r>
              <a:rPr lang="en-US" altLang="en-IN" b="1" i="1" dirty="0" smtClean="0">
                <a:solidFill>
                  <a:srgbClr val="0070C0"/>
                </a:solidFill>
              </a:rPr>
              <a:t>.D.,                                                DR.D.VASANTHAKALYANI.M.D.,DCP</a:t>
            </a:r>
            <a:endParaRPr lang="zh-CN" altLang="en-US" b="1" i="1" dirty="0"/>
          </a:p>
          <a:p>
            <a:pPr lvl="1" algn="l"/>
            <a:endParaRPr lang="en-US" altLang="en-IN" b="1" i="1" dirty="0" smtClean="0">
              <a:solidFill>
                <a:srgbClr val="0070C0"/>
              </a:solidFill>
            </a:endParaRPr>
          </a:p>
          <a:p>
            <a:pPr lvl="1" algn="l"/>
            <a:r>
              <a:rPr lang="en-IN" b="1" i="1" dirty="0" smtClean="0">
                <a:solidFill>
                  <a:srgbClr val="0070C0"/>
                </a:solidFill>
              </a:rPr>
              <a:t>PRESENTOR</a:t>
            </a:r>
            <a:r>
              <a:rPr lang="en-IN" b="1" i="1" dirty="0" smtClean="0">
                <a:solidFill>
                  <a:srgbClr val="0070C0"/>
                </a:solidFill>
              </a:rPr>
              <a:t>:</a:t>
            </a:r>
            <a:r>
              <a:rPr lang="en-US" altLang="en-IN" b="1" i="1" dirty="0" smtClean="0">
                <a:solidFill>
                  <a:srgbClr val="0070C0"/>
                </a:solidFill>
              </a:rPr>
              <a:t> DR.V.PRAKASH </a:t>
            </a:r>
            <a:endParaRPr lang="zh-CN" altLang="en-US" b="1" i="1" dirty="0"/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990600"/>
            <a:ext cx="55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5" name="Frame 4"/>
          <p:cNvSpPr/>
          <p:nvPr/>
        </p:nvSpPr>
        <p:spPr>
          <a:xfrm>
            <a:off x="304800" y="762000"/>
            <a:ext cx="5791200" cy="1905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SYSTEMIC EXAMINATION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CVS           -S1,S2 +,No murmur.</a:t>
            </a:r>
          </a:p>
          <a:p>
            <a:r>
              <a:rPr lang="en-US" dirty="0" smtClean="0"/>
              <a:t>RS              -B/L Air </a:t>
            </a:r>
            <a:r>
              <a:rPr lang="en-US" dirty="0" err="1" smtClean="0"/>
              <a:t>entry+,NVBS</a:t>
            </a:r>
            <a:r>
              <a:rPr lang="en-US" dirty="0" smtClean="0"/>
              <a:t> </a:t>
            </a:r>
            <a:r>
              <a:rPr lang="en-US" dirty="0" err="1" smtClean="0"/>
              <a:t>heard,No</a:t>
            </a:r>
            <a:r>
              <a:rPr lang="en-US" dirty="0" smtClean="0"/>
              <a:t> added sounds</a:t>
            </a:r>
          </a:p>
          <a:p>
            <a:r>
              <a:rPr lang="en-US" dirty="0" smtClean="0"/>
              <a:t>Abdomen  -</a:t>
            </a:r>
            <a:r>
              <a:rPr lang="en-US" dirty="0" err="1" smtClean="0"/>
              <a:t>Soft,BS</a:t>
            </a:r>
            <a:r>
              <a:rPr lang="en-US" dirty="0" smtClean="0"/>
              <a:t> +,No </a:t>
            </a:r>
            <a:r>
              <a:rPr lang="en-US" dirty="0" err="1" smtClean="0"/>
              <a:t>organomegaly.Scar</a:t>
            </a:r>
            <a:r>
              <a:rPr lang="en-US" dirty="0" smtClean="0"/>
              <a:t> present over Right inguinal region.</a:t>
            </a:r>
          </a:p>
          <a:p>
            <a:r>
              <a:rPr lang="en-US" dirty="0" smtClean="0"/>
              <a:t>CNS            -</a:t>
            </a:r>
            <a:r>
              <a:rPr lang="en-US" dirty="0" err="1" smtClean="0"/>
              <a:t>Conscious,Oriented,B</a:t>
            </a:r>
            <a:r>
              <a:rPr lang="en-US" dirty="0" smtClean="0"/>
              <a:t>/L pupil RTE.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L/E of the Right leg-wound </a:t>
            </a:r>
            <a:r>
              <a:rPr lang="en-US" dirty="0" err="1" smtClean="0"/>
              <a:t>dressing+,soakage</a:t>
            </a:r>
            <a:r>
              <a:rPr lang="en-US" dirty="0" smtClean="0"/>
              <a:t>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458345" cy="6591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INVESTIGATION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85800" y="914400"/>
          <a:ext cx="5791200" cy="402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29012"/>
                <a:gridCol w="2262188"/>
              </a:tblGrid>
              <a:tr h="284018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HAEMOGRAM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VALUES</a:t>
                      </a:r>
                      <a:endParaRPr lang="en-US" dirty="0"/>
                    </a:p>
                  </a:txBody>
                  <a:tcPr/>
                </a:tc>
              </a:tr>
              <a:tr h="284018">
                <a:tc>
                  <a:txBody>
                    <a:bodyPr/>
                    <a:lstStyle/>
                    <a:p>
                      <a:r>
                        <a:rPr lang="en-US" dirty="0" smtClean="0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 </a:t>
                      </a:r>
                      <a:r>
                        <a:rPr lang="en-US" dirty="0" err="1" smtClean="0"/>
                        <a:t>Gms</a:t>
                      </a:r>
                      <a:r>
                        <a:rPr lang="en-US" dirty="0" smtClean="0"/>
                        <a:t>%</a:t>
                      </a:r>
                    </a:p>
                  </a:txBody>
                  <a:tcPr/>
                </a:tc>
              </a:tr>
              <a:tr h="284018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27500 Cells/</a:t>
                      </a:r>
                      <a:r>
                        <a:rPr lang="en-US" dirty="0" err="1" smtClean="0"/>
                        <a:t>cumm</a:t>
                      </a:r>
                      <a:endParaRPr lang="en-US" dirty="0"/>
                    </a:p>
                  </a:txBody>
                  <a:tcPr/>
                </a:tc>
              </a:tr>
              <a:tr h="284018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DIFFERENTIAL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P-88%,L-6%,E-06%</a:t>
                      </a:r>
                      <a:endParaRPr lang="en-US" dirty="0"/>
                    </a:p>
                  </a:txBody>
                  <a:tcPr/>
                </a:tc>
              </a:tr>
              <a:tr h="284018">
                <a:tc>
                  <a:txBody>
                    <a:bodyPr/>
                    <a:lstStyle/>
                    <a:p>
                      <a:r>
                        <a:rPr lang="en-US" dirty="0" smtClean="0"/>
                        <a:t>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</a:tr>
              <a:tr h="284018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6.67 </a:t>
                      </a:r>
                      <a:r>
                        <a:rPr lang="en-US" dirty="0" err="1" smtClean="0"/>
                        <a:t>Laksh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cumm</a:t>
                      </a:r>
                      <a:endParaRPr lang="en-US" dirty="0"/>
                    </a:p>
                  </a:txBody>
                  <a:tcPr/>
                </a:tc>
              </a:tr>
              <a:tr h="284018">
                <a:tc>
                  <a:txBody>
                    <a:bodyPr/>
                    <a:lstStyle/>
                    <a:p>
                      <a:r>
                        <a:rPr lang="en-US" dirty="0" smtClean="0"/>
                        <a:t>RBC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 Millions</a:t>
                      </a:r>
                      <a:endParaRPr lang="en-US" dirty="0"/>
                    </a:p>
                  </a:txBody>
                  <a:tcPr/>
                </a:tc>
              </a:tr>
              <a:tr h="284018">
                <a:tc>
                  <a:txBody>
                    <a:bodyPr/>
                    <a:lstStyle/>
                    <a:p>
                      <a:r>
                        <a:rPr lang="en-US" dirty="0" smtClean="0"/>
                        <a:t>MCV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 fl</a:t>
                      </a:r>
                      <a:endParaRPr lang="en-US" dirty="0"/>
                    </a:p>
                  </a:txBody>
                  <a:tcPr/>
                </a:tc>
              </a:tr>
              <a:tr h="284018">
                <a:tc>
                  <a:txBody>
                    <a:bodyPr/>
                    <a:lstStyle/>
                    <a:p>
                      <a:r>
                        <a:rPr lang="en-US" dirty="0" smtClean="0"/>
                        <a:t>MCH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26pg</a:t>
                      </a:r>
                      <a:endParaRPr lang="en-US" dirty="0"/>
                    </a:p>
                  </a:txBody>
                  <a:tcPr/>
                </a:tc>
              </a:tr>
              <a:tr h="284018">
                <a:tc>
                  <a:txBody>
                    <a:bodyPr/>
                    <a:lstStyle/>
                    <a:p>
                      <a:r>
                        <a:rPr lang="en-US" dirty="0" smtClean="0"/>
                        <a:t>MCHC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 g/dl</a:t>
                      </a:r>
                      <a:endParaRPr lang="en-US" dirty="0"/>
                    </a:p>
                  </a:txBody>
                  <a:tcPr/>
                </a:tc>
              </a:tr>
              <a:tr h="284018">
                <a:tc>
                  <a:txBody>
                    <a:bodyPr/>
                    <a:lstStyle/>
                    <a:p>
                      <a:r>
                        <a:rPr lang="en-US" dirty="0" smtClean="0"/>
                        <a:t>RDW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CV</a:t>
                      </a:r>
                      <a:r>
                        <a:rPr lang="en-US" baseline="0" dirty="0" smtClean="0"/>
                        <a:t>-13% ,SD-37 fl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0" y="5181600"/>
          <a:ext cx="5715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7500"/>
                <a:gridCol w="2857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RBS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250 mg%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SERUM</a:t>
                      </a:r>
                      <a:r>
                        <a:rPr lang="en-US" baseline="0" dirty="0" smtClean="0"/>
                        <a:t> 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 mg%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SERUM</a:t>
                      </a:r>
                      <a:r>
                        <a:rPr lang="en-US" baseline="0" dirty="0" smtClean="0"/>
                        <a:t> CREAT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r>
                        <a:rPr lang="en-US" baseline="0" dirty="0" smtClean="0"/>
                        <a:t> mg%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21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3505201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INVESTIGATION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6172201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80473"/>
                <a:gridCol w="2391728"/>
              </a:tblGrid>
              <a:tr h="285750">
                <a:tc>
                  <a:txBody>
                    <a:bodyPr/>
                    <a:lstStyle/>
                    <a:p>
                      <a:r>
                        <a:rPr lang="en-US" dirty="0" smtClean="0"/>
                        <a:t>COAGULATION</a:t>
                      </a:r>
                      <a:r>
                        <a:rPr lang="en-US" baseline="0" dirty="0" smtClean="0"/>
                        <a:t> PROFILE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dirty="0" smtClean="0"/>
                        <a:t>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15.36 Sec</a:t>
                      </a:r>
                      <a:endParaRPr lang="en-US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dirty="0" smtClean="0"/>
                        <a:t>INR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1.16</a:t>
                      </a:r>
                      <a:endParaRPr lang="en-US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dirty="0" smtClean="0"/>
                        <a:t>APTT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50.20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Right leg </a:t>
            </a:r>
            <a:r>
              <a:rPr lang="en-US" dirty="0" smtClean="0">
                <a:solidFill>
                  <a:schemeClr val="tx1"/>
                </a:solidFill>
              </a:rPr>
              <a:t>–Suture wound+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Bleeding+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Tenderness+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ROM +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No abnormal mobility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Distal pulse felt+  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X-ray Right leg </a:t>
            </a:r>
            <a:r>
              <a:rPr lang="en-US" dirty="0" smtClean="0">
                <a:solidFill>
                  <a:srgbClr val="002060"/>
                </a:solidFill>
              </a:rPr>
              <a:t>on 20/7/2019(outside</a:t>
            </a:r>
            <a:r>
              <a:rPr lang="en-US" dirty="0" smtClean="0"/>
              <a:t>)-</a:t>
            </a:r>
          </a:p>
          <a:p>
            <a:pPr>
              <a:buClr>
                <a:srgbClr val="00B050"/>
              </a:buClr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United # Both Bone Right leg.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Osteomyelitic</a:t>
            </a:r>
            <a:r>
              <a:rPr lang="en-US" dirty="0" smtClean="0">
                <a:solidFill>
                  <a:schemeClr val="tx1"/>
                </a:solidFill>
              </a:rPr>
              <a:t> Focus in Right tibia.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SUGGESTED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</a:t>
            </a:r>
            <a:r>
              <a:rPr lang="en-US" dirty="0" smtClean="0">
                <a:solidFill>
                  <a:schemeClr val="tx1"/>
                </a:solidFill>
              </a:rPr>
              <a:t>Limb elevation.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Higher Antibiotics.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Wound compressive Dressing done.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Nil active Ortho Emergency Intervention needed at present.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given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Intravenous fluids.</a:t>
            </a:r>
          </a:p>
          <a:p>
            <a:r>
              <a:rPr lang="en-US" dirty="0" err="1" smtClean="0"/>
              <a:t>Inj.ceftriaxone</a:t>
            </a:r>
            <a:r>
              <a:rPr lang="en-US" dirty="0" smtClean="0"/>
              <a:t> 1g IV BD.</a:t>
            </a:r>
          </a:p>
          <a:p>
            <a:r>
              <a:rPr lang="en-US" dirty="0" err="1" smtClean="0"/>
              <a:t>Inj.metronidazole</a:t>
            </a:r>
            <a:r>
              <a:rPr lang="en-US" dirty="0" smtClean="0"/>
              <a:t> 500mg IV TDS.</a:t>
            </a:r>
          </a:p>
          <a:p>
            <a:r>
              <a:rPr lang="en-US" dirty="0" err="1" smtClean="0"/>
              <a:t>Inj.factor</a:t>
            </a:r>
            <a:r>
              <a:rPr lang="en-US" dirty="0" smtClean="0"/>
              <a:t> VIII infusion 9 vials(500 U).</a:t>
            </a:r>
          </a:p>
          <a:p>
            <a:r>
              <a:rPr lang="en-US" dirty="0" err="1" smtClean="0"/>
              <a:t>T.Amlodipine</a:t>
            </a:r>
            <a:r>
              <a:rPr lang="en-US" dirty="0" smtClean="0"/>
              <a:t> 2.5mg 2OD.</a:t>
            </a:r>
          </a:p>
          <a:p>
            <a:r>
              <a:rPr lang="en-US" dirty="0" smtClean="0"/>
              <a:t>Packed cell transfusion (</a:t>
            </a:r>
            <a:r>
              <a:rPr lang="en-US" dirty="0" err="1" smtClean="0"/>
              <a:t>sos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FFP transfusion(</a:t>
            </a:r>
            <a:r>
              <a:rPr lang="en-US" dirty="0" err="1" smtClean="0"/>
              <a:t>sos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SHTN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T2DM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HEMOPHILIA – 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OSAS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OLD #BOTH BONE RIGHT LEG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RIGHT  TIBIAL OSTEOMYELITIS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SEVERE ANEMIA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305800" cy="554736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On Next day</a:t>
            </a:r>
          </a:p>
          <a:p>
            <a:pPr>
              <a:buClr>
                <a:srgbClr val="C00000"/>
              </a:buClr>
              <a:buFont typeface="Courier New" pitchFamily="49" charset="0"/>
              <a:buChar char="o"/>
            </a:pPr>
            <a:endParaRPr lang="en-US" dirty="0" smtClean="0"/>
          </a:p>
          <a:p>
            <a:pPr>
              <a:buClr>
                <a:srgbClr val="C00000"/>
              </a:buClr>
              <a:buNone/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L/E  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/>
              <a:t>       Wound soakage present.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/>
              <a:t>                                      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/>
              <a:t>  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8400" y="1315720"/>
          <a:ext cx="609600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242 mg%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PPBS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315 mg%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lowchart: Predefined Process 5"/>
          <p:cNvSpPr/>
          <p:nvPr/>
        </p:nvSpPr>
        <p:spPr>
          <a:xfrm>
            <a:off x="1828800" y="3276600"/>
            <a:ext cx="5943600" cy="2136648"/>
          </a:xfrm>
          <a:prstGeom prst="flowChartPredefined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Rx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1.Inj.Factor VIII 12 vials (500 U).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2.Inj.HA 10-5-5 IU S/C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3.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Tab.Metformin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500 mg TDS.  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09600"/>
            <a:ext cx="8077200" cy="5638800"/>
          </a:xfrm>
          <a:prstGeom prst="roundRect">
            <a:avLst/>
          </a:prstGeom>
          <a:solidFill>
            <a:srgbClr val="C52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COMPLETE HEMOGRAM</a:t>
            </a:r>
          </a:p>
          <a:p>
            <a:pPr>
              <a:buClr>
                <a:srgbClr val="FFFF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WBC-30600   Cells/</a:t>
            </a:r>
            <a:r>
              <a:rPr lang="en-US" sz="2400" dirty="0" err="1" smtClean="0">
                <a:solidFill>
                  <a:srgbClr val="FFFF00"/>
                </a:solidFill>
              </a:rPr>
              <a:t>cumm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DC    -N-88% ,L-6% ,E-2% ,M-4%.</a:t>
            </a:r>
          </a:p>
          <a:p>
            <a:pPr>
              <a:buClr>
                <a:srgbClr val="FFFF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RBC  - 1.60     Mill/</a:t>
            </a:r>
            <a:r>
              <a:rPr lang="en-US" sz="2400" dirty="0" err="1" smtClean="0">
                <a:solidFill>
                  <a:srgbClr val="FFFF00"/>
                </a:solidFill>
              </a:rPr>
              <a:t>cumm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2400" dirty="0" err="1" smtClean="0">
                <a:solidFill>
                  <a:srgbClr val="FFFF00"/>
                </a:solidFill>
              </a:rPr>
              <a:t>Hb</a:t>
            </a:r>
            <a:r>
              <a:rPr lang="en-US" sz="2400" dirty="0" smtClean="0">
                <a:solidFill>
                  <a:srgbClr val="FFFF00"/>
                </a:solidFill>
              </a:rPr>
              <a:t>    -4.5        gm/dl.</a:t>
            </a:r>
          </a:p>
          <a:p>
            <a:pPr>
              <a:buClr>
                <a:srgbClr val="FFFF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HCT  -13.0      %</a:t>
            </a:r>
          </a:p>
          <a:p>
            <a:pPr>
              <a:buClr>
                <a:srgbClr val="FFFF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PLC   -7.55      </a:t>
            </a:r>
            <a:r>
              <a:rPr lang="en-US" sz="2400" dirty="0" err="1" smtClean="0">
                <a:solidFill>
                  <a:srgbClr val="FFFF00"/>
                </a:solidFill>
              </a:rPr>
              <a:t>Lakhs</a:t>
            </a:r>
            <a:r>
              <a:rPr lang="en-US" sz="2400" dirty="0" smtClean="0">
                <a:solidFill>
                  <a:srgbClr val="FFFF00"/>
                </a:solidFill>
              </a:rPr>
              <a:t>/</a:t>
            </a:r>
            <a:r>
              <a:rPr lang="en-US" sz="2400" dirty="0" err="1" smtClean="0">
                <a:solidFill>
                  <a:srgbClr val="FFFF00"/>
                </a:solidFill>
              </a:rPr>
              <a:t>cumm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>
              <a:buClr>
                <a:srgbClr val="FFFF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ESR   -140          mm/hr.</a:t>
            </a:r>
          </a:p>
          <a:p>
            <a:pPr>
              <a:buClr>
                <a:srgbClr val="FFFF00"/>
              </a:buClr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PHERIPHERAL SMEAR</a:t>
            </a:r>
          </a:p>
          <a:p>
            <a:pPr>
              <a:buClr>
                <a:srgbClr val="FFFF00"/>
              </a:buClr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Imp: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NORMOCYTIC NORMOCHROMIC ANEMIA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MODERATE NEUTROPHILIA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THROMBOCYTOSIS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RETIC COUNT -4.2%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696200" cy="5669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295400" y="762000"/>
            <a:ext cx="7239000" cy="4114800"/>
          </a:xfrm>
          <a:prstGeom prst="fra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Pt again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developed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wound soakage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Britannic Bold" pitchFamily="34" charset="0"/>
              </a:rPr>
              <a:t>Rx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1 unit of packed cell transfusion done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15 vials of Factor VIII .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</a:p>
          <a:p>
            <a:pPr algn="ctr"/>
            <a:endParaRPr lang="en-US" sz="2800" dirty="0">
              <a:solidFill>
                <a:schemeClr val="accent2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077200" cy="589836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438400"/>
            <a:ext cx="7391400" cy="2057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</a:pPr>
            <a:r>
              <a:rPr lang="en-US" sz="3600" dirty="0" smtClean="0">
                <a:solidFill>
                  <a:schemeClr val="tx1"/>
                </a:solidFill>
              </a:rPr>
              <a:t>Irrespective of above treatment  measures patient again developed  wound soakage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674642"/>
          </a:xfrm>
        </p:spPr>
        <p:txBody>
          <a:bodyPr>
            <a:noAutofit/>
          </a:bodyPr>
          <a:lstStyle/>
          <a:p>
            <a:r>
              <a:rPr lang="en-US" sz="2700" dirty="0" smtClean="0"/>
              <a:t>34 years old male patient </a:t>
            </a:r>
            <a:r>
              <a:rPr lang="en-US" sz="2700" dirty="0" smtClean="0"/>
              <a:t> </a:t>
            </a:r>
            <a:r>
              <a:rPr lang="en-US" sz="2700" dirty="0" smtClean="0"/>
              <a:t>admitted in triage on 25.7.2019 with complaints of continuous bleeding from the right leg wound for past 6 days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38724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IMG-20190915-WA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3886200"/>
            <a:ext cx="5791200" cy="2745252"/>
          </a:xfrm>
        </p:spPr>
      </p:pic>
      <p:pic>
        <p:nvPicPr>
          <p:cNvPr id="10" name="Picture 9" descr="IMG-20190915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66800"/>
            <a:ext cx="5715000" cy="2709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12064"/>
            <a:ext cx="3581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9248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lowchart: Multidocument 4"/>
          <p:cNvSpPr/>
          <p:nvPr/>
        </p:nvSpPr>
        <p:spPr>
          <a:xfrm>
            <a:off x="1295400" y="1524000"/>
            <a:ext cx="7239000" cy="4648200"/>
          </a:xfrm>
          <a:prstGeom prst="flowChartMultidocumen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dirty="0" smtClean="0">
                <a:ln w="50800"/>
                <a:solidFill>
                  <a:schemeClr val="tx1"/>
                </a:solidFill>
              </a:rPr>
              <a:t>1.To R/O Local cause-</a:t>
            </a:r>
          </a:p>
          <a:p>
            <a:pPr algn="ctr"/>
            <a:endParaRPr lang="en-US" sz="2800" b="1" dirty="0" smtClean="0">
              <a:ln w="50800"/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ln w="50800"/>
                <a:solidFill>
                  <a:schemeClr val="tx1"/>
                </a:solidFill>
              </a:rPr>
              <a:t>2.Severe Hemophilia</a:t>
            </a:r>
          </a:p>
          <a:p>
            <a:pPr algn="ctr"/>
            <a:endParaRPr lang="en-US" sz="2800" b="1" dirty="0" smtClean="0">
              <a:ln w="50800"/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ln w="50800"/>
                <a:solidFill>
                  <a:schemeClr val="tx1"/>
                </a:solidFill>
              </a:rPr>
              <a:t>3.Sepsic foci</a:t>
            </a:r>
            <a:endParaRPr lang="en-US" sz="28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6" name="Cross 5"/>
          <p:cNvSpPr/>
          <p:nvPr/>
        </p:nvSpPr>
        <p:spPr>
          <a:xfrm>
            <a:off x="4191000" y="304800"/>
            <a:ext cx="1295400" cy="990600"/>
          </a:xfrm>
          <a:prstGeom prst="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2971800"/>
            <a:ext cx="1447800" cy="6858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0rtho (o)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Vascular </a:t>
            </a:r>
            <a:r>
              <a:rPr lang="en-US" dirty="0" err="1" smtClean="0">
                <a:solidFill>
                  <a:schemeClr val="tx1"/>
                </a:solidFill>
                <a:latin typeface="Copperplate Gothic Bold" pitchFamily="34" charset="0"/>
              </a:rPr>
              <a:t>Sx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(O)</a:t>
            </a:r>
            <a:endParaRPr lang="en-US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19800" y="3733800"/>
            <a:ext cx="1447800" cy="941832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F -VIII ASSAY</a:t>
            </a:r>
            <a:endParaRPr lang="en-US" dirty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6781800" cy="630936"/>
          </a:xfrm>
        </p:spPr>
        <p:txBody>
          <a:bodyPr/>
          <a:lstStyle/>
          <a:p>
            <a:r>
              <a:rPr lang="en-US" dirty="0" smtClean="0"/>
              <a:t>VASCULAR SURGERY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13636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L/E of Right leg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Diffuse edema extending from the foot till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midthigh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Hematoma collection extend from the knee joint till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midleg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Foul smelling pus discharge +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Sensation intact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 active bleeding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Peripheral pulses in Left LL-Normally felt</a:t>
            </a:r>
          </a:p>
          <a:p>
            <a:pPr>
              <a:buClr>
                <a:schemeClr val="accent6"/>
              </a:buCl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Right LL-could not be palpable.</a:t>
            </a:r>
          </a:p>
          <a:p>
            <a:pPr>
              <a:buClr>
                <a:schemeClr val="accent6"/>
              </a:buCl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Due to edema.</a:t>
            </a:r>
          </a:p>
          <a:p>
            <a:pPr>
              <a:buClr>
                <a:schemeClr val="accent6"/>
              </a:buCl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Hand held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doppler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-Biphasic flow</a:t>
            </a:r>
          </a:p>
          <a:p>
            <a:pPr>
              <a:buClr>
                <a:schemeClr val="accent6"/>
              </a:buClr>
              <a:buNone/>
            </a:pPr>
            <a:r>
              <a:rPr lang="en-US" dirty="0" err="1" smtClean="0"/>
              <a:t>IMP:Adequate</a:t>
            </a:r>
            <a:r>
              <a:rPr lang="en-US" dirty="0" smtClean="0"/>
              <a:t> </a:t>
            </a:r>
            <a:r>
              <a:rPr lang="en-US" dirty="0" err="1" smtClean="0"/>
              <a:t>vascularity</a:t>
            </a:r>
            <a:r>
              <a:rPr lang="en-US" dirty="0" smtClean="0"/>
              <a:t> at present</a:t>
            </a:r>
          </a:p>
          <a:p>
            <a:pPr>
              <a:buClr>
                <a:schemeClr val="accent6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Clr>
                <a:schemeClr val="accent6"/>
              </a:buClr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9248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L/E RIGHT LEG</a:t>
            </a:r>
          </a:p>
          <a:p>
            <a:pPr>
              <a:buNone/>
            </a:pPr>
            <a:r>
              <a:rPr lang="en-US" dirty="0" smtClean="0"/>
              <a:t>                           Spreading </a:t>
            </a:r>
            <a:r>
              <a:rPr lang="en-US" dirty="0" err="1" smtClean="0"/>
              <a:t>cellulitis</a:t>
            </a:r>
            <a:r>
              <a:rPr lang="en-US" dirty="0" smtClean="0"/>
              <a:t> / ?necrotizing </a:t>
            </a:r>
            <a:r>
              <a:rPr lang="en-US" dirty="0" err="1" smtClean="0"/>
              <a:t>fascitis</a:t>
            </a:r>
            <a:r>
              <a:rPr lang="en-US" dirty="0" smtClean="0"/>
              <a:t> over </a:t>
            </a:r>
            <a:r>
              <a:rPr lang="en-US" dirty="0" smtClean="0"/>
              <a:t>Right </a:t>
            </a:r>
            <a:r>
              <a:rPr lang="en-US" dirty="0" smtClean="0"/>
              <a:t>leg.</a:t>
            </a:r>
          </a:p>
          <a:p>
            <a:pPr>
              <a:buNone/>
            </a:pPr>
            <a:r>
              <a:rPr lang="en-US" dirty="0" smtClean="0"/>
              <a:t>                            Skin necrosis +</a:t>
            </a:r>
          </a:p>
          <a:p>
            <a:pPr>
              <a:buNone/>
            </a:pPr>
            <a:r>
              <a:rPr lang="en-US" dirty="0" smtClean="0"/>
              <a:t>                            Clots over the operated site+</a:t>
            </a:r>
          </a:p>
          <a:p>
            <a:pPr>
              <a:buNone/>
            </a:pPr>
            <a:r>
              <a:rPr lang="en-US" dirty="0" smtClean="0"/>
              <a:t>                            Foul smelling discharge+ </a:t>
            </a:r>
          </a:p>
          <a:p>
            <a:pPr>
              <a:buNone/>
            </a:pPr>
            <a:r>
              <a:rPr lang="en-US" dirty="0" smtClean="0"/>
              <a:t>                            Distal locking site suture </a:t>
            </a:r>
            <a:r>
              <a:rPr lang="en-US" dirty="0" err="1" smtClean="0"/>
              <a:t>insitu</a:t>
            </a:r>
            <a:r>
              <a:rPr lang="en-US" dirty="0" smtClean="0"/>
              <a:t>+ </a:t>
            </a:r>
          </a:p>
          <a:p>
            <a:pPr>
              <a:buNone/>
            </a:pPr>
            <a:r>
              <a:rPr lang="en-US" dirty="0" smtClean="0"/>
              <a:t>                             Sensation intact</a:t>
            </a:r>
          </a:p>
          <a:p>
            <a:r>
              <a:rPr lang="en-US" dirty="0" smtClean="0"/>
              <a:t> Thorough wound  wash given and sterile dressing done.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5181600"/>
            <a:ext cx="457200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SUGGESTED</a:t>
            </a:r>
          </a:p>
          <a:p>
            <a:r>
              <a:rPr lang="en-US" dirty="0" smtClean="0"/>
              <a:t>            Vascular surgery (O)</a:t>
            </a:r>
          </a:p>
          <a:p>
            <a:r>
              <a:rPr lang="en-US" dirty="0" smtClean="0"/>
              <a:t>            Higher antibiotics</a:t>
            </a:r>
          </a:p>
          <a:p>
            <a:r>
              <a:rPr lang="en-US" dirty="0" smtClean="0"/>
              <a:t>            Daily C&amp;D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90908_171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295400"/>
            <a:ext cx="5638800" cy="5562600"/>
          </a:xfrm>
        </p:spPr>
      </p:pic>
      <p:sp>
        <p:nvSpPr>
          <p:cNvPr id="5" name="Rectangle 4"/>
          <p:cNvSpPr/>
          <p:nvPr/>
        </p:nvSpPr>
        <p:spPr>
          <a:xfrm>
            <a:off x="2514600" y="3733800"/>
            <a:ext cx="281940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762000"/>
            <a:ext cx="5715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FACTOR VIII FUNCTIONAL ASSAY REPORT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381000"/>
          <a:ext cx="7696200" cy="10972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282700"/>
                <a:gridCol w="1282700"/>
                <a:gridCol w="1282700"/>
                <a:gridCol w="1282700"/>
                <a:gridCol w="1282700"/>
                <a:gridCol w="1282700"/>
              </a:tblGrid>
              <a:tr h="18796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+mj-lt"/>
                        </a:rPr>
                        <a:t>25/7/19</a:t>
                      </a:r>
                      <a:endParaRPr lang="en-US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+mj-lt"/>
                        </a:rPr>
                        <a:t>2/8/19</a:t>
                      </a:r>
                      <a:endParaRPr lang="en-US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+mj-lt"/>
                        </a:rPr>
                        <a:t>5/8/19</a:t>
                      </a:r>
                      <a:endParaRPr lang="en-US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+mj-lt"/>
                        </a:rPr>
                        <a:t>5/8/19</a:t>
                      </a:r>
                      <a:endParaRPr lang="en-US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latin typeface="+mj-lt"/>
                        </a:rPr>
                        <a:t>6/8/19</a:t>
                      </a:r>
                      <a:endParaRPr lang="en-US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03632" marR="103632"/>
                </a:tc>
              </a:tr>
              <a:tr h="187960">
                <a:tc>
                  <a:txBody>
                    <a:bodyPr/>
                    <a:lstStyle/>
                    <a:p>
                      <a:r>
                        <a:rPr lang="en-US" dirty="0" smtClean="0"/>
                        <a:t>UREA</a:t>
                      </a:r>
                      <a:endParaRPr lang="en-US" dirty="0"/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itchFamily="34" charset="0"/>
                          <a:cs typeface="Aharoni" pitchFamily="2" charset="-79"/>
                        </a:rPr>
                        <a:t>37</a:t>
                      </a:r>
                      <a:endParaRPr lang="en-US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itchFamily="34" charset="0"/>
                          <a:cs typeface="Aharoni" pitchFamily="2" charset="-79"/>
                        </a:rPr>
                        <a:t>160</a:t>
                      </a:r>
                      <a:endParaRPr lang="en-US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itchFamily="34" charset="0"/>
                          <a:cs typeface="Aharoni" pitchFamily="2" charset="-79"/>
                        </a:rPr>
                        <a:t>152</a:t>
                      </a:r>
                      <a:endParaRPr lang="en-US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itchFamily="34" charset="0"/>
                          <a:cs typeface="Aharoni" pitchFamily="2" charset="-79"/>
                        </a:rPr>
                        <a:t>155</a:t>
                      </a:r>
                      <a:endParaRPr lang="en-US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itchFamily="34" charset="0"/>
                          <a:cs typeface="Aharoni" pitchFamily="2" charset="-79"/>
                        </a:rPr>
                        <a:t>132</a:t>
                      </a:r>
                      <a:endParaRPr lang="en-US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03632" marR="103632"/>
                </a:tc>
              </a:tr>
              <a:tr h="187960">
                <a:tc>
                  <a:txBody>
                    <a:bodyPr/>
                    <a:lstStyle/>
                    <a:p>
                      <a:r>
                        <a:rPr lang="en-US" dirty="0" smtClean="0"/>
                        <a:t>CREAT</a:t>
                      </a:r>
                      <a:endParaRPr lang="en-US" dirty="0"/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itchFamily="34" charset="0"/>
                          <a:cs typeface="Aharoni" pitchFamily="2" charset="-79"/>
                        </a:rPr>
                        <a:t>1.2</a:t>
                      </a:r>
                      <a:endParaRPr lang="en-US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itchFamily="34" charset="0"/>
                          <a:cs typeface="Aharoni" pitchFamily="2" charset="-79"/>
                        </a:rPr>
                        <a:t>2.4</a:t>
                      </a:r>
                      <a:endParaRPr lang="en-US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itchFamily="34" charset="0"/>
                          <a:cs typeface="Aharoni" pitchFamily="2" charset="-79"/>
                        </a:rPr>
                        <a:t>2.4</a:t>
                      </a:r>
                      <a:endParaRPr lang="en-US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itchFamily="34" charset="0"/>
                          <a:cs typeface="Aharoni" pitchFamily="2" charset="-79"/>
                        </a:rPr>
                        <a:t>2.4</a:t>
                      </a:r>
                      <a:endParaRPr lang="en-US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03632" marR="103632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itchFamily="34" charset="0"/>
                          <a:cs typeface="Aharoni" pitchFamily="2" charset="-79"/>
                        </a:rPr>
                        <a:t>2.1</a:t>
                      </a:r>
                      <a:endParaRPr lang="en-US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03632" marR="103632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1400" y="5380672"/>
            <a:ext cx="4419600" cy="147732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NEPHROLOGIST OPINION OBTAINED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SUGGESTED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1. Intravenous fluids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2.Adequate hydration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                 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752600"/>
            <a:ext cx="7772400" cy="34470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USG ABDOMEN AND PELVIS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Liver-13.2 cm with Normal echoes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GB-Normal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Pancreas-Normal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Spleen-Moderate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</a:rPr>
              <a:t>spleenomegaly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{16.5cm)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Kidney=RK-8.4   4.2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</a:rPr>
              <a:t>cms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 with Normal echoes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               LK-8.5    4.5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</a:rPr>
              <a:t>cms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 with Normal echoes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               B/L Cortical echoes N.CMD maintained.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Bladder-Normal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Prostate-Normal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2514600" y="3200400"/>
            <a:ext cx="304800" cy="228600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Multiply 13"/>
          <p:cNvSpPr/>
          <p:nvPr/>
        </p:nvSpPr>
        <p:spPr>
          <a:xfrm>
            <a:off x="2514600" y="3505200"/>
            <a:ext cx="381000" cy="228600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410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URINE ROUTINE</a:t>
            </a:r>
          </a:p>
          <a:p>
            <a:r>
              <a:rPr lang="en-US" b="1" dirty="0" smtClean="0"/>
              <a:t>Alb-Trace</a:t>
            </a:r>
          </a:p>
          <a:p>
            <a:r>
              <a:rPr lang="en-US" b="1" dirty="0" smtClean="0"/>
              <a:t>Sugar-Nil</a:t>
            </a:r>
          </a:p>
          <a:p>
            <a:r>
              <a:rPr lang="en-US" b="1" dirty="0" smtClean="0"/>
              <a:t>Deposit-3-5 pus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8001000" cy="5822160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en-US" dirty="0" smtClean="0"/>
              <a:t> </a:t>
            </a:r>
          </a:p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1371600" y="1143000"/>
            <a:ext cx="7162800" cy="4495800"/>
          </a:xfrm>
          <a:prstGeom prst="parallelogram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Britannic Bold" pitchFamily="34" charset="0"/>
              </a:rPr>
              <a:t>Rx</a:t>
            </a:r>
          </a:p>
          <a:p>
            <a:pPr algn="ctr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IVF 30ml/Kg/hr,</a:t>
            </a:r>
          </a:p>
          <a:p>
            <a:pPr algn="ctr"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Inj.Factor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VIII 7 vials,</a:t>
            </a:r>
          </a:p>
          <a:p>
            <a:pPr algn="ctr"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Inj.PIPTAZ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2.25gm iv TDS,</a:t>
            </a:r>
          </a:p>
          <a:p>
            <a:pPr algn="ctr"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FFFF00"/>
                </a:solidFill>
                <a:latin typeface="Britannic Bold" pitchFamily="34" charset="0"/>
              </a:rPr>
              <a:t>Inj,Metronidazole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 500 mg iv TDS,</a:t>
            </a:r>
          </a:p>
          <a:p>
            <a:pPr algn="ctr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1 Unit of Packed cell transfusion.</a:t>
            </a:r>
          </a:p>
          <a:p>
            <a:pPr algn="ctr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2 Unit of FFB Transfusion</a:t>
            </a:r>
            <a:r>
              <a:rPr lang="en-US" sz="2400" dirty="0" smtClean="0">
                <a:solidFill>
                  <a:schemeClr val="accent2"/>
                </a:solidFill>
                <a:latin typeface="Britannic Bold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28600"/>
            <a:ext cx="1524000" cy="630936"/>
          </a:xfrm>
        </p:spPr>
        <p:txBody>
          <a:bodyPr/>
          <a:lstStyle/>
          <a:p>
            <a:r>
              <a:rPr lang="en-US" dirty="0" smtClean="0"/>
              <a:t>CBC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534400" cy="4445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/>
                <a:gridCol w="914400"/>
                <a:gridCol w="838200"/>
                <a:gridCol w="838200"/>
                <a:gridCol w="838200"/>
                <a:gridCol w="990600"/>
                <a:gridCol w="990600"/>
                <a:gridCol w="1143000"/>
                <a:gridCol w="1219200"/>
              </a:tblGrid>
              <a:tr h="63500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26/7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29/7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30/7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1/8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5/8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6/8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8/8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11/8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TC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24900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37000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35100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50300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21000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16200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8300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5500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DC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98/2/0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85/7/8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86/7/7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87/7/7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81/12/7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82/13/5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75/18/7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69/21/10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HB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9.4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4.2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4.6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3.1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4.8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4.4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5.9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6.5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PCV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29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13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14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9.1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15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13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18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21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PLT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5.74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9.75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9.96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7.9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4.05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3.62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2.76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4.35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1 PCT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1PCT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1PCT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2PCT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1PCT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1PCT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itchFamily="34" charset="0"/>
                          <a:cs typeface="Aparajita" pitchFamily="34" charset="0"/>
                        </a:rPr>
                        <a:t>2PCT</a:t>
                      </a:r>
                      <a:endParaRPr lang="en-US" sz="1400" dirty="0">
                        <a:latin typeface="Arial Black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8001000" cy="6050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971800" y="457200"/>
            <a:ext cx="4038600" cy="3505200"/>
          </a:xfrm>
          <a:prstGeom prst="flowChartMagneticDisk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Bold" pitchFamily="34" charset="0"/>
              </a:rPr>
              <a:t>Even after 43 vials of Factor VIII transfusion  </a:t>
            </a:r>
          </a:p>
          <a:p>
            <a:pPr algn="ctr"/>
            <a:endParaRPr lang="en-US" sz="2400" b="1" spc="50" dirty="0" smtClean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spc="50" dirty="0" smtClean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Bleeding not stopped  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800600" y="25146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2209800" y="4419600"/>
            <a:ext cx="5410200" cy="1447800"/>
          </a:xfrm>
          <a:prstGeom prst="leftRightArrow">
            <a:avLst/>
          </a:prstGeom>
          <a:solidFill>
            <a:srgbClr val="C52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Plasma mixing study</a:t>
            </a:r>
            <a:endParaRPr lang="en-US" sz="360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chemeClr val="accent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800600" y="4038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_20190908-163243_WhatsAp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066800"/>
            <a:ext cx="58674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2362200" y="609600"/>
            <a:ext cx="4876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PLASMA MIXING STUDY REPORT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1981200" y="3352800"/>
            <a:ext cx="4267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HISTORY OF PRESENTING ILLNESS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Patient is a known case of Hemophilia A sustained right leg # following RTA 2 years back </a:t>
            </a:r>
            <a:r>
              <a:rPr lang="en-US" dirty="0" smtClean="0"/>
              <a:t>-</a:t>
            </a:r>
            <a:r>
              <a:rPr lang="en-US" dirty="0" smtClean="0"/>
              <a:t> </a:t>
            </a:r>
            <a:r>
              <a:rPr lang="en-US" dirty="0" smtClean="0"/>
              <a:t>ORIF &amp; IMN done for tibia with factor VIII back up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 pt</a:t>
            </a:r>
            <a:r>
              <a:rPr lang="en-US" dirty="0"/>
              <a:t> </a:t>
            </a:r>
            <a:r>
              <a:rPr lang="en-US" dirty="0" smtClean="0"/>
              <a:t>develop infection of Right </a:t>
            </a:r>
            <a:r>
              <a:rPr lang="en-US" dirty="0" err="1" smtClean="0"/>
              <a:t>tibial</a:t>
            </a:r>
            <a:r>
              <a:rPr lang="en-US" dirty="0" smtClean="0"/>
              <a:t> implant -treated in private hospital and </a:t>
            </a:r>
            <a:r>
              <a:rPr lang="en-US" dirty="0" err="1"/>
              <a:t>T</a:t>
            </a:r>
            <a:r>
              <a:rPr lang="en-US" dirty="0" err="1" smtClean="0"/>
              <a:t>heni</a:t>
            </a:r>
            <a:r>
              <a:rPr lang="en-US" dirty="0" smtClean="0"/>
              <a:t> GH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Implant removal done 6 days back in </a:t>
            </a:r>
            <a:r>
              <a:rPr lang="en-US" dirty="0" err="1"/>
              <a:t>T</a:t>
            </a:r>
            <a:r>
              <a:rPr lang="en-US" dirty="0" err="1" smtClean="0"/>
              <a:t>heni</a:t>
            </a:r>
            <a:r>
              <a:rPr lang="en-US" dirty="0" smtClean="0"/>
              <a:t> GH following he develop </a:t>
            </a:r>
            <a:r>
              <a:rPr lang="en-US" dirty="0" err="1" smtClean="0"/>
              <a:t>uncontrol</a:t>
            </a:r>
            <a:r>
              <a:rPr lang="en-US" dirty="0" smtClean="0"/>
              <a:t> bleeding from surgical site and treated with </a:t>
            </a:r>
            <a:r>
              <a:rPr lang="en-US" dirty="0" err="1" smtClean="0"/>
              <a:t>Inj.factor</a:t>
            </a:r>
            <a:r>
              <a:rPr lang="en-US" dirty="0" smtClean="0"/>
              <a:t> VIII 12 vials,2 unit of FFP,1 unit of packed cell transfusion </a:t>
            </a:r>
            <a:r>
              <a:rPr lang="en-US" dirty="0" err="1" smtClean="0"/>
              <a:t>done.Inspite</a:t>
            </a:r>
            <a:r>
              <a:rPr lang="en-US" dirty="0" smtClean="0"/>
              <a:t> of above treatment bleeding could not be stopped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Then </a:t>
            </a:r>
            <a:r>
              <a:rPr lang="en-US" dirty="0" err="1" smtClean="0"/>
              <a:t>pt</a:t>
            </a:r>
            <a:r>
              <a:rPr lang="en-US" dirty="0" smtClean="0"/>
              <a:t> referred to GRH for further management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14800" y="1981200"/>
            <a:ext cx="8967" cy="5040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14800" y="2971800"/>
            <a:ext cx="8967" cy="43204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925094" y="4914106"/>
            <a:ext cx="381000" cy="158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73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762000"/>
          <a:ext cx="7772400" cy="111252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2209800"/>
                <a:gridCol w="89916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itchFamily="34" charset="0"/>
                        </a:rPr>
                        <a:t>2/8/19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itchFamily="34" charset="0"/>
                        </a:rPr>
                        <a:t>5/8/19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itchFamily="34" charset="0"/>
                        </a:rPr>
                        <a:t>6/8/19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itchFamily="34" charset="0"/>
                        </a:rPr>
                        <a:t>11/8/19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SODIUM (</a:t>
                      </a:r>
                      <a:r>
                        <a:rPr lang="en-US" dirty="0" err="1" smtClean="0"/>
                        <a:t>Meq</a:t>
                      </a:r>
                      <a:r>
                        <a:rPr lang="en-US" dirty="0" smtClean="0"/>
                        <a:t>/L)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POTTASIUM(</a:t>
                      </a:r>
                      <a:r>
                        <a:rPr lang="en-US" dirty="0" err="1" smtClean="0"/>
                        <a:t>Meq</a:t>
                      </a:r>
                      <a:r>
                        <a:rPr lang="en-US" dirty="0" smtClean="0"/>
                        <a:t>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152400"/>
            <a:ext cx="3810000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SERUM ELECTROLYTE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2743200"/>
          <a:ext cx="7772398" cy="2819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3516"/>
                <a:gridCol w="926983"/>
                <a:gridCol w="926983"/>
                <a:gridCol w="926983"/>
                <a:gridCol w="1140902"/>
                <a:gridCol w="1069595"/>
                <a:gridCol w="1497436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itchFamily="34" charset="0"/>
                        </a:rPr>
                        <a:t>25/7/19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itchFamily="34" charset="0"/>
                        </a:rPr>
                        <a:t>27/7/19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itchFamily="34" charset="0"/>
                        </a:rPr>
                        <a:t>30/7/19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itchFamily="34" charset="0"/>
                        </a:rPr>
                        <a:t>2/8/19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itchFamily="34" charset="0"/>
                        </a:rPr>
                        <a:t>3/8/19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itchFamily="34" charset="0"/>
                        </a:rPr>
                        <a:t>4/8/19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15.36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14.6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18.5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22.2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25.12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18.56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INR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1.16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1.11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1.4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1.68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1.90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1.41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50.20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35.8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53.2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41.6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37.64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parajita" pitchFamily="34" charset="0"/>
                          <a:cs typeface="Aparajita" pitchFamily="34" charset="0"/>
                        </a:rPr>
                        <a:t>46.08</a:t>
                      </a:r>
                      <a:endParaRPr lang="en-US" sz="2400" b="1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TREATMENT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ritannic Bold" pitchFamily="34" charset="0"/>
                        </a:rPr>
                        <a:t>4500</a:t>
                      </a:r>
                      <a:r>
                        <a:rPr lang="en-US" baseline="0" dirty="0" smtClean="0">
                          <a:latin typeface="Britannic Bold" pitchFamily="34" charset="0"/>
                        </a:rPr>
                        <a:t> U</a:t>
                      </a:r>
                    </a:p>
                    <a:p>
                      <a:endParaRPr lang="en-US" dirty="0">
                        <a:latin typeface="Britannic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ritannic Bold" pitchFamily="34" charset="0"/>
                        </a:rPr>
                        <a:t>6000</a:t>
                      </a:r>
                      <a:r>
                        <a:rPr lang="en-US" baseline="0" dirty="0" smtClean="0">
                          <a:latin typeface="Britannic Bold" pitchFamily="34" charset="0"/>
                        </a:rPr>
                        <a:t> U</a:t>
                      </a:r>
                    </a:p>
                    <a:p>
                      <a:endParaRPr lang="en-US" dirty="0">
                        <a:latin typeface="Britannic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ritannic Bold" pitchFamily="34" charset="0"/>
                        </a:rPr>
                        <a:t>7500</a:t>
                      </a:r>
                      <a:r>
                        <a:rPr lang="en-US" baseline="0" dirty="0" smtClean="0">
                          <a:latin typeface="Britannic Bold" pitchFamily="34" charset="0"/>
                        </a:rPr>
                        <a:t> U</a:t>
                      </a:r>
                    </a:p>
                    <a:p>
                      <a:endParaRPr lang="en-US" dirty="0">
                        <a:latin typeface="Britannic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ritannic Bold" pitchFamily="34" charset="0"/>
                        </a:rPr>
                        <a:t>3500 U</a:t>
                      </a:r>
                      <a:endParaRPr lang="en-US" baseline="0" dirty="0" smtClean="0">
                        <a:latin typeface="Britannic Bold" pitchFamily="34" charset="0"/>
                      </a:endParaRPr>
                    </a:p>
                    <a:p>
                      <a:r>
                        <a:rPr lang="en-US" baseline="0" dirty="0" smtClean="0">
                          <a:latin typeface="Britannic Bold" pitchFamily="34" charset="0"/>
                        </a:rPr>
                        <a:t>4 FFP</a:t>
                      </a:r>
                    </a:p>
                    <a:p>
                      <a:endParaRPr lang="en-US" baseline="0" dirty="0" smtClean="0">
                        <a:latin typeface="Britannic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latin typeface="Britannic Bold" pitchFamily="34" charset="0"/>
                      </a:endParaRPr>
                    </a:p>
                    <a:p>
                      <a:r>
                        <a:rPr lang="en-US" baseline="0" dirty="0" smtClean="0">
                          <a:latin typeface="Britannic Bold" pitchFamily="34" charset="0"/>
                        </a:rPr>
                        <a:t>6FFP</a:t>
                      </a:r>
                      <a:endParaRPr lang="en-US" dirty="0">
                        <a:latin typeface="Britannic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ritannic Bold" pitchFamily="34" charset="0"/>
                      </a:endParaRPr>
                    </a:p>
                    <a:p>
                      <a:r>
                        <a:rPr lang="en-US" dirty="0" smtClean="0">
                          <a:latin typeface="Britannic Bold" pitchFamily="34" charset="0"/>
                        </a:rPr>
                        <a:t>4 FFP</a:t>
                      </a:r>
                      <a:endParaRPr lang="en-US" dirty="0">
                        <a:latin typeface="Britannic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200" y="2133600"/>
            <a:ext cx="4038600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COAGULATION PROFILE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001000" cy="5593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1447800" y="1143000"/>
            <a:ext cx="6553200" cy="3276600"/>
          </a:xfrm>
          <a:prstGeom prst="cube">
            <a:avLst>
              <a:gd name="adj" fmla="val 1515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HEMOPHILIA A (SEVERE)</a:t>
            </a:r>
          </a:p>
          <a:p>
            <a:pPr algn="ctr"/>
            <a:r>
              <a:rPr lang="en-US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WITH </a:t>
            </a:r>
          </a:p>
          <a:p>
            <a:pPr algn="ctr"/>
            <a:r>
              <a:rPr lang="en-US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INHIBITORS </a:t>
            </a:r>
            <a:r>
              <a:rPr lang="en-US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+</a:t>
            </a:r>
            <a:endParaRPr lang="en-US" sz="36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Extract 5"/>
          <p:cNvSpPr/>
          <p:nvPr/>
        </p:nvSpPr>
        <p:spPr>
          <a:xfrm>
            <a:off x="609600" y="1371600"/>
            <a:ext cx="7772400" cy="3276600"/>
          </a:xfrm>
          <a:prstGeom prst="flowChartExtract">
            <a:avLst/>
          </a:prstGeom>
          <a:solidFill>
            <a:srgbClr val="00B050"/>
          </a:solidFill>
          <a:effectLst>
            <a:glow rad="101500">
              <a:schemeClr val="dk1">
                <a:alpha val="42000"/>
                <a:satMod val="12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Relaxed"/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C5239B"/>
                  </a:solidFill>
                </a:ln>
                <a:solidFill>
                  <a:srgbClr val="FF0000"/>
                </a:solidFill>
              </a:rPr>
              <a:t>Rx</a:t>
            </a:r>
          </a:p>
          <a:p>
            <a:pPr algn="ctr"/>
            <a:r>
              <a:rPr lang="en-US" sz="3600" dirty="0" smtClean="0">
                <a:ln>
                  <a:solidFill>
                    <a:srgbClr val="C5239B"/>
                  </a:solidFill>
                </a:ln>
                <a:solidFill>
                  <a:srgbClr val="FF0000"/>
                </a:solidFill>
              </a:rPr>
              <a:t>FEIBA</a:t>
            </a:r>
            <a:r>
              <a:rPr lang="en-US" sz="3200" dirty="0" smtClean="0">
                <a:ln>
                  <a:solidFill>
                    <a:srgbClr val="C5239B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(Factor Eight Inhibitor Bypass Agent) </a:t>
            </a:r>
            <a:endParaRPr lang="en-US" sz="3200" dirty="0">
              <a:ln>
                <a:solidFill>
                  <a:srgbClr val="C5239B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AIM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848600" cy="49839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219200" y="1905000"/>
            <a:ext cx="7239000" cy="3810000"/>
          </a:xfrm>
          <a:prstGeom prst="flowChartAlternateProcess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TO HIGHLIGHT THE PRESENCE OF FACTOR 8 INHIBITORS IN HEMOPHILIA PTS.</a:t>
            </a:r>
          </a:p>
          <a:p>
            <a:pPr algn="ctr"/>
            <a:endParaRPr lang="en-US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TO DISCUSS THE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MANAGEMENT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OF PTS WITH INHIBITORS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5288760"/>
          </a:xfrm>
        </p:spPr>
        <p:txBody>
          <a:bodyPr/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2133600" y="1295400"/>
            <a:ext cx="5334000" cy="3962400"/>
          </a:xfrm>
          <a:prstGeom prst="bevel">
            <a:avLst/>
          </a:prstGeom>
          <a:ln>
            <a:solidFill>
              <a:srgbClr val="7030A0">
                <a:alpha val="60000"/>
              </a:srgb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39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84710" y="452718"/>
            <a:ext cx="4879378" cy="672026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HOPI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4710" y="1124744"/>
            <a:ext cx="6775079" cy="455552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H/O Bleeding from implant exit wound  +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H/O Easy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fatiguability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+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H/O Pain in the right leg +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No H/O Fever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No H/O Bleeding from other sites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No H/O Swelling of joints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No H/O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Hematuria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No H/O Abdomen pain /Distensions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No H/O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Dyspnea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No H/O Chest pain /Palpitation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No H/O Headache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No H/O LOC/Seizure</a:t>
            </a:r>
          </a:p>
        </p:txBody>
      </p:sp>
    </p:spTree>
    <p:extLst>
      <p:ext uri="{BB962C8B-B14F-4D97-AF65-F5344CB8AC3E}">
        <p14:creationId xmlns:p14="http://schemas.microsoft.com/office/powerpoint/2010/main" xmlns="" val="13361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511226" cy="672026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PAST HISTORY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346776" cy="4328821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K/C/O Hemophilia A since 6 years of age on Factor VIII replacement on and off.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H/O Hernia surgery done at 14 years of age.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H/o surgery done for Renal calculi at 22 &amp; 27 years of age.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Post operatively he developed hematuria for which Factor VIII replacement done.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4 years back surgery done for urinary stricture with factor VIII back up.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K/C/O SHTN for past 8 years under regular treatment.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Not a K/C/O   DM/TB/BA/EPILEPSY</a:t>
            </a:r>
          </a:p>
        </p:txBody>
      </p:sp>
    </p:spTree>
    <p:extLst>
      <p:ext uri="{BB962C8B-B14F-4D97-AF65-F5344CB8AC3E}">
        <p14:creationId xmlns:p14="http://schemas.microsoft.com/office/powerpoint/2010/main" xmlns="" val="24071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478" y="332656"/>
            <a:ext cx="6856522" cy="744034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/>
                </a:solidFill>
              </a:rPr>
              <a:t>FAMILY HISTORY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6927678" cy="5544616"/>
          </a:xfrm>
        </p:spPr>
        <p:txBody>
          <a:bodyPr/>
          <a:lstStyle/>
          <a:p>
            <a:r>
              <a:rPr lang="en-US" dirty="0" smtClean="0"/>
              <a:t>H/o similar illness in His elder sister’s </a:t>
            </a:r>
            <a:r>
              <a:rPr lang="en-US" dirty="0" err="1" smtClean="0"/>
              <a:t>son.He</a:t>
            </a:r>
            <a:r>
              <a:rPr lang="en-US" dirty="0" smtClean="0"/>
              <a:t>  is known case Hemophilia A on Factor VIII treatment .</a:t>
            </a:r>
          </a:p>
          <a:p>
            <a:r>
              <a:rPr lang="en-US" dirty="0" smtClean="0"/>
              <a:t>No H/O similar illness in other family members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59832" y="2215451"/>
            <a:ext cx="566621" cy="55875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75398" y="2215451"/>
            <a:ext cx="496602" cy="5587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635896" y="2491511"/>
            <a:ext cx="43950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47664" y="3074712"/>
            <a:ext cx="482453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55647" y="2491511"/>
            <a:ext cx="0" cy="57744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47664" y="3080465"/>
            <a:ext cx="0" cy="52855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55647" y="3084267"/>
            <a:ext cx="0" cy="52475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66294" y="3068960"/>
            <a:ext cx="5906" cy="5400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318680" y="3622732"/>
            <a:ext cx="566621" cy="55875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35896" y="3622733"/>
            <a:ext cx="496602" cy="558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17993" y="3633465"/>
            <a:ext cx="496602" cy="5587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96655" y="3622732"/>
            <a:ext cx="566621" cy="55875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960666" y="3637241"/>
            <a:ext cx="566621" cy="55875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86257" y="3633465"/>
            <a:ext cx="496602" cy="534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50" idx="3"/>
            <a:endCxn id="45" idx="2"/>
          </p:cNvCxnSpPr>
          <p:nvPr/>
        </p:nvCxnSpPr>
        <p:spPr>
          <a:xfrm>
            <a:off x="782859" y="3900620"/>
            <a:ext cx="535821" cy="149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6" idx="3"/>
            <a:endCxn id="48" idx="2"/>
          </p:cNvCxnSpPr>
          <p:nvPr/>
        </p:nvCxnSpPr>
        <p:spPr>
          <a:xfrm flipV="1">
            <a:off x="4132498" y="3902110"/>
            <a:ext cx="364157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7" idx="3"/>
          </p:cNvCxnSpPr>
          <p:nvPr/>
        </p:nvCxnSpPr>
        <p:spPr>
          <a:xfrm flipV="1">
            <a:off x="6614595" y="3912842"/>
            <a:ext cx="346071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97" idx="0"/>
          </p:cNvCxnSpPr>
          <p:nvPr/>
        </p:nvCxnSpPr>
        <p:spPr>
          <a:xfrm>
            <a:off x="4332279" y="3900620"/>
            <a:ext cx="1725" cy="11327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814376" y="3920592"/>
            <a:ext cx="32889" cy="6858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101917" y="3926998"/>
            <a:ext cx="2048" cy="6605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4050693" y="5033335"/>
            <a:ext cx="566621" cy="55875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9948" y="5067015"/>
            <a:ext cx="566621" cy="55875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679909" y="5068896"/>
            <a:ext cx="496602" cy="534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354799" y="4587534"/>
            <a:ext cx="1573411" cy="62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1928210" y="4610557"/>
            <a:ext cx="1" cy="4621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348510" y="4587534"/>
            <a:ext cx="1" cy="4621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7303594" y="5056673"/>
            <a:ext cx="566621" cy="55875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877951" y="5067015"/>
            <a:ext cx="496602" cy="5587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6126252" y="4593774"/>
            <a:ext cx="1464635" cy="1269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6126252" y="4612108"/>
            <a:ext cx="1" cy="4621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7588554" y="4598493"/>
            <a:ext cx="1" cy="4621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Action Button: Help 129">
            <a:hlinkClick r:id="" action="ppaction://noaction" highlightClick="1"/>
          </p:cNvPr>
          <p:cNvSpPr/>
          <p:nvPr/>
        </p:nvSpPr>
        <p:spPr>
          <a:xfrm>
            <a:off x="3205834" y="2329939"/>
            <a:ext cx="274616" cy="305681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Action Button: Help 130">
            <a:hlinkClick r:id="" action="ppaction://noaction" highlightClick="1"/>
          </p:cNvPr>
          <p:cNvSpPr/>
          <p:nvPr/>
        </p:nvSpPr>
        <p:spPr>
          <a:xfrm>
            <a:off x="1473138" y="3747779"/>
            <a:ext cx="274616" cy="305681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8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4163490" cy="69028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PERSONAL HISTORY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7239000" cy="3428999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Occasional alcoholic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Chronic smoker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Mixed diet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Bowel and Bladder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habbit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normal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H/O sleep disturbances +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                          H/O snoring+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                          H/O excessive day time sleepiness+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GENERAL EXAMINATION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920" cy="45720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B050"/>
              </a:buClr>
              <a:buNone/>
            </a:pPr>
            <a:r>
              <a:rPr lang="en-US" dirty="0" smtClean="0"/>
              <a:t> O/E  Pt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 conscious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Oriented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err="1" smtClean="0"/>
              <a:t>Afebrile</a:t>
            </a:r>
            <a:endParaRPr lang="en-US" dirty="0" smtClean="0"/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Obese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Pallor +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Not </a:t>
            </a:r>
            <a:r>
              <a:rPr lang="en-US" dirty="0" err="1" smtClean="0"/>
              <a:t>Icteric</a:t>
            </a:r>
            <a:endParaRPr lang="en-US" dirty="0" smtClean="0"/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No Cyanosis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No Clubbing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No Pedal edema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No GLN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err="1" smtClean="0"/>
              <a:t>Acanthosis</a:t>
            </a:r>
            <a:r>
              <a:rPr lang="en-US" dirty="0" smtClean="0"/>
              <a:t> </a:t>
            </a:r>
            <a:r>
              <a:rPr lang="en-US" dirty="0" err="1" smtClean="0"/>
              <a:t>Nigrans</a:t>
            </a:r>
            <a:r>
              <a:rPr lang="en-US" dirty="0" smtClean="0"/>
              <a:t>+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1752600"/>
          <a:ext cx="4038600" cy="3383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8082"/>
                <a:gridCol w="190051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VITALS</a:t>
                      </a:r>
                      <a:r>
                        <a:rPr lang="en-US" baseline="0" dirty="0" smtClean="0"/>
                        <a:t> SIGNS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Pulse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96/min</a:t>
                      </a:r>
                    </a:p>
                    <a:p>
                      <a:r>
                        <a:rPr lang="en-US" dirty="0" smtClean="0"/>
                        <a:t>Normal volume</a:t>
                      </a:r>
                    </a:p>
                    <a:p>
                      <a:r>
                        <a:rPr lang="en-US" dirty="0" smtClean="0"/>
                        <a:t>Regular</a:t>
                      </a:r>
                      <a:r>
                        <a:rPr lang="en-US" baseline="0" dirty="0" smtClean="0"/>
                        <a:t> Rhythm</a:t>
                      </a:r>
                    </a:p>
                    <a:p>
                      <a:r>
                        <a:rPr lang="en-US" baseline="0" dirty="0" smtClean="0"/>
                        <a:t>Felt in all </a:t>
                      </a:r>
                      <a:r>
                        <a:rPr lang="en-US" baseline="0" dirty="0" smtClean="0"/>
                        <a:t>accessible peripheral </a:t>
                      </a:r>
                      <a:r>
                        <a:rPr lang="en-US" baseline="0" dirty="0" smtClean="0"/>
                        <a:t>vessels</a:t>
                      </a:r>
                      <a:endParaRPr lang="en-US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120/90</a:t>
                      </a:r>
                      <a:r>
                        <a:rPr lang="en-US" baseline="0" dirty="0" smtClean="0"/>
                        <a:t> mmHg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in left upper limb –supine position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SPO2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98% in</a:t>
                      </a:r>
                      <a:r>
                        <a:rPr lang="en-US" baseline="0" dirty="0" smtClean="0"/>
                        <a:t> Room air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1791</TotalTime>
  <Words>1224</Words>
  <Application>Microsoft Office PowerPoint</Application>
  <PresentationFormat>On-screen Show (4:3)</PresentationFormat>
  <Paragraphs>409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Slice</vt:lpstr>
      <vt:lpstr>Ion</vt:lpstr>
      <vt:lpstr>Metro</vt:lpstr>
      <vt:lpstr>Paper</vt:lpstr>
      <vt:lpstr>HEMOPHILIA  A                                            </vt:lpstr>
      <vt:lpstr>34 years old male patient  admitted in triage on 25.7.2019 with complaints of continuous bleeding from the right leg wound for past 6 days</vt:lpstr>
      <vt:lpstr>HISTORY OF PRESENTING ILLNESS</vt:lpstr>
      <vt:lpstr>Slide 4</vt:lpstr>
      <vt:lpstr>HOPI</vt:lpstr>
      <vt:lpstr>PAST HISTORY</vt:lpstr>
      <vt:lpstr>FAMILY HISTORY</vt:lpstr>
      <vt:lpstr>PERSONAL HISTORY</vt:lpstr>
      <vt:lpstr>GENERAL EXAMINATION</vt:lpstr>
      <vt:lpstr>SYSTEMIC EXAMINATION</vt:lpstr>
      <vt:lpstr>INVESTIGATION</vt:lpstr>
      <vt:lpstr>INVESTIGATION</vt:lpstr>
      <vt:lpstr>Ortho opinion</vt:lpstr>
      <vt:lpstr>Treatment given</vt:lpstr>
      <vt:lpstr>DIAGNOSIS</vt:lpstr>
      <vt:lpstr>Slide 16</vt:lpstr>
      <vt:lpstr>Slide 17</vt:lpstr>
      <vt:lpstr>Slide 18</vt:lpstr>
      <vt:lpstr>Slide 19</vt:lpstr>
      <vt:lpstr>Slide 20</vt:lpstr>
      <vt:lpstr>Slide 21</vt:lpstr>
      <vt:lpstr>VASCULAR SURGERY OPINION</vt:lpstr>
      <vt:lpstr>ORTHO OPINION</vt:lpstr>
      <vt:lpstr>Slide 24</vt:lpstr>
      <vt:lpstr>Slide 25</vt:lpstr>
      <vt:lpstr>Slide 26</vt:lpstr>
      <vt:lpstr>CBC</vt:lpstr>
      <vt:lpstr>Slide 28</vt:lpstr>
      <vt:lpstr>Slide 29</vt:lpstr>
      <vt:lpstr>Slide 30</vt:lpstr>
      <vt:lpstr>Slide 31</vt:lpstr>
      <vt:lpstr>Slide 32</vt:lpstr>
      <vt:lpstr>    AIM OF PRESENTATION</vt:lpstr>
      <vt:lpstr>Slide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vikee</cp:lastModifiedBy>
  <cp:revision>106</cp:revision>
  <dcterms:created xsi:type="dcterms:W3CDTF">2019-07-26T15:45:41Z</dcterms:created>
  <dcterms:modified xsi:type="dcterms:W3CDTF">2019-09-15T15:45:18Z</dcterms:modified>
</cp:coreProperties>
</file>