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6" r:id="rId1"/>
  </p:sldMasterIdLst>
  <p:sldIdLst>
    <p:sldId id="256" r:id="rId2"/>
    <p:sldId id="257" r:id="rId3"/>
    <p:sldId id="274" r:id="rId4"/>
    <p:sldId id="259" r:id="rId5"/>
    <p:sldId id="260" r:id="rId6"/>
    <p:sldId id="261" r:id="rId7"/>
    <p:sldId id="262" r:id="rId8"/>
    <p:sldId id="266" r:id="rId9"/>
    <p:sldId id="267" r:id="rId10"/>
    <p:sldId id="263" r:id="rId11"/>
    <p:sldId id="272" r:id="rId12"/>
    <p:sldId id="265" r:id="rId13"/>
    <p:sldId id="277" r:id="rId14"/>
    <p:sldId id="268" r:id="rId15"/>
    <p:sldId id="269" r:id="rId16"/>
    <p:sldId id="278" r:id="rId17"/>
    <p:sldId id="275" r:id="rId18"/>
    <p:sldId id="270" r:id="rId19"/>
    <p:sldId id="273" r:id="rId20"/>
    <p:sldId id="276" r:id="rId21"/>
  </p:sldIdLst>
  <p:sldSz cx="10693400" cy="6019800"/>
  <p:notesSz cx="10693400" cy="60198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5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022" y="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2212" y="1553263"/>
            <a:ext cx="8279696" cy="1605281"/>
          </a:xfrm>
        </p:spPr>
        <p:txBody>
          <a:bodyPr anchor="b">
            <a:normAutofit/>
          </a:bodyPr>
          <a:lstStyle>
            <a:lvl1pPr algn="ctr">
              <a:defRPr sz="473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2212" y="3158542"/>
            <a:ext cx="8279696" cy="921550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010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20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30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40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050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060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070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080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17223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60" y="480853"/>
            <a:ext cx="8895203" cy="335030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484" y="4007279"/>
            <a:ext cx="9082484" cy="477048"/>
          </a:xfrm>
        </p:spPr>
        <p:txBody>
          <a:bodyPr anchor="b">
            <a:normAutofit/>
          </a:bodyPr>
          <a:lstStyle>
            <a:lvl1pPr algn="ctr">
              <a:defRPr sz="245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5616" y="610064"/>
            <a:ext cx="8635189" cy="3094756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754"/>
            </a:lvl1pPr>
            <a:lvl2pPr marL="401010" indent="0">
              <a:buNone/>
              <a:defRPr sz="1754"/>
            </a:lvl2pPr>
            <a:lvl3pPr marL="802020" indent="0">
              <a:buNone/>
              <a:defRPr sz="1754"/>
            </a:lvl3pPr>
            <a:lvl4pPr marL="1203030" indent="0">
              <a:buNone/>
              <a:defRPr sz="1754"/>
            </a:lvl4pPr>
            <a:lvl5pPr marL="1604040" indent="0">
              <a:buNone/>
              <a:defRPr sz="1754"/>
            </a:lvl5pPr>
            <a:lvl6pPr marL="2005051" indent="0">
              <a:buNone/>
              <a:defRPr sz="1754"/>
            </a:lvl6pPr>
            <a:lvl7pPr marL="2406061" indent="0">
              <a:buNone/>
              <a:defRPr sz="1754"/>
            </a:lvl7pPr>
            <a:lvl8pPr marL="2807071" indent="0">
              <a:buNone/>
              <a:defRPr sz="1754"/>
            </a:lvl8pPr>
            <a:lvl9pPr marL="3208081" indent="0">
              <a:buNone/>
              <a:defRPr sz="1754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474" y="4484328"/>
            <a:ext cx="9081112" cy="599059"/>
          </a:xfrm>
        </p:spPr>
        <p:txBody>
          <a:bodyPr anchor="t"/>
          <a:lstStyle>
            <a:lvl1pPr marL="0" indent="0" algn="ctr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40407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474" y="534072"/>
            <a:ext cx="9081112" cy="3102369"/>
          </a:xfrm>
        </p:spPr>
        <p:txBody>
          <a:bodyPr anchor="ctr"/>
          <a:lstStyle>
            <a:lvl1pPr>
              <a:defRPr sz="280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474" y="3770214"/>
            <a:ext cx="9081113" cy="1318269"/>
          </a:xfrm>
        </p:spPr>
        <p:txBody>
          <a:bodyPr anchor="ctr"/>
          <a:lstStyle>
            <a:lvl1pPr marL="0" indent="0" algn="ctr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86503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8448" y="535093"/>
            <a:ext cx="8159289" cy="2627105"/>
          </a:xfrm>
        </p:spPr>
        <p:txBody>
          <a:bodyPr anchor="ctr"/>
          <a:lstStyle>
            <a:lvl1pPr>
              <a:defRPr sz="280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09148" y="3168806"/>
            <a:ext cx="7676496" cy="467635"/>
          </a:xfrm>
        </p:spPr>
        <p:txBody>
          <a:bodyPr anchor="t">
            <a:normAutofit/>
          </a:bodyPr>
          <a:lstStyle>
            <a:lvl1pPr marL="0" indent="0" algn="r">
              <a:buNone/>
              <a:defRPr sz="1228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474" y="3778266"/>
            <a:ext cx="9081113" cy="130744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  <p:sp>
        <p:nvSpPr>
          <p:cNvPr id="11" name="TextBox 10"/>
          <p:cNvSpPr txBox="1"/>
          <p:nvPr/>
        </p:nvSpPr>
        <p:spPr>
          <a:xfrm>
            <a:off x="868839" y="776654"/>
            <a:ext cx="534670" cy="513303"/>
          </a:xfrm>
          <a:prstGeom prst="rect">
            <a:avLst/>
          </a:prstGeom>
        </p:spPr>
        <p:txBody>
          <a:bodyPr vert="horz" lIns="80201" tIns="40100" rIns="80201" bIns="4010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017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213511" y="2570360"/>
            <a:ext cx="534670" cy="513303"/>
          </a:xfrm>
          <a:prstGeom prst="rect">
            <a:avLst/>
          </a:prstGeom>
        </p:spPr>
        <p:txBody>
          <a:bodyPr vert="horz" lIns="80201" tIns="40100" rIns="80201" bIns="4010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017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0290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474" y="1866983"/>
            <a:ext cx="9081113" cy="2204833"/>
          </a:xfrm>
        </p:spPr>
        <p:txBody>
          <a:bodyPr anchor="b"/>
          <a:lstStyle>
            <a:lvl1pPr>
              <a:defRPr sz="280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465" y="4082155"/>
            <a:ext cx="9079741" cy="1001232"/>
          </a:xfrm>
        </p:spPr>
        <p:txBody>
          <a:bodyPr anchor="t"/>
          <a:lstStyle>
            <a:lvl1pPr marL="0" indent="0" algn="ctr">
              <a:buNone/>
              <a:defRPr sz="1403"/>
            </a:lvl1pPr>
            <a:lvl2pPr marL="401010" indent="0">
              <a:buNone/>
              <a:defRPr sz="1228"/>
            </a:lvl2pPr>
            <a:lvl3pPr marL="802020" indent="0">
              <a:buNone/>
              <a:defRPr sz="1053"/>
            </a:lvl3pPr>
            <a:lvl4pPr marL="1203030" indent="0">
              <a:buNone/>
              <a:defRPr sz="877"/>
            </a:lvl4pPr>
            <a:lvl5pPr marL="1604040" indent="0">
              <a:buNone/>
              <a:defRPr sz="877"/>
            </a:lvl5pPr>
            <a:lvl6pPr marL="2005051" indent="0">
              <a:buNone/>
              <a:defRPr sz="877"/>
            </a:lvl6pPr>
            <a:lvl7pPr marL="2406061" indent="0">
              <a:buNone/>
              <a:defRPr sz="877"/>
            </a:lvl7pPr>
            <a:lvl8pPr marL="2807071" indent="0">
              <a:buNone/>
              <a:defRPr sz="877"/>
            </a:lvl8pPr>
            <a:lvl9pPr marL="3208081" indent="0">
              <a:buNone/>
              <a:defRPr sz="8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40464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01474" y="535094"/>
            <a:ext cx="9081112" cy="8518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801474" y="1655445"/>
            <a:ext cx="2895238" cy="505830"/>
          </a:xfrm>
        </p:spPr>
        <p:txBody>
          <a:bodyPr anchor="b">
            <a:noAutofit/>
          </a:bodyPr>
          <a:lstStyle>
            <a:lvl1pPr marL="0" indent="0" algn="ctr">
              <a:buNone/>
              <a:defRPr sz="2105" b="0">
                <a:solidFill>
                  <a:schemeClr val="tx1"/>
                </a:solidFill>
              </a:defRPr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801474" y="2257425"/>
            <a:ext cx="2895238" cy="2825962"/>
          </a:xfrm>
        </p:spPr>
        <p:txBody>
          <a:bodyPr anchor="t">
            <a:normAutofit/>
          </a:bodyPr>
          <a:lstStyle>
            <a:lvl1pPr marL="0" indent="0" algn="ctr">
              <a:buNone/>
              <a:defRPr sz="1228"/>
            </a:lvl1pPr>
            <a:lvl2pPr marL="401010" indent="0">
              <a:buNone/>
              <a:defRPr sz="1053"/>
            </a:lvl2pPr>
            <a:lvl3pPr marL="802020" indent="0">
              <a:buNone/>
              <a:defRPr sz="877"/>
            </a:lvl3pPr>
            <a:lvl4pPr marL="1203030" indent="0">
              <a:buNone/>
              <a:defRPr sz="789"/>
            </a:lvl4pPr>
            <a:lvl5pPr marL="1604040" indent="0">
              <a:buNone/>
              <a:defRPr sz="789"/>
            </a:lvl5pPr>
            <a:lvl6pPr marL="2005051" indent="0">
              <a:buNone/>
              <a:defRPr sz="789"/>
            </a:lvl6pPr>
            <a:lvl7pPr marL="2406061" indent="0">
              <a:buNone/>
              <a:defRPr sz="789"/>
            </a:lvl7pPr>
            <a:lvl8pPr marL="2807071" indent="0">
              <a:buNone/>
              <a:defRPr sz="789"/>
            </a:lvl8pPr>
            <a:lvl9pPr marL="3208081" indent="0">
              <a:buNone/>
              <a:defRPr sz="7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00136" y="1655445"/>
            <a:ext cx="2895238" cy="505830"/>
          </a:xfrm>
        </p:spPr>
        <p:txBody>
          <a:bodyPr anchor="b">
            <a:noAutofit/>
          </a:bodyPr>
          <a:lstStyle>
            <a:lvl1pPr marL="0" indent="0" algn="ctr">
              <a:buNone/>
              <a:defRPr sz="2105" b="0">
                <a:solidFill>
                  <a:schemeClr val="tx1"/>
                </a:solidFill>
              </a:defRPr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95509" y="2257425"/>
            <a:ext cx="2895238" cy="2825962"/>
          </a:xfrm>
        </p:spPr>
        <p:txBody>
          <a:bodyPr anchor="t">
            <a:normAutofit/>
          </a:bodyPr>
          <a:lstStyle>
            <a:lvl1pPr marL="0" indent="0" algn="ctr">
              <a:buNone/>
              <a:defRPr sz="1228"/>
            </a:lvl1pPr>
            <a:lvl2pPr marL="401010" indent="0">
              <a:buNone/>
              <a:defRPr sz="1053"/>
            </a:lvl2pPr>
            <a:lvl3pPr marL="802020" indent="0">
              <a:buNone/>
              <a:defRPr sz="877"/>
            </a:lvl3pPr>
            <a:lvl4pPr marL="1203030" indent="0">
              <a:buNone/>
              <a:defRPr sz="789"/>
            </a:lvl4pPr>
            <a:lvl5pPr marL="1604040" indent="0">
              <a:buNone/>
              <a:defRPr sz="789"/>
            </a:lvl5pPr>
            <a:lvl6pPr marL="2005051" indent="0">
              <a:buNone/>
              <a:defRPr sz="789"/>
            </a:lvl6pPr>
            <a:lvl7pPr marL="2406061" indent="0">
              <a:buNone/>
              <a:defRPr sz="789"/>
            </a:lvl7pPr>
            <a:lvl8pPr marL="2807071" indent="0">
              <a:buNone/>
              <a:defRPr sz="789"/>
            </a:lvl8pPr>
            <a:lvl9pPr marL="3208081" indent="0">
              <a:buNone/>
              <a:defRPr sz="7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987348" y="1655445"/>
            <a:ext cx="2895238" cy="505830"/>
          </a:xfrm>
        </p:spPr>
        <p:txBody>
          <a:bodyPr anchor="b">
            <a:noAutofit/>
          </a:bodyPr>
          <a:lstStyle>
            <a:lvl1pPr marL="0" indent="0" algn="ctr">
              <a:buNone/>
              <a:defRPr sz="2105" b="0">
                <a:solidFill>
                  <a:schemeClr val="tx1"/>
                </a:solidFill>
              </a:defRPr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6987348" y="2257425"/>
            <a:ext cx="2895238" cy="2825962"/>
          </a:xfrm>
        </p:spPr>
        <p:txBody>
          <a:bodyPr anchor="t">
            <a:normAutofit/>
          </a:bodyPr>
          <a:lstStyle>
            <a:lvl1pPr marL="0" indent="0" algn="ctr">
              <a:buNone/>
              <a:defRPr sz="1228"/>
            </a:lvl1pPr>
            <a:lvl2pPr marL="401010" indent="0">
              <a:buNone/>
              <a:defRPr sz="1053"/>
            </a:lvl2pPr>
            <a:lvl3pPr marL="802020" indent="0">
              <a:buNone/>
              <a:defRPr sz="877"/>
            </a:lvl3pPr>
            <a:lvl4pPr marL="1203030" indent="0">
              <a:buNone/>
              <a:defRPr sz="789"/>
            </a:lvl4pPr>
            <a:lvl5pPr marL="1604040" indent="0">
              <a:buNone/>
              <a:defRPr sz="789"/>
            </a:lvl5pPr>
            <a:lvl6pPr marL="2005051" indent="0">
              <a:buNone/>
              <a:defRPr sz="789"/>
            </a:lvl6pPr>
            <a:lvl7pPr marL="2406061" indent="0">
              <a:buNone/>
              <a:defRPr sz="789"/>
            </a:lvl7pPr>
            <a:lvl8pPr marL="2807071" indent="0">
              <a:buNone/>
              <a:defRPr sz="789"/>
            </a:lvl8pPr>
            <a:lvl9pPr marL="3208081" indent="0">
              <a:buNone/>
              <a:defRPr sz="7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749913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87" y="1595988"/>
            <a:ext cx="2929434" cy="1622003"/>
          </a:xfrm>
          <a:prstGeom prst="rect">
            <a:avLst/>
          </a:prstGeom>
        </p:spPr>
      </p:pic>
      <p:pic>
        <p:nvPicPr>
          <p:cNvPr id="36" name="Picture 35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499" y="1595988"/>
            <a:ext cx="2929434" cy="1622003"/>
          </a:xfrm>
          <a:prstGeom prst="rect">
            <a:avLst/>
          </a:prstGeom>
        </p:spPr>
      </p:pic>
      <p:pic>
        <p:nvPicPr>
          <p:cNvPr id="37" name="Picture 36" descr="Slate-V2-H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0578" y="1595988"/>
            <a:ext cx="2929434" cy="1622003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01474" y="535094"/>
            <a:ext cx="9081113" cy="85183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801474" y="3426937"/>
            <a:ext cx="2895238" cy="505830"/>
          </a:xfrm>
        </p:spPr>
        <p:txBody>
          <a:bodyPr anchor="b">
            <a:noAutofit/>
          </a:bodyPr>
          <a:lstStyle>
            <a:lvl1pPr marL="0" indent="0" algn="ctr">
              <a:buNone/>
              <a:defRPr sz="1754" b="0">
                <a:solidFill>
                  <a:schemeClr val="tx1"/>
                </a:solidFill>
              </a:defRPr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92961" y="1701939"/>
            <a:ext cx="2712264" cy="1407037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403"/>
            </a:lvl1pPr>
            <a:lvl2pPr marL="401010" indent="0">
              <a:buNone/>
              <a:defRPr sz="1403"/>
            </a:lvl2pPr>
            <a:lvl3pPr marL="802020" indent="0">
              <a:buNone/>
              <a:defRPr sz="1403"/>
            </a:lvl3pPr>
            <a:lvl4pPr marL="1203030" indent="0">
              <a:buNone/>
              <a:defRPr sz="1403"/>
            </a:lvl4pPr>
            <a:lvl5pPr marL="1604040" indent="0">
              <a:buNone/>
              <a:defRPr sz="1403"/>
            </a:lvl5pPr>
            <a:lvl6pPr marL="2005051" indent="0">
              <a:buNone/>
              <a:defRPr sz="1403"/>
            </a:lvl6pPr>
            <a:lvl7pPr marL="2406061" indent="0">
              <a:buNone/>
              <a:defRPr sz="1403"/>
            </a:lvl7pPr>
            <a:lvl8pPr marL="2807071" indent="0">
              <a:buNone/>
              <a:defRPr sz="1403"/>
            </a:lvl8pPr>
            <a:lvl9pPr marL="3208081" indent="0">
              <a:buNone/>
              <a:defRPr sz="140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801474" y="3932768"/>
            <a:ext cx="2895238" cy="1150620"/>
          </a:xfrm>
        </p:spPr>
        <p:txBody>
          <a:bodyPr anchor="t">
            <a:normAutofit/>
          </a:bodyPr>
          <a:lstStyle>
            <a:lvl1pPr marL="0" indent="0" algn="ctr">
              <a:buNone/>
              <a:defRPr sz="1228"/>
            </a:lvl1pPr>
            <a:lvl2pPr marL="401010" indent="0">
              <a:buNone/>
              <a:defRPr sz="1053"/>
            </a:lvl2pPr>
            <a:lvl3pPr marL="802020" indent="0">
              <a:buNone/>
              <a:defRPr sz="877"/>
            </a:lvl3pPr>
            <a:lvl4pPr marL="1203030" indent="0">
              <a:buNone/>
              <a:defRPr sz="789"/>
            </a:lvl4pPr>
            <a:lvl5pPr marL="1604040" indent="0">
              <a:buNone/>
              <a:defRPr sz="789"/>
            </a:lvl5pPr>
            <a:lvl6pPr marL="2005051" indent="0">
              <a:buNone/>
              <a:defRPr sz="789"/>
            </a:lvl6pPr>
            <a:lvl7pPr marL="2406061" indent="0">
              <a:buNone/>
              <a:defRPr sz="789"/>
            </a:lvl7pPr>
            <a:lvl8pPr marL="2807071" indent="0">
              <a:buNone/>
              <a:defRPr sz="789"/>
            </a:lvl8pPr>
            <a:lvl9pPr marL="3208081" indent="0">
              <a:buNone/>
              <a:defRPr sz="7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96695" y="3426937"/>
            <a:ext cx="2895238" cy="505830"/>
          </a:xfrm>
        </p:spPr>
        <p:txBody>
          <a:bodyPr anchor="b">
            <a:noAutofit/>
          </a:bodyPr>
          <a:lstStyle>
            <a:lvl1pPr marL="0" indent="0" algn="ctr">
              <a:buNone/>
              <a:defRPr sz="1754" b="0">
                <a:solidFill>
                  <a:schemeClr val="tx1"/>
                </a:solidFill>
              </a:defRPr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86996" y="1702093"/>
            <a:ext cx="2712264" cy="1411611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403"/>
            </a:lvl1pPr>
            <a:lvl2pPr marL="401010" indent="0">
              <a:buNone/>
              <a:defRPr sz="1403"/>
            </a:lvl2pPr>
            <a:lvl3pPr marL="802020" indent="0">
              <a:buNone/>
              <a:defRPr sz="1403"/>
            </a:lvl3pPr>
            <a:lvl4pPr marL="1203030" indent="0">
              <a:buNone/>
              <a:defRPr sz="1403"/>
            </a:lvl4pPr>
            <a:lvl5pPr marL="1604040" indent="0">
              <a:buNone/>
              <a:defRPr sz="1403"/>
            </a:lvl5pPr>
            <a:lvl6pPr marL="2005051" indent="0">
              <a:buNone/>
              <a:defRPr sz="1403"/>
            </a:lvl6pPr>
            <a:lvl7pPr marL="2406061" indent="0">
              <a:buNone/>
              <a:defRPr sz="1403"/>
            </a:lvl7pPr>
            <a:lvl8pPr marL="2807071" indent="0">
              <a:buNone/>
              <a:defRPr sz="1403"/>
            </a:lvl8pPr>
            <a:lvl9pPr marL="3208081" indent="0">
              <a:buNone/>
              <a:defRPr sz="140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95509" y="3932767"/>
            <a:ext cx="2895238" cy="1150620"/>
          </a:xfrm>
        </p:spPr>
        <p:txBody>
          <a:bodyPr anchor="t">
            <a:normAutofit/>
          </a:bodyPr>
          <a:lstStyle>
            <a:lvl1pPr marL="0" indent="0" algn="ctr">
              <a:buNone/>
              <a:defRPr sz="1228"/>
            </a:lvl1pPr>
            <a:lvl2pPr marL="401010" indent="0">
              <a:buNone/>
              <a:defRPr sz="1053"/>
            </a:lvl2pPr>
            <a:lvl3pPr marL="802020" indent="0">
              <a:buNone/>
              <a:defRPr sz="877"/>
            </a:lvl3pPr>
            <a:lvl4pPr marL="1203030" indent="0">
              <a:buNone/>
              <a:defRPr sz="789"/>
            </a:lvl4pPr>
            <a:lvl5pPr marL="1604040" indent="0">
              <a:buNone/>
              <a:defRPr sz="789"/>
            </a:lvl5pPr>
            <a:lvl6pPr marL="2005051" indent="0">
              <a:buNone/>
              <a:defRPr sz="789"/>
            </a:lvl6pPr>
            <a:lvl7pPr marL="2406061" indent="0">
              <a:buNone/>
              <a:defRPr sz="789"/>
            </a:lvl7pPr>
            <a:lvl8pPr marL="2807071" indent="0">
              <a:buNone/>
              <a:defRPr sz="789"/>
            </a:lvl8pPr>
            <a:lvl9pPr marL="3208081" indent="0">
              <a:buNone/>
              <a:defRPr sz="7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987457" y="3426937"/>
            <a:ext cx="2895238" cy="505830"/>
          </a:xfrm>
        </p:spPr>
        <p:txBody>
          <a:bodyPr anchor="b">
            <a:noAutofit/>
          </a:bodyPr>
          <a:lstStyle>
            <a:lvl1pPr marL="0" indent="0" algn="ctr">
              <a:buNone/>
              <a:defRPr sz="1754" b="0">
                <a:solidFill>
                  <a:schemeClr val="tx1"/>
                </a:solidFill>
              </a:defRPr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083060" y="1698001"/>
            <a:ext cx="2712264" cy="1410847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403"/>
            </a:lvl1pPr>
            <a:lvl2pPr marL="401010" indent="0">
              <a:buNone/>
              <a:defRPr sz="1403"/>
            </a:lvl2pPr>
            <a:lvl3pPr marL="802020" indent="0">
              <a:buNone/>
              <a:defRPr sz="1403"/>
            </a:lvl3pPr>
            <a:lvl4pPr marL="1203030" indent="0">
              <a:buNone/>
              <a:defRPr sz="1403"/>
            </a:lvl4pPr>
            <a:lvl5pPr marL="1604040" indent="0">
              <a:buNone/>
              <a:defRPr sz="1403"/>
            </a:lvl5pPr>
            <a:lvl6pPr marL="2005051" indent="0">
              <a:buNone/>
              <a:defRPr sz="1403"/>
            </a:lvl6pPr>
            <a:lvl7pPr marL="2406061" indent="0">
              <a:buNone/>
              <a:defRPr sz="1403"/>
            </a:lvl7pPr>
            <a:lvl8pPr marL="2807071" indent="0">
              <a:buNone/>
              <a:defRPr sz="1403"/>
            </a:lvl8pPr>
            <a:lvl9pPr marL="3208081" indent="0">
              <a:buNone/>
              <a:defRPr sz="140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6987348" y="3932765"/>
            <a:ext cx="2895238" cy="1150622"/>
          </a:xfrm>
        </p:spPr>
        <p:txBody>
          <a:bodyPr anchor="t">
            <a:normAutofit/>
          </a:bodyPr>
          <a:lstStyle>
            <a:lvl1pPr marL="0" indent="0" algn="ctr">
              <a:buNone/>
              <a:defRPr sz="1228"/>
            </a:lvl1pPr>
            <a:lvl2pPr marL="401010" indent="0">
              <a:buNone/>
              <a:defRPr sz="1053"/>
            </a:lvl2pPr>
            <a:lvl3pPr marL="802020" indent="0">
              <a:buNone/>
              <a:defRPr sz="877"/>
            </a:lvl3pPr>
            <a:lvl4pPr marL="1203030" indent="0">
              <a:buNone/>
              <a:defRPr sz="789"/>
            </a:lvl4pPr>
            <a:lvl5pPr marL="1604040" indent="0">
              <a:buNone/>
              <a:defRPr sz="789"/>
            </a:lvl5pPr>
            <a:lvl6pPr marL="2005051" indent="0">
              <a:buNone/>
              <a:defRPr sz="789"/>
            </a:lvl6pPr>
            <a:lvl7pPr marL="2406061" indent="0">
              <a:buNone/>
              <a:defRPr sz="789"/>
            </a:lvl7pPr>
            <a:lvl8pPr marL="2807071" indent="0">
              <a:buNone/>
              <a:defRPr sz="789"/>
            </a:lvl8pPr>
            <a:lvl9pPr marL="3208081" indent="0">
              <a:buNone/>
              <a:defRPr sz="7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22704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38611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78900" y="535093"/>
            <a:ext cx="2003685" cy="4548294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1475" y="535093"/>
            <a:ext cx="6943756" cy="4548294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00182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5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384554"/>
            <a:ext cx="4651629" cy="397306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481034" y="1527582"/>
            <a:ext cx="4372609" cy="38455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7/17/2026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893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1732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174" y="1545826"/>
            <a:ext cx="8411712" cy="1605291"/>
          </a:xfrm>
        </p:spPr>
        <p:txBody>
          <a:bodyPr anchor="b"/>
          <a:lstStyle>
            <a:lvl1pPr algn="ctr">
              <a:defRPr sz="3508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6174" y="3151116"/>
            <a:ext cx="8411712" cy="1322859"/>
          </a:xfrm>
        </p:spPr>
        <p:txBody>
          <a:bodyPr anchor="t"/>
          <a:lstStyle>
            <a:lvl1pPr marL="0" indent="0" algn="ctr">
              <a:buNone/>
              <a:defRPr sz="1754">
                <a:solidFill>
                  <a:schemeClr val="tx1"/>
                </a:solidFill>
              </a:defRPr>
            </a:lvl1pPr>
            <a:lvl2pPr marL="401010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2pPr>
            <a:lvl3pPr marL="802020" indent="0">
              <a:buNone/>
              <a:defRPr sz="1403">
                <a:solidFill>
                  <a:schemeClr val="tx1">
                    <a:tint val="75000"/>
                  </a:schemeClr>
                </a:solidFill>
              </a:defRPr>
            </a:lvl3pPr>
            <a:lvl4pPr marL="120303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604040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2005051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406061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807071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3208081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415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1475" y="1520705"/>
            <a:ext cx="4438478" cy="356268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0454" y="1520706"/>
            <a:ext cx="4442133" cy="356268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9897962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474" y="1522511"/>
            <a:ext cx="4463540" cy="3641697"/>
          </a:xfrm>
          <a:prstGeom prst="rect">
            <a:avLst/>
          </a:prstGeom>
        </p:spPr>
      </p:pic>
      <p:pic>
        <p:nvPicPr>
          <p:cNvPr id="21" name="Picture 20" descr="Slate-V2-H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9046" y="1522511"/>
            <a:ext cx="4463540" cy="364169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2234" y="1610945"/>
            <a:ext cx="4276960" cy="478287"/>
          </a:xfrm>
        </p:spPr>
        <p:txBody>
          <a:bodyPr anchor="b">
            <a:noAutofit/>
          </a:bodyPr>
          <a:lstStyle>
            <a:lvl1pPr marL="0" indent="0" algn="ctr">
              <a:buNone/>
              <a:defRPr sz="2105" b="0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82234" y="2089232"/>
            <a:ext cx="4276960" cy="2994155"/>
          </a:xfrm>
        </p:spPr>
        <p:txBody>
          <a:bodyPr anchor="t">
            <a:normAutofit/>
          </a:bodyPr>
          <a:lstStyle>
            <a:lvl1pPr>
              <a:defRPr sz="1579"/>
            </a:lvl1pPr>
            <a:lvl2pPr>
              <a:defRPr sz="1403"/>
            </a:lvl2pPr>
            <a:lvl3pPr>
              <a:defRPr sz="1228"/>
            </a:lvl3pPr>
            <a:lvl4pPr>
              <a:defRPr sz="1053"/>
            </a:lvl4pPr>
            <a:lvl5pPr>
              <a:defRPr sz="105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521211" y="1610946"/>
            <a:ext cx="4293612" cy="478286"/>
          </a:xfrm>
        </p:spPr>
        <p:txBody>
          <a:bodyPr anchor="b">
            <a:noAutofit/>
          </a:bodyPr>
          <a:lstStyle>
            <a:lvl1pPr marL="0" indent="0" algn="ctr">
              <a:buNone/>
              <a:defRPr sz="2105" b="0"/>
            </a:lvl1pPr>
            <a:lvl2pPr marL="401010" indent="0">
              <a:buNone/>
              <a:defRPr sz="1754" b="1"/>
            </a:lvl2pPr>
            <a:lvl3pPr marL="802020" indent="0">
              <a:buNone/>
              <a:defRPr sz="1579" b="1"/>
            </a:lvl3pPr>
            <a:lvl4pPr marL="1203030" indent="0">
              <a:buNone/>
              <a:defRPr sz="1403" b="1"/>
            </a:lvl4pPr>
            <a:lvl5pPr marL="1604040" indent="0">
              <a:buNone/>
              <a:defRPr sz="1403" b="1"/>
            </a:lvl5pPr>
            <a:lvl6pPr marL="2005051" indent="0">
              <a:buNone/>
              <a:defRPr sz="1403" b="1"/>
            </a:lvl6pPr>
            <a:lvl7pPr marL="2406061" indent="0">
              <a:buNone/>
              <a:defRPr sz="1403" b="1"/>
            </a:lvl7pPr>
            <a:lvl8pPr marL="2807071" indent="0">
              <a:buNone/>
              <a:defRPr sz="1403" b="1"/>
            </a:lvl8pPr>
            <a:lvl9pPr marL="3208081" indent="0">
              <a:buNone/>
              <a:defRPr sz="140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21211" y="2089232"/>
            <a:ext cx="4293612" cy="2994155"/>
          </a:xfrm>
        </p:spPr>
        <p:txBody>
          <a:bodyPr anchor="t">
            <a:normAutofit/>
          </a:bodyPr>
          <a:lstStyle>
            <a:lvl1pPr>
              <a:defRPr sz="1579"/>
            </a:lvl1pPr>
            <a:lvl2pPr>
              <a:defRPr sz="1403"/>
            </a:lvl2pPr>
            <a:lvl3pPr>
              <a:defRPr sz="1228"/>
            </a:lvl3pPr>
            <a:lvl4pPr>
              <a:defRPr sz="1053"/>
            </a:lvl4pPr>
            <a:lvl5pPr>
              <a:defRPr sz="1053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78195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627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61737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475" y="535093"/>
            <a:ext cx="3251251" cy="1599239"/>
          </a:xfrm>
        </p:spPr>
        <p:txBody>
          <a:bodyPr anchor="b">
            <a:normAutofit/>
          </a:bodyPr>
          <a:lstStyle>
            <a:lvl1pPr algn="ctr">
              <a:defRPr sz="2105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8795" y="535094"/>
            <a:ext cx="5623792" cy="454829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475" y="2134333"/>
            <a:ext cx="3251251" cy="294905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3"/>
            </a:lvl1pPr>
            <a:lvl2pPr marL="401010" indent="0">
              <a:buNone/>
              <a:defRPr sz="1053"/>
            </a:lvl2pPr>
            <a:lvl3pPr marL="802020" indent="0">
              <a:buNone/>
              <a:defRPr sz="877"/>
            </a:lvl3pPr>
            <a:lvl4pPr marL="1203030" indent="0">
              <a:buNone/>
              <a:defRPr sz="789"/>
            </a:lvl4pPr>
            <a:lvl5pPr marL="1604040" indent="0">
              <a:buNone/>
              <a:defRPr sz="789"/>
            </a:lvl5pPr>
            <a:lvl6pPr marL="2005051" indent="0">
              <a:buNone/>
              <a:defRPr sz="789"/>
            </a:lvl6pPr>
            <a:lvl7pPr marL="2406061" indent="0">
              <a:buNone/>
              <a:defRPr sz="789"/>
            </a:lvl7pPr>
            <a:lvl8pPr marL="2807071" indent="0">
              <a:buNone/>
              <a:defRPr sz="789"/>
            </a:lvl8pPr>
            <a:lvl9pPr marL="3208081" indent="0">
              <a:buNone/>
              <a:defRPr sz="7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2767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7152" y="535093"/>
            <a:ext cx="3143612" cy="456868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1475" y="535377"/>
            <a:ext cx="5205445" cy="1605752"/>
          </a:xfrm>
        </p:spPr>
        <p:txBody>
          <a:bodyPr anchor="b">
            <a:noAutofit/>
          </a:bodyPr>
          <a:lstStyle>
            <a:lvl1pPr algn="ctr">
              <a:defRPr sz="2807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27738" y="670361"/>
            <a:ext cx="2873107" cy="4312366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403"/>
            </a:lvl1pPr>
            <a:lvl2pPr marL="401010" indent="0">
              <a:buNone/>
              <a:defRPr sz="1403"/>
            </a:lvl2pPr>
            <a:lvl3pPr marL="802020" indent="0">
              <a:buNone/>
              <a:defRPr sz="1403"/>
            </a:lvl3pPr>
            <a:lvl4pPr marL="1203030" indent="0">
              <a:buNone/>
              <a:defRPr sz="1403"/>
            </a:lvl4pPr>
            <a:lvl5pPr marL="1604040" indent="0">
              <a:buNone/>
              <a:defRPr sz="1403"/>
            </a:lvl5pPr>
            <a:lvl6pPr marL="2005051" indent="0">
              <a:buNone/>
              <a:defRPr sz="1403"/>
            </a:lvl6pPr>
            <a:lvl7pPr marL="2406061" indent="0">
              <a:buNone/>
              <a:defRPr sz="1403"/>
            </a:lvl7pPr>
            <a:lvl8pPr marL="2807071" indent="0">
              <a:buNone/>
              <a:defRPr sz="1403"/>
            </a:lvl8pPr>
            <a:lvl9pPr marL="3208081" indent="0">
              <a:buNone/>
              <a:defRPr sz="140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1475" y="2141129"/>
            <a:ext cx="5205445" cy="296349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3"/>
            </a:lvl1pPr>
            <a:lvl2pPr marL="401010" indent="0">
              <a:buNone/>
              <a:defRPr sz="1053"/>
            </a:lvl2pPr>
            <a:lvl3pPr marL="802020" indent="0">
              <a:buNone/>
              <a:defRPr sz="877"/>
            </a:lvl3pPr>
            <a:lvl4pPr marL="1203030" indent="0">
              <a:buNone/>
              <a:defRPr sz="789"/>
            </a:lvl4pPr>
            <a:lvl5pPr marL="1604040" indent="0">
              <a:buNone/>
              <a:defRPr sz="789"/>
            </a:lvl5pPr>
            <a:lvl6pPr marL="2005051" indent="0">
              <a:buNone/>
              <a:defRPr sz="789"/>
            </a:lvl6pPr>
            <a:lvl7pPr marL="2406061" indent="0">
              <a:buNone/>
              <a:defRPr sz="789"/>
            </a:lvl7pPr>
            <a:lvl8pPr marL="2807071" indent="0">
              <a:buNone/>
              <a:defRPr sz="789"/>
            </a:lvl8pPr>
            <a:lvl9pPr marL="3208081" indent="0">
              <a:buNone/>
              <a:defRPr sz="78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3597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1474" y="535094"/>
            <a:ext cx="9081112" cy="85183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1474" y="1520706"/>
            <a:ext cx="9081112" cy="356268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34891" y="5164208"/>
            <a:ext cx="2406015" cy="3204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1D8BD707-D9CF-40AE-B4C6-C98DA3205C09}" type="datetimeFigureOut">
              <a:rPr lang="en-US" smtClean="0"/>
              <a:pPr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1475" y="5164208"/>
            <a:ext cx="5852659" cy="3204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77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21664" y="5164208"/>
            <a:ext cx="660922" cy="3204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77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B6F15528-21DE-4FAA-801E-634DDDAF4B2B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5719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</p:sldLayoutIdLst>
  <p:txStyles>
    <p:titleStyle>
      <a:lvl1pPr algn="ctr" defTabSz="401010" rtl="0" eaLnBrk="1" latinLnBrk="0" hangingPunct="1">
        <a:spcBef>
          <a:spcPct val="0"/>
        </a:spcBef>
        <a:buNone/>
        <a:defRPr sz="350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0758" indent="-268393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"/>
        <a:defRPr sz="1754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631512" indent="-236817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"/>
        <a:defRPr sz="1579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899905" indent="-189454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"/>
        <a:defRPr sz="1403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215661" indent="-189454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"/>
        <a:defRPr sz="122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468265" indent="-189454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"/>
        <a:defRPr sz="122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1767006" indent="-200505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"/>
        <a:defRPr sz="122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106619" indent="-200505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"/>
        <a:defRPr sz="122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446232" indent="-200505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"/>
        <a:defRPr sz="122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2724448" indent="-200505" algn="l" defTabSz="401010" rtl="0" eaLnBrk="1" latinLnBrk="0" hangingPunct="1">
        <a:spcBef>
          <a:spcPct val="20000"/>
        </a:spcBef>
        <a:spcAft>
          <a:spcPts val="526"/>
        </a:spcAft>
        <a:buClr>
          <a:schemeClr val="tx2"/>
        </a:buClr>
        <a:buSzPct val="70000"/>
        <a:buFont typeface="Wingdings 2" charset="2"/>
        <a:buChar char=""/>
        <a:defRPr sz="1228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1pPr>
      <a:lvl2pPr marL="401010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2pPr>
      <a:lvl3pPr marL="802020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3pPr>
      <a:lvl4pPr marL="1203030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4pPr>
      <a:lvl5pPr marL="1604040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5pPr>
      <a:lvl6pPr marL="2005051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6pPr>
      <a:lvl7pPr marL="2406061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7pPr>
      <a:lvl8pPr marL="2807071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8pPr>
      <a:lvl9pPr marL="3208081" algn="l" defTabSz="401010" rtl="0" eaLnBrk="1" latinLnBrk="0" hangingPunct="1">
        <a:defRPr sz="15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051300" y="3331705"/>
            <a:ext cx="6019800" cy="1804661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9685">
              <a:lnSpc>
                <a:spcPct val="100000"/>
              </a:lnSpc>
              <a:spcBef>
                <a:spcPts val="110"/>
              </a:spcBef>
            </a:pPr>
            <a:r>
              <a:rPr sz="2250" spc="-70" dirty="0">
                <a:latin typeface="Roboto"/>
                <a:cs typeface="Roboto"/>
              </a:rPr>
              <a:t>C</a:t>
            </a:r>
            <a:r>
              <a:rPr lang="en-US" sz="2250" spc="-70" dirty="0">
                <a:latin typeface="Roboto"/>
                <a:cs typeface="Roboto"/>
              </a:rPr>
              <a:t>hief-Professor           :     </a:t>
            </a:r>
            <a:r>
              <a:rPr sz="2250" spc="-45" dirty="0">
                <a:latin typeface="Roboto"/>
                <a:cs typeface="Roboto"/>
              </a:rPr>
              <a:t>Dr</a:t>
            </a:r>
            <a:r>
              <a:rPr sz="2250" spc="-40" dirty="0">
                <a:latin typeface="Roboto"/>
                <a:cs typeface="Roboto"/>
              </a:rPr>
              <a:t> </a:t>
            </a:r>
            <a:r>
              <a:rPr sz="2250" spc="-90" dirty="0">
                <a:latin typeface="Roboto"/>
                <a:cs typeface="Roboto"/>
              </a:rPr>
              <a:t>Palanikumar</a:t>
            </a:r>
            <a:r>
              <a:rPr sz="2250" spc="-45" dirty="0">
                <a:latin typeface="Roboto"/>
                <a:cs typeface="Roboto"/>
              </a:rPr>
              <a:t> </a:t>
            </a:r>
            <a:r>
              <a:rPr sz="2250" spc="-25" dirty="0">
                <a:latin typeface="Roboto"/>
                <a:cs typeface="Roboto"/>
              </a:rPr>
              <a:t>MD</a:t>
            </a:r>
            <a:endParaRPr sz="2250" dirty="0">
              <a:latin typeface="Roboto"/>
              <a:cs typeface="Roboto"/>
            </a:endParaRPr>
          </a:p>
          <a:p>
            <a:pPr marL="14604">
              <a:lnSpc>
                <a:spcPct val="100000"/>
              </a:lnSpc>
              <a:spcBef>
                <a:spcPts val="140"/>
              </a:spcBef>
              <a:tabLst>
                <a:tab pos="1083945" algn="l"/>
              </a:tabLst>
            </a:pPr>
            <a:r>
              <a:rPr lang="en-IN" sz="2250" dirty="0">
                <a:latin typeface="Roboto"/>
                <a:cs typeface="Roboto"/>
              </a:rPr>
              <a:t>Associate Professor:</a:t>
            </a:r>
            <a:r>
              <a:rPr lang="en-US" sz="2250" spc="-70" dirty="0">
                <a:latin typeface="Roboto"/>
                <a:cs typeface="Roboto"/>
              </a:rPr>
              <a:t>    </a:t>
            </a:r>
            <a:r>
              <a:rPr sz="2250" spc="-45" dirty="0">
                <a:latin typeface="Roboto"/>
                <a:cs typeface="Roboto"/>
              </a:rPr>
              <a:t>Dr</a:t>
            </a:r>
            <a:r>
              <a:rPr sz="2250" spc="-35" dirty="0">
                <a:latin typeface="Roboto"/>
                <a:cs typeface="Roboto"/>
              </a:rPr>
              <a:t> </a:t>
            </a:r>
            <a:r>
              <a:rPr sz="2250" spc="-105" dirty="0">
                <a:latin typeface="Roboto"/>
                <a:cs typeface="Roboto"/>
              </a:rPr>
              <a:t>Palanikumaran</a:t>
            </a:r>
            <a:r>
              <a:rPr sz="2250" spc="30" dirty="0">
                <a:latin typeface="Roboto"/>
                <a:cs typeface="Roboto"/>
              </a:rPr>
              <a:t> </a:t>
            </a:r>
            <a:r>
              <a:rPr sz="2250" spc="-25" dirty="0">
                <a:latin typeface="Roboto"/>
                <a:cs typeface="Roboto"/>
              </a:rPr>
              <a:t>MD</a:t>
            </a:r>
            <a:endParaRPr sz="225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145"/>
              </a:spcBef>
            </a:pPr>
            <a:r>
              <a:rPr sz="2250" spc="-90" dirty="0">
                <a:latin typeface="Roboto"/>
                <a:cs typeface="Roboto"/>
              </a:rPr>
              <a:t>Assistant</a:t>
            </a:r>
            <a:r>
              <a:rPr sz="2250" spc="-45" dirty="0">
                <a:latin typeface="Roboto"/>
                <a:cs typeface="Roboto"/>
              </a:rPr>
              <a:t> </a:t>
            </a:r>
            <a:r>
              <a:rPr sz="2250" spc="-85" dirty="0">
                <a:latin typeface="Roboto"/>
                <a:cs typeface="Roboto"/>
              </a:rPr>
              <a:t>Professors</a:t>
            </a:r>
            <a:r>
              <a:rPr lang="en-US" sz="2250" spc="-85" dirty="0">
                <a:latin typeface="Roboto"/>
                <a:cs typeface="Roboto"/>
              </a:rPr>
              <a:t>  :     </a:t>
            </a:r>
            <a:r>
              <a:rPr sz="2250" spc="-45" dirty="0">
                <a:latin typeface="Roboto"/>
                <a:cs typeface="Roboto"/>
              </a:rPr>
              <a:t>Dr</a:t>
            </a:r>
            <a:r>
              <a:rPr sz="2250" spc="-85" dirty="0">
                <a:latin typeface="Roboto"/>
                <a:cs typeface="Roboto"/>
              </a:rPr>
              <a:t> </a:t>
            </a:r>
            <a:r>
              <a:rPr sz="2250" spc="-90" dirty="0">
                <a:latin typeface="Roboto"/>
                <a:cs typeface="Roboto"/>
              </a:rPr>
              <a:t>Ponsenthil</a:t>
            </a:r>
            <a:r>
              <a:rPr sz="2250" spc="100" dirty="0">
                <a:latin typeface="Roboto"/>
                <a:cs typeface="Roboto"/>
              </a:rPr>
              <a:t> </a:t>
            </a:r>
            <a:r>
              <a:rPr sz="2250" spc="-105" dirty="0">
                <a:latin typeface="Roboto"/>
                <a:cs typeface="Roboto"/>
              </a:rPr>
              <a:t>Kumar</a:t>
            </a:r>
            <a:r>
              <a:rPr sz="2250" spc="-65" dirty="0">
                <a:latin typeface="Roboto"/>
                <a:cs typeface="Roboto"/>
              </a:rPr>
              <a:t> </a:t>
            </a:r>
            <a:r>
              <a:rPr sz="2250" spc="-25" dirty="0">
                <a:latin typeface="Roboto"/>
                <a:cs typeface="Roboto"/>
              </a:rPr>
              <a:t>MD</a:t>
            </a:r>
            <a:endParaRPr sz="2250" dirty="0">
              <a:latin typeface="Roboto"/>
              <a:cs typeface="Roboto"/>
            </a:endParaRPr>
          </a:p>
          <a:p>
            <a:pPr marL="2585720" marR="60960" indent="-33655">
              <a:lnSpc>
                <a:spcPts val="2840"/>
              </a:lnSpc>
              <a:spcBef>
                <a:spcPts val="105"/>
              </a:spcBef>
            </a:pPr>
            <a:r>
              <a:rPr lang="en-US" sz="2250" spc="-45" dirty="0">
                <a:latin typeface="Roboto"/>
                <a:cs typeface="Roboto"/>
              </a:rPr>
              <a:t>      </a:t>
            </a:r>
            <a:r>
              <a:rPr sz="2250" spc="-45" dirty="0">
                <a:latin typeface="Roboto"/>
                <a:cs typeface="Roboto"/>
              </a:rPr>
              <a:t>Dr</a:t>
            </a:r>
            <a:r>
              <a:rPr sz="2250" spc="-65" dirty="0">
                <a:latin typeface="Roboto"/>
                <a:cs typeface="Roboto"/>
              </a:rPr>
              <a:t> </a:t>
            </a:r>
            <a:r>
              <a:rPr sz="2250" spc="-105" dirty="0">
                <a:latin typeface="Roboto"/>
                <a:cs typeface="Roboto"/>
              </a:rPr>
              <a:t>Saravana</a:t>
            </a:r>
            <a:r>
              <a:rPr sz="2250" dirty="0">
                <a:latin typeface="Roboto"/>
                <a:cs typeface="Roboto"/>
              </a:rPr>
              <a:t> </a:t>
            </a:r>
            <a:r>
              <a:rPr sz="2250" spc="-95" dirty="0">
                <a:latin typeface="Roboto"/>
                <a:cs typeface="Roboto"/>
              </a:rPr>
              <a:t>Madhav</a:t>
            </a:r>
            <a:r>
              <a:rPr sz="2250" spc="-45" dirty="0">
                <a:latin typeface="Roboto"/>
                <a:cs typeface="Roboto"/>
              </a:rPr>
              <a:t> </a:t>
            </a:r>
            <a:r>
              <a:rPr sz="2250" spc="-55" dirty="0">
                <a:latin typeface="Roboto"/>
                <a:cs typeface="Roboto"/>
              </a:rPr>
              <a:t>MD </a:t>
            </a:r>
            <a:endParaRPr lang="en-US" sz="2250" spc="-55" dirty="0">
              <a:latin typeface="Roboto"/>
              <a:cs typeface="Roboto"/>
            </a:endParaRPr>
          </a:p>
          <a:p>
            <a:pPr marL="2585720" marR="60960" indent="-33655">
              <a:lnSpc>
                <a:spcPts val="2840"/>
              </a:lnSpc>
              <a:spcBef>
                <a:spcPts val="105"/>
              </a:spcBef>
            </a:pPr>
            <a:r>
              <a:rPr lang="en-IN" sz="2250" spc="-55" dirty="0">
                <a:latin typeface="Roboto"/>
                <a:cs typeface="Roboto"/>
              </a:rPr>
              <a:t>      </a:t>
            </a:r>
            <a:r>
              <a:rPr sz="2250" spc="-45" dirty="0">
                <a:latin typeface="Roboto"/>
                <a:cs typeface="Roboto"/>
              </a:rPr>
              <a:t>Dr</a:t>
            </a:r>
            <a:r>
              <a:rPr sz="2250" spc="-85" dirty="0">
                <a:latin typeface="Roboto"/>
                <a:cs typeface="Roboto"/>
              </a:rPr>
              <a:t> </a:t>
            </a:r>
            <a:r>
              <a:rPr sz="2250" spc="-220" dirty="0">
                <a:latin typeface="Roboto"/>
                <a:cs typeface="Roboto"/>
              </a:rPr>
              <a:t>I</a:t>
            </a:r>
            <a:r>
              <a:rPr sz="2250" spc="-350" dirty="0">
                <a:latin typeface="Roboto"/>
                <a:cs typeface="Roboto"/>
              </a:rPr>
              <a:t> </a:t>
            </a:r>
            <a:r>
              <a:rPr sz="2250" spc="-100" dirty="0">
                <a:latin typeface="Roboto"/>
                <a:cs typeface="Roboto"/>
              </a:rPr>
              <a:t>lamaran</a:t>
            </a:r>
            <a:r>
              <a:rPr sz="2250" spc="-10" dirty="0">
                <a:latin typeface="Roboto"/>
                <a:cs typeface="Roboto"/>
              </a:rPr>
              <a:t> </a:t>
            </a:r>
            <a:r>
              <a:rPr sz="2250" spc="-25" dirty="0">
                <a:latin typeface="Roboto"/>
                <a:cs typeface="Roboto"/>
              </a:rPr>
              <a:t>MD</a:t>
            </a:r>
            <a:endParaRPr sz="2250" dirty="0">
              <a:latin typeface="Roboto"/>
              <a:cs typeface="Roboto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92DF6AE-CB88-C4B5-3D8A-13B998D3C464}"/>
              </a:ext>
            </a:extLst>
          </p:cNvPr>
          <p:cNvSpPr/>
          <p:nvPr/>
        </p:nvSpPr>
        <p:spPr>
          <a:xfrm>
            <a:off x="1079500" y="1181100"/>
            <a:ext cx="85344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hnschrift Light SemiCondensed" panose="020B0502040204020203" pitchFamily="34" charset="0"/>
              </a:rPr>
              <a:t>CPC by 2</a:t>
            </a:r>
            <a:r>
              <a:rPr sz="6000" b="1" baseline="23206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hnschrift Light SemiCondensed" panose="020B0502040204020203" pitchFamily="34" charset="0"/>
              </a:rPr>
              <a:t>nd </a:t>
            </a:r>
            <a:r>
              <a:rPr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ahnschrift Light SemiCondensed" panose="020B0502040204020203" pitchFamily="34" charset="0"/>
              </a:rPr>
              <a:t>Medical Unit</a:t>
            </a:r>
            <a:endParaRPr lang="en-IN" sz="60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01475" y="1352708"/>
            <a:ext cx="3859425" cy="781624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335"/>
              </a:spcBef>
            </a:pPr>
            <a:r>
              <a:rPr lang="en-US" sz="2400" spc="-310" dirty="0"/>
              <a:t>01</a:t>
            </a:r>
            <a:r>
              <a:rPr lang="en-US" sz="2400" spc="-285" dirty="0"/>
              <a:t> /1 </a:t>
            </a:r>
            <a:r>
              <a:rPr lang="en-US" sz="2400" spc="-10" dirty="0"/>
              <a:t>0/2025:</a:t>
            </a:r>
            <a:br>
              <a:rPr lang="en-US" sz="2400" dirty="0"/>
            </a:br>
            <a:endParaRPr sz="24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2038DF8-48C6-5D35-A23D-A6EB5787D9A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25000" lnSpcReduction="20000"/>
          </a:bodyPr>
          <a:lstStyle/>
          <a:p>
            <a:pPr marL="12700" algn="l">
              <a:lnSpc>
                <a:spcPts val="2675"/>
              </a:lnSpc>
              <a:spcBef>
                <a:spcPts val="110"/>
              </a:spcBef>
              <a:buSzPct val="88888"/>
              <a:tabLst>
                <a:tab pos="212090" algn="l"/>
              </a:tabLst>
            </a:pPr>
            <a:r>
              <a:rPr lang="en-US" sz="7200" dirty="0"/>
              <a:t>X</a:t>
            </a:r>
            <a:r>
              <a:rPr lang="en-US" sz="7200" spc="-170" dirty="0"/>
              <a:t> </a:t>
            </a:r>
            <a:r>
              <a:rPr lang="en-US" sz="7200" spc="-120" dirty="0"/>
              <a:t>Ray - chest : </a:t>
            </a:r>
          </a:p>
          <a:p>
            <a:pPr marL="413710" lvl="1">
              <a:lnSpc>
                <a:spcPts val="2675"/>
              </a:lnSpc>
              <a:spcBef>
                <a:spcPts val="110"/>
              </a:spcBef>
              <a:buSzPct val="88888"/>
              <a:tabLst>
                <a:tab pos="212090" algn="l"/>
              </a:tabLst>
            </a:pPr>
            <a:r>
              <a:rPr lang="en-US" sz="6850" spc="-120" dirty="0"/>
              <a:t>Normal</a:t>
            </a:r>
          </a:p>
          <a:p>
            <a:pPr marL="12700" algn="l">
              <a:lnSpc>
                <a:spcPts val="2675"/>
              </a:lnSpc>
              <a:spcBef>
                <a:spcPts val="110"/>
              </a:spcBef>
              <a:buSzPct val="88888"/>
              <a:tabLst>
                <a:tab pos="212090" algn="l"/>
              </a:tabLst>
            </a:pPr>
            <a:r>
              <a:rPr lang="en-US" sz="7200" spc="-155" dirty="0"/>
              <a:t>USG</a:t>
            </a:r>
            <a:r>
              <a:rPr lang="en-US" sz="7200" spc="-85" dirty="0"/>
              <a:t> </a:t>
            </a:r>
            <a:r>
              <a:rPr lang="en-US" sz="7200" spc="-10" dirty="0"/>
              <a:t>Abdomen :</a:t>
            </a:r>
          </a:p>
          <a:p>
            <a:pPr marL="413710" lvl="1">
              <a:lnSpc>
                <a:spcPts val="2675"/>
              </a:lnSpc>
              <a:spcBef>
                <a:spcPts val="110"/>
              </a:spcBef>
              <a:buSzPct val="88888"/>
              <a:tabLst>
                <a:tab pos="212090" algn="l"/>
              </a:tabLst>
            </a:pPr>
            <a:r>
              <a:rPr lang="en-US" sz="7200" spc="-90" dirty="0">
                <a:latin typeface="Roboto"/>
                <a:cs typeface="Roboto"/>
              </a:rPr>
              <a:t>Massive</a:t>
            </a:r>
            <a:r>
              <a:rPr lang="en-US" sz="7200" spc="-30" dirty="0">
                <a:latin typeface="Roboto"/>
                <a:cs typeface="Roboto"/>
              </a:rPr>
              <a:t> </a:t>
            </a:r>
            <a:r>
              <a:rPr lang="en-US" sz="7200" spc="-10" dirty="0">
                <a:latin typeface="Roboto"/>
                <a:cs typeface="Roboto"/>
              </a:rPr>
              <a:t>splenomegaly [17.6cm]</a:t>
            </a:r>
            <a:endParaRPr lang="en-US" sz="7200" dirty="0">
              <a:latin typeface="Roboto"/>
              <a:cs typeface="Roboto"/>
            </a:endParaRPr>
          </a:p>
          <a:p>
            <a:pPr marL="413710" lvl="1">
              <a:lnSpc>
                <a:spcPts val="2650"/>
              </a:lnSpc>
              <a:buSzPct val="88888"/>
              <a:tabLst>
                <a:tab pos="212090" algn="l"/>
              </a:tabLst>
            </a:pPr>
            <a:r>
              <a:rPr lang="en-US" sz="7200" spc="-55" dirty="0">
                <a:latin typeface="Roboto"/>
                <a:cs typeface="Roboto"/>
              </a:rPr>
              <a:t>Mild</a:t>
            </a:r>
            <a:r>
              <a:rPr lang="en-US" sz="7200" spc="-75" dirty="0">
                <a:latin typeface="Roboto"/>
                <a:cs typeface="Roboto"/>
              </a:rPr>
              <a:t> </a:t>
            </a:r>
            <a:r>
              <a:rPr lang="en-US" sz="7200" spc="-10" dirty="0">
                <a:latin typeface="Roboto"/>
                <a:cs typeface="Roboto"/>
              </a:rPr>
              <a:t>hepatomegaly</a:t>
            </a:r>
            <a:endParaRPr lang="en-US" sz="7200" dirty="0">
              <a:latin typeface="Roboto"/>
              <a:cs typeface="Roboto"/>
            </a:endParaRPr>
          </a:p>
          <a:p>
            <a:pPr marL="413074" marR="5080" lvl="1">
              <a:lnSpc>
                <a:spcPts val="2210"/>
              </a:lnSpc>
              <a:spcBef>
                <a:spcPts val="455"/>
              </a:spcBef>
              <a:buSzPct val="88888"/>
              <a:tabLst>
                <a:tab pos="212725" algn="l"/>
              </a:tabLst>
            </a:pPr>
            <a:r>
              <a:rPr lang="en-US" sz="7200" spc="-105" dirty="0">
                <a:latin typeface="Roboto"/>
                <a:cs typeface="Roboto"/>
              </a:rPr>
              <a:t>Hemangioma</a:t>
            </a:r>
            <a:r>
              <a:rPr lang="en-US" sz="7200" spc="-50" dirty="0">
                <a:latin typeface="Roboto"/>
                <a:cs typeface="Roboto"/>
              </a:rPr>
              <a:t> </a:t>
            </a:r>
            <a:r>
              <a:rPr lang="en-US" sz="7200" spc="-30" dirty="0">
                <a:latin typeface="Roboto"/>
                <a:cs typeface="Roboto"/>
              </a:rPr>
              <a:t>of</a:t>
            </a:r>
            <a:r>
              <a:rPr lang="en-US" sz="7200" spc="-135" dirty="0">
                <a:latin typeface="Roboto"/>
                <a:cs typeface="Roboto"/>
              </a:rPr>
              <a:t> </a:t>
            </a:r>
            <a:r>
              <a:rPr lang="en-US" sz="7200" spc="-100" dirty="0">
                <a:latin typeface="Roboto"/>
                <a:cs typeface="Roboto"/>
              </a:rPr>
              <a:t>segment</a:t>
            </a:r>
            <a:r>
              <a:rPr lang="en-US" sz="7200" spc="-35" dirty="0">
                <a:latin typeface="Roboto"/>
                <a:cs typeface="Roboto"/>
              </a:rPr>
              <a:t> </a:t>
            </a:r>
            <a:r>
              <a:rPr lang="en-US" sz="7200" spc="-175" dirty="0">
                <a:latin typeface="Roboto"/>
                <a:cs typeface="Roboto"/>
              </a:rPr>
              <a:t>VI</a:t>
            </a:r>
            <a:r>
              <a:rPr lang="en-US" sz="7200" spc="-355" dirty="0">
                <a:latin typeface="Roboto"/>
                <a:cs typeface="Roboto"/>
              </a:rPr>
              <a:t> </a:t>
            </a:r>
            <a:r>
              <a:rPr lang="en-US" sz="7200" dirty="0">
                <a:latin typeface="Roboto"/>
                <a:cs typeface="Roboto"/>
              </a:rPr>
              <a:t>I</a:t>
            </a:r>
            <a:r>
              <a:rPr lang="en-US" sz="7200" spc="90" dirty="0">
                <a:latin typeface="Roboto"/>
                <a:cs typeface="Roboto"/>
              </a:rPr>
              <a:t> </a:t>
            </a:r>
            <a:r>
              <a:rPr lang="en-US" sz="7200" spc="-25" dirty="0">
                <a:latin typeface="Roboto"/>
                <a:cs typeface="Roboto"/>
              </a:rPr>
              <a:t>of </a:t>
            </a:r>
            <a:r>
              <a:rPr lang="en-US" sz="7200" spc="-10" dirty="0">
                <a:latin typeface="Roboto"/>
                <a:cs typeface="Roboto"/>
              </a:rPr>
              <a:t>liver</a:t>
            </a:r>
            <a:endParaRPr lang="en-US" sz="7200" dirty="0">
              <a:latin typeface="Roboto"/>
              <a:cs typeface="Roboto"/>
            </a:endParaRPr>
          </a:p>
          <a:p>
            <a:pPr marL="12700" algn="l">
              <a:lnSpc>
                <a:spcPts val="2675"/>
              </a:lnSpc>
              <a:spcBef>
                <a:spcPts val="110"/>
              </a:spcBef>
              <a:buSzPct val="88888"/>
              <a:tabLst>
                <a:tab pos="212090" algn="l"/>
              </a:tabLst>
            </a:pPr>
            <a:br>
              <a:rPr lang="en-US" sz="2000" spc="-120" dirty="0"/>
            </a:br>
            <a:endParaRPr lang="en-IN" dirty="0"/>
          </a:p>
        </p:txBody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C28A6F3B-C3BF-E341-E353-1F75BBAFE9EA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41900" y="266700"/>
            <a:ext cx="4850025" cy="54102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35171" y="68966"/>
            <a:ext cx="3928901" cy="588186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095635" y="135550"/>
            <a:ext cx="3882008" cy="5704897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6AB857-EDEE-8939-6D49-6368F8B3E73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342900" indent="-342900">
              <a:spcBef>
                <a:spcPts val="335"/>
              </a:spcBef>
            </a:pPr>
            <a:r>
              <a:rPr lang="en-US" sz="2000" dirty="0"/>
              <a:t>CT Chest :</a:t>
            </a:r>
          </a:p>
          <a:p>
            <a:pPr marL="0" indent="0">
              <a:spcBef>
                <a:spcPts val="335"/>
              </a:spcBef>
              <a:buNone/>
            </a:pPr>
            <a:r>
              <a:rPr lang="en-US" sz="3300" dirty="0"/>
              <a:t>      </a:t>
            </a:r>
            <a:r>
              <a:rPr lang="en-US" sz="1800" dirty="0"/>
              <a:t>Normal study</a:t>
            </a:r>
          </a:p>
          <a:p>
            <a:pPr marL="0" indent="0">
              <a:spcBef>
                <a:spcPts val="335"/>
              </a:spcBef>
              <a:buNone/>
            </a:pPr>
            <a:endParaRPr lang="en-IN" sz="1800" spc="-65" dirty="0">
              <a:latin typeface="Roboto"/>
              <a:cs typeface="Roboto"/>
            </a:endParaRPr>
          </a:p>
          <a:p>
            <a:pPr marL="343454" lvl="1" indent="0">
              <a:lnSpc>
                <a:spcPts val="2675"/>
              </a:lnSpc>
              <a:buSzPct val="88888"/>
              <a:buNone/>
              <a:tabLst>
                <a:tab pos="212090" algn="l"/>
              </a:tabLst>
            </a:pPr>
            <a:endParaRPr lang="en-IN" sz="3124" spc="-65" dirty="0">
              <a:latin typeface="Roboto"/>
              <a:cs typeface="Roboto"/>
            </a:endParaRPr>
          </a:p>
          <a:p>
            <a:pPr marL="343454" lvl="1" indent="0">
              <a:lnSpc>
                <a:spcPts val="2675"/>
              </a:lnSpc>
              <a:buSzPct val="88888"/>
              <a:buNone/>
              <a:tabLst>
                <a:tab pos="212090" algn="l"/>
              </a:tabLst>
            </a:pPr>
            <a:endParaRPr lang="en-IN" sz="3124" spc="-65" dirty="0">
              <a:latin typeface="Roboto"/>
              <a:cs typeface="Roboto"/>
            </a:endParaRPr>
          </a:p>
          <a:p>
            <a:pPr marL="343454" lvl="1" indent="0">
              <a:lnSpc>
                <a:spcPts val="2675"/>
              </a:lnSpc>
              <a:buSzPct val="88888"/>
              <a:buNone/>
              <a:tabLst>
                <a:tab pos="212090" algn="l"/>
              </a:tabLst>
            </a:pPr>
            <a:endParaRPr lang="en-IN" sz="3124" spc="-65" dirty="0">
              <a:latin typeface="Roboto"/>
              <a:cs typeface="Roboto"/>
            </a:endParaRPr>
          </a:p>
          <a:p>
            <a:pPr marL="0" indent="0">
              <a:lnSpc>
                <a:spcPct val="100000"/>
              </a:lnSpc>
              <a:spcBef>
                <a:spcPts val="335"/>
              </a:spcBef>
              <a:buNone/>
            </a:pPr>
            <a:endParaRPr lang="en-US" sz="1800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3E5A16A-2E9D-9641-A42F-062B3E017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28964" y="1104900"/>
            <a:ext cx="4442133" cy="3562681"/>
          </a:xfrm>
        </p:spPr>
        <p:txBody>
          <a:bodyPr>
            <a:normAutofit/>
          </a:bodyPr>
          <a:lstStyle/>
          <a:p>
            <a:endParaRPr lang="en-IN" dirty="0"/>
          </a:p>
          <a:p>
            <a:pPr marL="355600" indent="-342900">
              <a:lnSpc>
                <a:spcPts val="2675"/>
              </a:lnSpc>
              <a:buSzPct val="88888"/>
              <a:tabLst>
                <a:tab pos="212090" algn="l"/>
              </a:tabLst>
            </a:pPr>
            <a:r>
              <a:rPr lang="en-IN" sz="2000" spc="-65" dirty="0">
                <a:latin typeface="Roboto"/>
                <a:cs typeface="Roboto"/>
              </a:rPr>
              <a:t>CT Abdomen:</a:t>
            </a:r>
          </a:p>
          <a:p>
            <a:pPr marL="629204" lvl="1" indent="-285750">
              <a:lnSpc>
                <a:spcPts val="2675"/>
              </a:lnSpc>
              <a:buSzPct val="88888"/>
              <a:buFont typeface="Arial" panose="020B0604020202020204" pitchFamily="34" charset="0"/>
              <a:buChar char="•"/>
              <a:tabLst>
                <a:tab pos="212090" algn="l"/>
              </a:tabLst>
            </a:pPr>
            <a:r>
              <a:rPr lang="en-IN" sz="1800" spc="-65" dirty="0">
                <a:latin typeface="Roboto"/>
                <a:cs typeface="Roboto"/>
              </a:rPr>
              <a:t> Hepatosplenomegaly present</a:t>
            </a:r>
          </a:p>
          <a:p>
            <a:pPr marL="629204" lvl="1" indent="-285750">
              <a:lnSpc>
                <a:spcPts val="2675"/>
              </a:lnSpc>
              <a:buSzPct val="88888"/>
              <a:buFont typeface="Arial" panose="020B0604020202020204" pitchFamily="34" charset="0"/>
              <a:buChar char="•"/>
              <a:tabLst>
                <a:tab pos="212090" algn="l"/>
              </a:tabLst>
            </a:pPr>
            <a:r>
              <a:rPr lang="en-IN" sz="1800" spc="-65" dirty="0">
                <a:latin typeface="Roboto"/>
                <a:cs typeface="Roboto"/>
              </a:rPr>
              <a:t> Hepatic </a:t>
            </a:r>
            <a:r>
              <a:rPr lang="en-IN" sz="1800" spc="-65" dirty="0" err="1">
                <a:latin typeface="Roboto"/>
                <a:cs typeface="Roboto"/>
              </a:rPr>
              <a:t>Hemangioma</a:t>
            </a:r>
            <a:r>
              <a:rPr lang="en-IN" sz="1800" spc="-65" dirty="0">
                <a:latin typeface="Roboto"/>
                <a:cs typeface="Roboto"/>
              </a:rPr>
              <a:t> present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BBD2D0-B985-3D94-4523-FD3E0E74A8D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spc="-120" dirty="0"/>
              <a:t>Fundus :</a:t>
            </a:r>
          </a:p>
          <a:p>
            <a:pPr marL="32365" indent="0">
              <a:buNone/>
            </a:pPr>
            <a:r>
              <a:rPr lang="en-US" sz="2000" spc="-120" dirty="0"/>
              <a:t>	  Normal</a:t>
            </a:r>
          </a:p>
          <a:p>
            <a:pPr marL="32365" indent="0">
              <a:buNone/>
            </a:pPr>
            <a:endParaRPr lang="en-US" sz="2000" spc="-120" dirty="0"/>
          </a:p>
          <a:p>
            <a:endParaRPr lang="en-IN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EB1BFB-DBB9-E70B-A306-EE7646CA927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sz="2000" spc="-120" dirty="0"/>
              <a:t>Echocardiography:</a:t>
            </a:r>
          </a:p>
          <a:p>
            <a:pPr marL="542844" lvl="1" indent="-199390">
              <a:lnSpc>
                <a:spcPts val="2675"/>
              </a:lnSpc>
              <a:spcBef>
                <a:spcPts val="110"/>
              </a:spcBef>
              <a:buSzPct val="88888"/>
              <a:buFont typeface="Calibri"/>
              <a:buChar char="•"/>
              <a:tabLst>
                <a:tab pos="212090" algn="l"/>
              </a:tabLst>
            </a:pPr>
            <a:r>
              <a:rPr lang="en-IN" sz="2000" spc="-120" dirty="0">
                <a:latin typeface="Roboto"/>
                <a:cs typeface="Roboto"/>
              </a:rPr>
              <a:t>LVEF:</a:t>
            </a:r>
            <a:r>
              <a:rPr lang="en-IN" sz="2000" spc="-20" dirty="0">
                <a:latin typeface="Roboto"/>
                <a:cs typeface="Roboto"/>
              </a:rPr>
              <a:t> </a:t>
            </a:r>
            <a:r>
              <a:rPr lang="en-IN" sz="2000" spc="-25" dirty="0">
                <a:latin typeface="Roboto"/>
                <a:cs typeface="Roboto"/>
              </a:rPr>
              <a:t>62%</a:t>
            </a:r>
            <a:endParaRPr lang="en-IN" sz="2000" dirty="0">
              <a:latin typeface="Roboto"/>
              <a:cs typeface="Roboto"/>
            </a:endParaRPr>
          </a:p>
          <a:p>
            <a:pPr marL="542844" lvl="1" indent="-199390">
              <a:lnSpc>
                <a:spcPts val="2650"/>
              </a:lnSpc>
              <a:buSzPct val="88888"/>
              <a:buFont typeface="Calibri"/>
              <a:buChar char="•"/>
              <a:tabLst>
                <a:tab pos="212090" algn="l"/>
              </a:tabLst>
            </a:pPr>
            <a:r>
              <a:rPr lang="en-IN" sz="2000" spc="-65" dirty="0">
                <a:latin typeface="Roboto"/>
                <a:cs typeface="Roboto"/>
              </a:rPr>
              <a:t>Trivial</a:t>
            </a:r>
            <a:r>
              <a:rPr lang="en-IN" sz="2000" spc="-60" dirty="0">
                <a:latin typeface="Roboto"/>
                <a:cs typeface="Roboto"/>
              </a:rPr>
              <a:t> </a:t>
            </a:r>
            <a:r>
              <a:rPr lang="en-IN" sz="2000" spc="-25" dirty="0">
                <a:latin typeface="Roboto"/>
                <a:cs typeface="Roboto"/>
              </a:rPr>
              <a:t>MR</a:t>
            </a:r>
            <a:endParaRPr lang="en-IN" sz="2000" dirty="0">
              <a:latin typeface="Roboto"/>
              <a:cs typeface="Roboto"/>
            </a:endParaRPr>
          </a:p>
          <a:p>
            <a:pPr marL="542844" lvl="1" indent="-199390">
              <a:lnSpc>
                <a:spcPts val="2650"/>
              </a:lnSpc>
              <a:buSzPct val="88888"/>
              <a:buFont typeface="Calibri"/>
              <a:buChar char="•"/>
              <a:tabLst>
                <a:tab pos="212090" algn="l"/>
              </a:tabLst>
            </a:pPr>
            <a:r>
              <a:rPr lang="en-IN" sz="2000" spc="-55" dirty="0">
                <a:latin typeface="Roboto"/>
                <a:cs typeface="Roboto"/>
              </a:rPr>
              <a:t>Mild</a:t>
            </a:r>
            <a:r>
              <a:rPr lang="en-IN" sz="2000" spc="-75" dirty="0">
                <a:latin typeface="Roboto"/>
                <a:cs typeface="Roboto"/>
              </a:rPr>
              <a:t> </a:t>
            </a:r>
            <a:r>
              <a:rPr lang="en-IN" sz="2000" spc="-25" dirty="0">
                <a:latin typeface="Roboto"/>
                <a:cs typeface="Roboto"/>
              </a:rPr>
              <a:t>TR</a:t>
            </a:r>
            <a:endParaRPr lang="en-IN" sz="2000" dirty="0">
              <a:latin typeface="Roboto"/>
              <a:cs typeface="Roboto"/>
            </a:endParaRPr>
          </a:p>
          <a:p>
            <a:pPr marL="542844" lvl="1" indent="-199390">
              <a:lnSpc>
                <a:spcPts val="2675"/>
              </a:lnSpc>
              <a:buSzPct val="88888"/>
              <a:buFont typeface="Calibri"/>
              <a:buChar char="•"/>
              <a:tabLst>
                <a:tab pos="212090" algn="l"/>
              </a:tabLst>
            </a:pPr>
            <a:r>
              <a:rPr lang="en-IN" sz="2000" spc="-55" dirty="0">
                <a:latin typeface="Roboto"/>
                <a:cs typeface="Roboto"/>
              </a:rPr>
              <a:t>Mild</a:t>
            </a:r>
            <a:r>
              <a:rPr lang="en-IN" sz="2000" dirty="0">
                <a:latin typeface="Roboto"/>
                <a:cs typeface="Roboto"/>
              </a:rPr>
              <a:t> </a:t>
            </a:r>
            <a:r>
              <a:rPr lang="en-IN" sz="2000" spc="-90" dirty="0">
                <a:latin typeface="Roboto"/>
                <a:cs typeface="Roboto"/>
              </a:rPr>
              <a:t>pulmonary</a:t>
            </a:r>
            <a:r>
              <a:rPr lang="en-IN" sz="2000" spc="-140" dirty="0">
                <a:latin typeface="Roboto"/>
                <a:cs typeface="Roboto"/>
              </a:rPr>
              <a:t> </a:t>
            </a:r>
            <a:r>
              <a:rPr lang="en-IN" sz="2000" spc="-65" dirty="0">
                <a:latin typeface="Roboto"/>
                <a:cs typeface="Roboto"/>
              </a:rPr>
              <a:t>hypertension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43241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08E4431-4097-AD0F-4789-E771BB4337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4265" y="952500"/>
            <a:ext cx="4438478" cy="3562681"/>
          </a:xfrm>
        </p:spPr>
        <p:txBody>
          <a:bodyPr>
            <a:noAutofit/>
          </a:bodyPr>
          <a:lstStyle/>
          <a:p>
            <a:pPr marL="298450" indent="-285750">
              <a:lnSpc>
                <a:spcPts val="2715"/>
              </a:lnSpc>
              <a:buSzPct val="86538"/>
              <a:tabLst>
                <a:tab pos="213995" algn="l"/>
              </a:tabLst>
            </a:pPr>
            <a:r>
              <a:rPr lang="en-IN" sz="1800" spc="-100" dirty="0">
                <a:latin typeface="Roboto"/>
                <a:cs typeface="Roboto"/>
              </a:rPr>
              <a:t>Nutritional</a:t>
            </a:r>
            <a:r>
              <a:rPr lang="en-IN" sz="1800" spc="5" dirty="0">
                <a:latin typeface="Roboto"/>
                <a:cs typeface="Roboto"/>
              </a:rPr>
              <a:t> </a:t>
            </a:r>
            <a:r>
              <a:rPr lang="en-IN" sz="1800" spc="-10" dirty="0">
                <a:latin typeface="Roboto"/>
                <a:cs typeface="Roboto"/>
              </a:rPr>
              <a:t>Workup</a:t>
            </a:r>
            <a:endParaRPr lang="en-IN" sz="1800" dirty="0">
              <a:latin typeface="Roboto"/>
              <a:cs typeface="Roboto"/>
            </a:endParaRPr>
          </a:p>
          <a:p>
            <a:pPr marL="699135" lvl="1" indent="-285750">
              <a:lnSpc>
                <a:spcPts val="2035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r>
              <a:rPr lang="en-IN" sz="1800" spc="-35" dirty="0">
                <a:latin typeface="Roboto"/>
                <a:cs typeface="Roboto"/>
              </a:rPr>
              <a:t>Vitamin</a:t>
            </a:r>
            <a:r>
              <a:rPr lang="en-IN" sz="1800" spc="-100" dirty="0">
                <a:latin typeface="Roboto"/>
                <a:cs typeface="Roboto"/>
              </a:rPr>
              <a:t> </a:t>
            </a:r>
            <a:r>
              <a:rPr lang="en-IN" sz="1800" spc="-290" dirty="0">
                <a:latin typeface="Roboto"/>
                <a:cs typeface="Roboto"/>
              </a:rPr>
              <a:t>B1</a:t>
            </a:r>
            <a:r>
              <a:rPr lang="en-IN" sz="1800" spc="-165" dirty="0">
                <a:latin typeface="Roboto"/>
                <a:cs typeface="Roboto"/>
              </a:rPr>
              <a:t> </a:t>
            </a:r>
            <a:r>
              <a:rPr lang="en-IN" sz="1800" dirty="0">
                <a:latin typeface="Roboto"/>
                <a:cs typeface="Roboto"/>
              </a:rPr>
              <a:t>2:</a:t>
            </a:r>
            <a:r>
              <a:rPr lang="en-IN" sz="1800" spc="-65" dirty="0">
                <a:latin typeface="Roboto"/>
                <a:cs typeface="Roboto"/>
              </a:rPr>
              <a:t> </a:t>
            </a:r>
            <a:r>
              <a:rPr lang="en-IN" sz="1800" spc="-10" dirty="0">
                <a:latin typeface="Roboto"/>
                <a:cs typeface="Roboto"/>
              </a:rPr>
              <a:t>Normal</a:t>
            </a:r>
            <a:endParaRPr lang="en-IN" sz="1800" dirty="0">
              <a:latin typeface="Roboto"/>
              <a:cs typeface="Roboto"/>
            </a:endParaRPr>
          </a:p>
          <a:p>
            <a:pPr marL="699135" lvl="1" indent="-285750">
              <a:lnSpc>
                <a:spcPts val="2330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r>
              <a:rPr lang="en-IN" sz="1800" spc="-35" dirty="0">
                <a:latin typeface="Roboto"/>
                <a:cs typeface="Roboto"/>
              </a:rPr>
              <a:t>Folic</a:t>
            </a:r>
            <a:r>
              <a:rPr lang="en-IN" sz="1800" spc="-100" dirty="0">
                <a:latin typeface="Roboto"/>
                <a:cs typeface="Roboto"/>
              </a:rPr>
              <a:t> </a:t>
            </a:r>
            <a:r>
              <a:rPr lang="en-IN" sz="1800" spc="-30" dirty="0">
                <a:latin typeface="Roboto"/>
                <a:cs typeface="Roboto"/>
              </a:rPr>
              <a:t>acid:</a:t>
            </a:r>
            <a:r>
              <a:rPr lang="en-IN" sz="1800" spc="-45" dirty="0">
                <a:latin typeface="Roboto"/>
                <a:cs typeface="Roboto"/>
              </a:rPr>
              <a:t> </a:t>
            </a:r>
            <a:r>
              <a:rPr lang="en-IN" sz="1800" spc="-60" dirty="0">
                <a:latin typeface="Roboto"/>
                <a:cs typeface="Roboto"/>
              </a:rPr>
              <a:t>&gt;20</a:t>
            </a:r>
            <a:r>
              <a:rPr lang="en-IN" sz="1800" spc="-65" dirty="0">
                <a:latin typeface="Roboto"/>
                <a:cs typeface="Roboto"/>
              </a:rPr>
              <a:t> </a:t>
            </a:r>
            <a:r>
              <a:rPr lang="en-IN" sz="1800" spc="-90" dirty="0">
                <a:latin typeface="Roboto"/>
                <a:cs typeface="Roboto"/>
              </a:rPr>
              <a:t>ng/mL</a:t>
            </a:r>
            <a:r>
              <a:rPr lang="en-IN" sz="1800" spc="-80" dirty="0">
                <a:latin typeface="Roboto"/>
                <a:cs typeface="Roboto"/>
              </a:rPr>
              <a:t> </a:t>
            </a:r>
            <a:r>
              <a:rPr lang="en-IN" sz="1800" spc="-50" dirty="0">
                <a:latin typeface="Roboto"/>
                <a:cs typeface="Roboto"/>
              </a:rPr>
              <a:t>(adequate)</a:t>
            </a:r>
            <a:endParaRPr lang="en-IN" sz="1800" dirty="0">
              <a:latin typeface="Roboto"/>
              <a:cs typeface="Roboto"/>
            </a:endParaRPr>
          </a:p>
          <a:p>
            <a:endParaRPr lang="en-IN" sz="1800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F8E3C06-B520-1989-B828-1C2BB7D4EB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87030" y="597408"/>
            <a:ext cx="4442133" cy="3562681"/>
          </a:xfrm>
        </p:spPr>
        <p:txBody>
          <a:bodyPr>
            <a:normAutofit/>
          </a:bodyPr>
          <a:lstStyle/>
          <a:p>
            <a:pPr marL="12700" indent="0">
              <a:spcBef>
                <a:spcPts val="455"/>
              </a:spcBef>
              <a:buSzPct val="90384"/>
              <a:buNone/>
              <a:tabLst>
                <a:tab pos="213995" algn="l"/>
              </a:tabLst>
            </a:pPr>
            <a:endParaRPr lang="en-IN" sz="1800" dirty="0">
              <a:latin typeface="Roboto"/>
              <a:cs typeface="Roboto"/>
            </a:endParaRPr>
          </a:p>
          <a:p>
            <a:pPr marL="298450" indent="-285750">
              <a:spcBef>
                <a:spcPts val="360"/>
              </a:spcBef>
              <a:buSzPct val="90384"/>
              <a:tabLst>
                <a:tab pos="213995" algn="l"/>
              </a:tabLst>
            </a:pPr>
            <a:r>
              <a:rPr lang="en-IN" sz="1800" spc="-80" dirty="0">
                <a:latin typeface="Roboto"/>
                <a:cs typeface="Roboto"/>
              </a:rPr>
              <a:t>Smear</a:t>
            </a:r>
            <a:r>
              <a:rPr lang="en-IN" sz="1800" spc="-85" dirty="0">
                <a:latin typeface="Roboto"/>
                <a:cs typeface="Roboto"/>
              </a:rPr>
              <a:t> </a:t>
            </a:r>
            <a:r>
              <a:rPr lang="en-IN" sz="1800" spc="-50" dirty="0">
                <a:latin typeface="Roboto"/>
                <a:cs typeface="Roboto"/>
              </a:rPr>
              <a:t>for</a:t>
            </a:r>
            <a:r>
              <a:rPr lang="en-IN" sz="1800" spc="-80" dirty="0">
                <a:latin typeface="Roboto"/>
                <a:cs typeface="Roboto"/>
              </a:rPr>
              <a:t> </a:t>
            </a:r>
            <a:r>
              <a:rPr lang="en-IN" sz="1800" spc="-105" dirty="0">
                <a:latin typeface="Roboto"/>
                <a:cs typeface="Roboto"/>
              </a:rPr>
              <a:t>MP/MF</a:t>
            </a:r>
            <a:r>
              <a:rPr lang="en-IN" sz="1800" spc="-90" dirty="0">
                <a:latin typeface="Roboto"/>
                <a:cs typeface="Roboto"/>
              </a:rPr>
              <a:t> </a:t>
            </a:r>
            <a:r>
              <a:rPr lang="en-IN" sz="1600" spc="325" dirty="0">
                <a:latin typeface="Calibri"/>
                <a:cs typeface="Calibri"/>
              </a:rPr>
              <a:t>–</a:t>
            </a:r>
            <a:r>
              <a:rPr lang="en-IN" sz="1600" spc="170" dirty="0">
                <a:latin typeface="Calibri"/>
                <a:cs typeface="Calibri"/>
              </a:rPr>
              <a:t> </a:t>
            </a:r>
            <a:r>
              <a:rPr lang="en-IN" sz="1800" spc="-45" dirty="0">
                <a:latin typeface="Roboto"/>
                <a:cs typeface="Roboto"/>
              </a:rPr>
              <a:t>Negative</a:t>
            </a:r>
            <a:endParaRPr lang="en-IN" sz="1800" dirty="0">
              <a:latin typeface="Roboto"/>
              <a:cs typeface="Roboto"/>
            </a:endParaRPr>
          </a:p>
          <a:p>
            <a:pPr marL="298450" indent="-285750">
              <a:spcBef>
                <a:spcPts val="360"/>
              </a:spcBef>
              <a:buSzPct val="90384"/>
              <a:tabLst>
                <a:tab pos="213995" algn="l"/>
              </a:tabLst>
            </a:pPr>
            <a:r>
              <a:rPr lang="en-IN" sz="1800" spc="-70" dirty="0">
                <a:latin typeface="Roboto"/>
                <a:cs typeface="Roboto"/>
              </a:rPr>
              <a:t>Rapid</a:t>
            </a:r>
            <a:r>
              <a:rPr lang="en-IN" sz="1800" spc="-20" dirty="0">
                <a:latin typeface="Roboto"/>
                <a:cs typeface="Roboto"/>
              </a:rPr>
              <a:t> </a:t>
            </a:r>
            <a:r>
              <a:rPr lang="en-IN" sz="1800" spc="-80" dirty="0">
                <a:latin typeface="Roboto"/>
                <a:cs typeface="Roboto"/>
              </a:rPr>
              <a:t>antigen</a:t>
            </a:r>
            <a:r>
              <a:rPr lang="en-IN" sz="1800" spc="-65" dirty="0">
                <a:latin typeface="Roboto"/>
                <a:cs typeface="Roboto"/>
              </a:rPr>
              <a:t> </a:t>
            </a:r>
            <a:r>
              <a:rPr lang="en-IN" sz="1800" spc="-35" dirty="0">
                <a:latin typeface="Roboto"/>
                <a:cs typeface="Roboto"/>
              </a:rPr>
              <a:t>kit</a:t>
            </a:r>
            <a:r>
              <a:rPr lang="en-IN" sz="1800" spc="-85" dirty="0">
                <a:latin typeface="Roboto"/>
                <a:cs typeface="Roboto"/>
              </a:rPr>
              <a:t> </a:t>
            </a:r>
            <a:r>
              <a:rPr lang="en-IN" sz="1600" spc="325" dirty="0">
                <a:latin typeface="Calibri"/>
                <a:cs typeface="Calibri"/>
              </a:rPr>
              <a:t>–</a:t>
            </a:r>
            <a:r>
              <a:rPr lang="en-IN" sz="1600" spc="80" dirty="0">
                <a:latin typeface="Calibri"/>
                <a:cs typeface="Calibri"/>
              </a:rPr>
              <a:t> </a:t>
            </a:r>
            <a:r>
              <a:rPr lang="en-IN" sz="1800" spc="-10" dirty="0">
                <a:latin typeface="Roboto"/>
                <a:cs typeface="Roboto"/>
              </a:rPr>
              <a:t>negative</a:t>
            </a:r>
            <a:endParaRPr lang="en-IN" sz="1800" dirty="0">
              <a:latin typeface="Roboto"/>
              <a:cs typeface="Roboto"/>
            </a:endParaRPr>
          </a:p>
          <a:p>
            <a:pPr marL="298450" indent="-285750">
              <a:spcBef>
                <a:spcPts val="365"/>
              </a:spcBef>
              <a:buSzPct val="90384"/>
              <a:tabLst>
                <a:tab pos="213995" algn="l"/>
              </a:tabLst>
            </a:pPr>
            <a:r>
              <a:rPr lang="en-IN" sz="1800" spc="-90" dirty="0">
                <a:latin typeface="Roboto"/>
                <a:cs typeface="Roboto"/>
              </a:rPr>
              <a:t>Sputum</a:t>
            </a:r>
            <a:r>
              <a:rPr lang="en-IN" sz="1800" spc="-10" dirty="0">
                <a:latin typeface="Roboto"/>
                <a:cs typeface="Roboto"/>
              </a:rPr>
              <a:t> </a:t>
            </a:r>
            <a:r>
              <a:rPr lang="en-IN" sz="1800" spc="-135" dirty="0">
                <a:latin typeface="Roboto"/>
                <a:cs typeface="Roboto"/>
              </a:rPr>
              <a:t>CBNAAT</a:t>
            </a:r>
            <a:r>
              <a:rPr lang="en-IN" sz="1800" spc="-85" dirty="0">
                <a:latin typeface="Roboto"/>
                <a:cs typeface="Roboto"/>
              </a:rPr>
              <a:t> </a:t>
            </a:r>
            <a:r>
              <a:rPr lang="en-IN" sz="1600" spc="325" dirty="0">
                <a:latin typeface="Calibri"/>
                <a:cs typeface="Calibri"/>
              </a:rPr>
              <a:t>–</a:t>
            </a:r>
            <a:r>
              <a:rPr lang="en-IN" sz="1600" spc="145" dirty="0">
                <a:latin typeface="Calibri"/>
                <a:cs typeface="Calibri"/>
              </a:rPr>
              <a:t> </a:t>
            </a:r>
            <a:r>
              <a:rPr lang="en-IN" sz="1800" spc="-10" dirty="0">
                <a:latin typeface="Roboto"/>
                <a:cs typeface="Roboto"/>
              </a:rPr>
              <a:t>Negative</a:t>
            </a:r>
            <a:endParaRPr lang="en-IN" sz="1800" dirty="0">
              <a:latin typeface="Roboto"/>
              <a:cs typeface="Roboto"/>
            </a:endParaRPr>
          </a:p>
          <a:p>
            <a:pPr marL="298450" indent="-285750">
              <a:spcBef>
                <a:spcPts val="360"/>
              </a:spcBef>
              <a:buSzPct val="90384"/>
              <a:tabLst>
                <a:tab pos="213995" algn="l"/>
              </a:tabLst>
            </a:pPr>
            <a:r>
              <a:rPr lang="en-IN" sz="1800" spc="-95" dirty="0">
                <a:latin typeface="Roboto"/>
                <a:cs typeface="Roboto"/>
              </a:rPr>
              <a:t>VCTC,</a:t>
            </a:r>
            <a:r>
              <a:rPr lang="en-IN" sz="1800" spc="-30" dirty="0">
                <a:latin typeface="Roboto"/>
                <a:cs typeface="Roboto"/>
              </a:rPr>
              <a:t> </a:t>
            </a:r>
            <a:r>
              <a:rPr lang="en-IN" sz="1800" spc="-80" dirty="0">
                <a:latin typeface="Roboto"/>
                <a:cs typeface="Roboto"/>
              </a:rPr>
              <a:t>VM- </a:t>
            </a:r>
            <a:r>
              <a:rPr lang="en-IN" sz="1800" spc="-10" dirty="0">
                <a:latin typeface="Roboto"/>
                <a:cs typeface="Roboto"/>
              </a:rPr>
              <a:t>negative</a:t>
            </a:r>
          </a:p>
          <a:p>
            <a:pPr marL="298450" indent="-285750">
              <a:spcBef>
                <a:spcPts val="360"/>
              </a:spcBef>
              <a:buSzPct val="90384"/>
              <a:tabLst>
                <a:tab pos="213995" algn="l"/>
              </a:tabLst>
            </a:pPr>
            <a:r>
              <a:rPr lang="en-IN" sz="1800" spc="-10" dirty="0">
                <a:latin typeface="Roboto"/>
                <a:cs typeface="Roboto"/>
              </a:rPr>
              <a:t>Absolute neutrophil count- 880 cells/cu.mm </a:t>
            </a:r>
            <a:endParaRPr lang="en-IN" sz="1800" dirty="0">
              <a:latin typeface="Roboto"/>
              <a:cs typeface="Roboto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C1FF963B-3D51-6805-964A-DD0680E2D3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" y="285431"/>
            <a:ext cx="4267200" cy="544893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E5D166F-15CD-5D52-F15E-A1FE2C0DCD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3513" y="283907"/>
            <a:ext cx="4414492" cy="544893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66AFD3FC-408B-007B-B3A6-847BC9736F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sz="2000" b="1" u="sng" dirty="0"/>
              <a:t>PERIPHERAL SMEAR: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RBC: hypochromic microcytic, normochromic normocytes and elongated cells.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 err="1"/>
              <a:t>Hemoparasites</a:t>
            </a:r>
            <a:r>
              <a:rPr lang="en-IN" dirty="0"/>
              <a:t> not seen.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IN" dirty="0"/>
              <a:t>WBC count is decreased.</a:t>
            </a:r>
            <a:endParaRPr lang="en-US" dirty="0"/>
          </a:p>
          <a:p>
            <a:r>
              <a:rPr lang="en-US" dirty="0"/>
              <a:t>Platelet count is decreased, manual platelet count is 100000 cells/cu.mm ; few large platelets seen.</a:t>
            </a:r>
          </a:p>
          <a:p>
            <a:pPr marL="394695" lvl="1" indent="0">
              <a:buNone/>
            </a:pPr>
            <a:endParaRPr 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3C34904-3CBA-00FF-D18E-C75D86721FB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Differential count - for 50 cells: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Neutrophils- 17/50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Eosinophils- 1/50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Lymphocytes- 22/50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Monocyte 4/50</a:t>
            </a:r>
          </a:p>
          <a:p>
            <a:r>
              <a:rPr lang="en-US" dirty="0"/>
              <a:t>Reticulocyte count- 2.7%</a:t>
            </a:r>
          </a:p>
          <a:p>
            <a:r>
              <a:rPr lang="en-US" b="1" i="1" u="sng" dirty="0"/>
              <a:t>IMPRESSION:</a:t>
            </a:r>
          </a:p>
          <a:p>
            <a:pPr marL="32365" indent="0">
              <a:buNone/>
            </a:pPr>
            <a:r>
              <a:rPr lang="en-US" dirty="0"/>
              <a:t>Pancytopenia -  suggested follow up</a:t>
            </a:r>
          </a:p>
          <a:p>
            <a:pPr marL="32365" indent="0">
              <a:buNone/>
            </a:pPr>
            <a:endParaRPr lang="en-US" dirty="0"/>
          </a:p>
          <a:p>
            <a:endParaRPr lang="en-US" dirty="0"/>
          </a:p>
          <a:p>
            <a:pPr marL="32365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7361675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6C2D40-90C8-E375-C08D-209A93D0FE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2300" y="800100"/>
            <a:ext cx="4438478" cy="3562681"/>
          </a:xfrm>
        </p:spPr>
        <p:txBody>
          <a:bodyPr>
            <a:normAutofit fontScale="92500"/>
          </a:bodyPr>
          <a:lstStyle/>
          <a:p>
            <a:pPr marL="298450" indent="-285750">
              <a:lnSpc>
                <a:spcPts val="2825"/>
              </a:lnSpc>
              <a:spcBef>
                <a:spcPts val="120"/>
              </a:spcBef>
              <a:buSzPct val="86538"/>
              <a:tabLst>
                <a:tab pos="213995" algn="l"/>
              </a:tabLst>
            </a:pPr>
            <a:r>
              <a:rPr lang="en-IN" sz="2600" b="1" u="sng" spc="-130" dirty="0">
                <a:latin typeface="Roboto"/>
                <a:cs typeface="Roboto"/>
              </a:rPr>
              <a:t>Bone</a:t>
            </a:r>
            <a:r>
              <a:rPr lang="en-IN" sz="2600" b="1" u="sng" spc="-114" dirty="0">
                <a:latin typeface="Roboto"/>
                <a:cs typeface="Roboto"/>
              </a:rPr>
              <a:t> </a:t>
            </a:r>
            <a:r>
              <a:rPr lang="en-IN" sz="2600" b="1" u="sng" spc="-120" dirty="0">
                <a:latin typeface="Roboto"/>
                <a:cs typeface="Roboto"/>
              </a:rPr>
              <a:t>Marrow</a:t>
            </a:r>
            <a:r>
              <a:rPr lang="en-IN" sz="2600" b="1" u="sng" spc="-229" dirty="0">
                <a:latin typeface="Roboto"/>
                <a:cs typeface="Roboto"/>
              </a:rPr>
              <a:t> </a:t>
            </a:r>
            <a:r>
              <a:rPr lang="en-IN" sz="2600" b="1" u="sng" spc="-10" dirty="0">
                <a:latin typeface="Roboto"/>
                <a:cs typeface="Roboto"/>
              </a:rPr>
              <a:t>Aspirate:</a:t>
            </a:r>
            <a:endParaRPr lang="en-IN" sz="2600" b="1" u="sng" dirty="0">
              <a:latin typeface="Roboto"/>
              <a:cs typeface="Roboto"/>
            </a:endParaRPr>
          </a:p>
          <a:p>
            <a:pPr marL="699135" lvl="1" indent="-285750">
              <a:lnSpc>
                <a:spcPts val="2220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r>
              <a:rPr lang="en-IN" sz="1800" spc="-50" dirty="0">
                <a:latin typeface="Roboto"/>
                <a:cs typeface="Roboto"/>
              </a:rPr>
              <a:t>Relative</a:t>
            </a:r>
            <a:r>
              <a:rPr lang="en-IN" sz="1800" spc="-85" dirty="0">
                <a:latin typeface="Roboto"/>
                <a:cs typeface="Roboto"/>
              </a:rPr>
              <a:t> </a:t>
            </a:r>
            <a:r>
              <a:rPr lang="en-IN" sz="1800" spc="-45" dirty="0">
                <a:latin typeface="Roboto"/>
                <a:cs typeface="Roboto"/>
              </a:rPr>
              <a:t>erythroid</a:t>
            </a:r>
            <a:r>
              <a:rPr lang="en-IN" sz="1800" spc="-35" dirty="0">
                <a:latin typeface="Roboto"/>
                <a:cs typeface="Roboto"/>
              </a:rPr>
              <a:t> </a:t>
            </a:r>
            <a:r>
              <a:rPr lang="en-IN" sz="1800" spc="-10" dirty="0">
                <a:latin typeface="Roboto"/>
                <a:cs typeface="Roboto"/>
              </a:rPr>
              <a:t>hyperplasia</a:t>
            </a:r>
          </a:p>
          <a:p>
            <a:pPr marL="699135" lvl="1" indent="-285750">
              <a:lnSpc>
                <a:spcPts val="2220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r>
              <a:rPr lang="en-IN" sz="1800" spc="-10" dirty="0">
                <a:latin typeface="Roboto"/>
                <a:cs typeface="Roboto"/>
              </a:rPr>
              <a:t>Hypocellular marrow</a:t>
            </a:r>
          </a:p>
          <a:p>
            <a:pPr marL="699135" lvl="1" indent="-285750">
              <a:lnSpc>
                <a:spcPts val="2220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r>
              <a:rPr lang="en-IN" sz="1800" spc="-10" dirty="0">
                <a:latin typeface="Roboto"/>
                <a:cs typeface="Roboto"/>
              </a:rPr>
              <a:t>Myeloid /erythroid ratio – 3:1</a:t>
            </a:r>
          </a:p>
          <a:p>
            <a:pPr marL="699135" lvl="1" indent="-285750">
              <a:lnSpc>
                <a:spcPts val="2220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r>
              <a:rPr lang="en-IN" sz="1800" spc="-10" dirty="0">
                <a:latin typeface="Roboto"/>
                <a:cs typeface="Roboto"/>
              </a:rPr>
              <a:t>Erythropoiesis shows micro normoblastic maturation.</a:t>
            </a:r>
          </a:p>
          <a:p>
            <a:pPr marL="699135" lvl="1" indent="-285750">
              <a:lnSpc>
                <a:spcPts val="2220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r>
              <a:rPr lang="en-IN" sz="1800" spc="-10" dirty="0">
                <a:latin typeface="Roboto"/>
                <a:cs typeface="Roboto"/>
              </a:rPr>
              <a:t>Leukopoiesis shows normal pattern of maturation with blast &lt;5%</a:t>
            </a:r>
          </a:p>
          <a:p>
            <a:pPr marL="699135" lvl="1" indent="-285750">
              <a:lnSpc>
                <a:spcPts val="2220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r>
              <a:rPr lang="en-IN" sz="1800" spc="-10" dirty="0">
                <a:latin typeface="Roboto"/>
                <a:cs typeface="Roboto"/>
              </a:rPr>
              <a:t>Megakaryocytes seen</a:t>
            </a:r>
            <a:endParaRPr lang="en-IN" sz="1449" spc="-10" dirty="0">
              <a:latin typeface="Roboto"/>
              <a:cs typeface="Roboto"/>
            </a:endParaRPr>
          </a:p>
          <a:p>
            <a:pPr marL="699135" lvl="1" indent="-285750">
              <a:lnSpc>
                <a:spcPts val="2220"/>
              </a:lnSpc>
              <a:buSzPct val="90697"/>
              <a:buFont typeface="Arial" panose="020B0604020202020204" pitchFamily="34" charset="0"/>
              <a:buChar char="•"/>
              <a:tabLst>
                <a:tab pos="612140" algn="l"/>
              </a:tabLst>
            </a:pPr>
            <a:endParaRPr lang="en-IN" sz="1800" dirty="0">
              <a:latin typeface="Roboto"/>
              <a:cs typeface="Roboto"/>
            </a:endParaRPr>
          </a:p>
          <a:p>
            <a:endParaRPr lang="en-IN" dirty="0"/>
          </a:p>
        </p:txBody>
      </p:sp>
      <p:pic>
        <p:nvPicPr>
          <p:cNvPr id="6" name="object 3">
            <a:extLst>
              <a:ext uri="{FF2B5EF4-FFF2-40B4-BE49-F238E27FC236}">
                <a16:creationId xmlns:a16="http://schemas.microsoft.com/office/drawing/2014/main" id="{A5B7DAA1-2862-66A5-DEFB-E47A4FFE7920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5453449" y="571500"/>
            <a:ext cx="4312851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7216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DFF7B7C-DA55-85F9-177A-3A53BF833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3701" y="-4572"/>
            <a:ext cx="5205445" cy="655229"/>
          </a:xfrm>
        </p:spPr>
        <p:txBody>
          <a:bodyPr/>
          <a:lstStyle/>
          <a:p>
            <a:r>
              <a:rPr lang="en-US" dirty="0"/>
              <a:t>Bone marrow biopsy(4/10/26):</a:t>
            </a:r>
            <a:endParaRPr lang="en-IN" dirty="0"/>
          </a:p>
        </p:txBody>
      </p:sp>
      <p:pic>
        <p:nvPicPr>
          <p:cNvPr id="8" name="object 2">
            <a:extLst>
              <a:ext uri="{FF2B5EF4-FFF2-40B4-BE49-F238E27FC236}">
                <a16:creationId xmlns:a16="http://schemas.microsoft.com/office/drawing/2014/main" id="{78BCCCD7-E5AB-CEA7-7EC8-EC573B27DAAF}"/>
              </a:ext>
            </a:extLst>
          </p:cNvPr>
          <p:cNvPicPr>
            <a:picLocks noGrp="1"/>
          </p:cNvPicPr>
          <p:nvPr>
            <p:ph type="pic" idx="1"/>
          </p:nvPr>
        </p:nvPicPr>
        <p:blipFill>
          <a:blip r:embed="rId2" cstate="print"/>
          <a:srcRect l="6046" r="6046"/>
          <a:stretch/>
        </p:blipFill>
        <p:spPr>
          <a:xfrm>
            <a:off x="5803900" y="71519"/>
            <a:ext cx="4495799" cy="5714999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745C33C-1050-1B7D-8907-E786E6BB2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17501" y="670360"/>
            <a:ext cx="5689420" cy="5334307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IN" sz="2400" b="1" i="1" u="sng" dirty="0"/>
              <a:t>Microscopy:</a:t>
            </a:r>
            <a:br>
              <a:rPr lang="en-IN" dirty="0"/>
            </a:br>
            <a:r>
              <a:rPr lang="en-IN" sz="1700" dirty="0"/>
              <a:t>Hypocellular marrow spaces</a:t>
            </a:r>
            <a:br>
              <a:rPr lang="en-IN" sz="1700" dirty="0"/>
            </a:br>
            <a:r>
              <a:rPr lang="en-IN" sz="1700" dirty="0"/>
              <a:t>Cellularity: ~30%</a:t>
            </a:r>
          </a:p>
          <a:p>
            <a:pPr algn="l"/>
            <a:br>
              <a:rPr lang="en-IN" sz="1700" dirty="0"/>
            </a:br>
            <a:r>
              <a:rPr lang="en-IN" sz="2300" b="1" u="sng" dirty="0"/>
              <a:t>Megakaryocytes: </a:t>
            </a:r>
          </a:p>
          <a:p>
            <a:pPr algn="l"/>
            <a:r>
              <a:rPr lang="en-IN" sz="1700" dirty="0"/>
              <a:t>Adequate in number with normal maturation and morphology</a:t>
            </a:r>
          </a:p>
          <a:p>
            <a:pPr algn="l"/>
            <a:br>
              <a:rPr lang="en-IN" dirty="0"/>
            </a:br>
            <a:r>
              <a:rPr lang="en-IN" sz="2200" b="1" u="sng" dirty="0"/>
              <a:t>Erythroid series:</a:t>
            </a:r>
            <a:br>
              <a:rPr lang="en-IN" dirty="0"/>
            </a:br>
            <a:r>
              <a:rPr lang="en-IN" sz="1900" dirty="0"/>
              <a:t>Mild hyperplasia</a:t>
            </a:r>
            <a:br>
              <a:rPr lang="en-IN" sz="1900" dirty="0"/>
            </a:br>
            <a:r>
              <a:rPr lang="en-IN" sz="1900" dirty="0"/>
              <a:t>Normoblastic maturation</a:t>
            </a:r>
            <a:br>
              <a:rPr lang="en-IN" sz="1900" dirty="0"/>
            </a:br>
            <a:r>
              <a:rPr lang="en-IN" sz="1900" dirty="0"/>
              <a:t>Mild </a:t>
            </a:r>
            <a:r>
              <a:rPr lang="en-IN" sz="1900" dirty="0" err="1"/>
              <a:t>dyserythropoiesis</a:t>
            </a:r>
            <a:endParaRPr lang="en-IN" sz="1900" dirty="0"/>
          </a:p>
          <a:p>
            <a:pPr algn="l"/>
            <a:br>
              <a:rPr lang="en-IN" dirty="0"/>
            </a:br>
            <a:r>
              <a:rPr lang="en-IN" sz="2200" b="1" u="sng" dirty="0"/>
              <a:t>Myeloid series:</a:t>
            </a:r>
            <a:br>
              <a:rPr lang="en-IN" dirty="0"/>
            </a:br>
            <a:r>
              <a:rPr lang="en-IN" sz="1900" dirty="0"/>
              <a:t>Slightly diminished</a:t>
            </a:r>
            <a:br>
              <a:rPr lang="en-IN" sz="1900" dirty="0"/>
            </a:br>
            <a:r>
              <a:rPr lang="en-IN" sz="1900" dirty="0"/>
              <a:t>Normal maturation and morphology</a:t>
            </a:r>
          </a:p>
          <a:p>
            <a:pPr algn="l"/>
            <a:br>
              <a:rPr lang="en-IN" dirty="0"/>
            </a:br>
            <a:r>
              <a:rPr lang="en-IN" sz="1900" dirty="0"/>
              <a:t>Lymphocytes and plasma cells: Within normal limits</a:t>
            </a:r>
            <a:br>
              <a:rPr lang="en-IN" sz="1900" dirty="0"/>
            </a:br>
            <a:r>
              <a:rPr lang="en-IN" sz="1900" dirty="0"/>
              <a:t>No granulomas, abnormal cells, or metastatic infiltrates</a:t>
            </a:r>
            <a:br>
              <a:rPr lang="en-IN" sz="1900" dirty="0"/>
            </a:br>
            <a:r>
              <a:rPr lang="en-IN" sz="1900" dirty="0"/>
              <a:t>Reticulin stain: No evidence of fibrosis</a:t>
            </a:r>
          </a:p>
          <a:p>
            <a:pPr algn="l"/>
            <a:br>
              <a:rPr lang="en-IN" dirty="0"/>
            </a:br>
            <a:r>
              <a:rPr lang="en-IN" sz="2200" b="1" i="1" u="sng" dirty="0"/>
              <a:t>Impression:</a:t>
            </a:r>
            <a:br>
              <a:rPr lang="en-IN" dirty="0"/>
            </a:br>
            <a:r>
              <a:rPr lang="en-IN" sz="2100" dirty="0"/>
              <a:t>Bone marrow biopsy shows features of a hypocellular marrow with relative erythroid hyperplasia.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496674" y="419100"/>
            <a:ext cx="3860851" cy="381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z="2400" spc="-180" dirty="0"/>
              <a:t>Repeat</a:t>
            </a:r>
            <a:r>
              <a:rPr sz="2400" spc="-45" dirty="0"/>
              <a:t> </a:t>
            </a:r>
            <a:r>
              <a:rPr sz="2400" spc="-180" dirty="0"/>
              <a:t>bone</a:t>
            </a:r>
            <a:r>
              <a:rPr sz="2400" spc="-100" dirty="0"/>
              <a:t> </a:t>
            </a:r>
            <a:r>
              <a:rPr sz="2400" spc="-95" dirty="0"/>
              <a:t>marrow</a:t>
            </a:r>
            <a:r>
              <a:rPr lang="en-US" sz="2400" spc="-95" dirty="0">
                <a:sym typeface="Wingdings" panose="05000000000000000000" pitchFamily="2" charset="2"/>
              </a:rPr>
              <a:t>(13/10/26):</a:t>
            </a:r>
            <a:endParaRPr sz="2400" spc="-95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A98D55A-C9DC-9115-344A-75CB472D7A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01475" y="1104901"/>
            <a:ext cx="3251251" cy="3978486"/>
          </a:xfrm>
        </p:spPr>
        <p:txBody>
          <a:bodyPr>
            <a:normAutofit/>
          </a:bodyPr>
          <a:lstStyle/>
          <a:p>
            <a:pPr algn="l"/>
            <a:r>
              <a:rPr lang="en-US" sz="1800" b="1" i="1" u="sng" dirty="0"/>
              <a:t>Impression: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n-IN" sz="1800" dirty="0"/>
              <a:t>Collection of atypical cells favouring blasts.</a:t>
            </a:r>
          </a:p>
        </p:txBody>
      </p:sp>
      <p:pic>
        <p:nvPicPr>
          <p:cNvPr id="7" name="object 3">
            <a:extLst>
              <a:ext uri="{FF2B5EF4-FFF2-40B4-BE49-F238E27FC236}">
                <a16:creationId xmlns:a16="http://schemas.microsoft.com/office/drawing/2014/main" id="{FC7CD3FC-A7EF-93BB-DD6E-2EAC67858F2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737100" y="190500"/>
            <a:ext cx="4571999" cy="525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801474" y="752302"/>
            <a:ext cx="9081112" cy="417422"/>
          </a:xfrm>
          <a:prstGeom prst="rect">
            <a:avLst/>
          </a:prstGeom>
        </p:spPr>
        <p:txBody>
          <a:bodyPr vert="horz" wrap="square" lIns="0" tIns="83185" rIns="0" bIns="0" rtlCol="0">
            <a:spAutoFit/>
          </a:bodyPr>
          <a:lstStyle/>
          <a:p>
            <a:pPr marL="12700" marR="5080" algn="l">
              <a:lnSpc>
                <a:spcPts val="2600"/>
              </a:lnSpc>
              <a:spcBef>
                <a:spcPts val="655"/>
              </a:spcBef>
            </a:pPr>
            <a:r>
              <a:rPr lang="en-US" sz="2800" dirty="0"/>
              <a:t>Chief complaints:</a:t>
            </a:r>
            <a:endParaRPr sz="28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E1A808-5AEE-3EF6-1335-8BCBFA5925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spc="-55" dirty="0"/>
              <a:t>60-</a:t>
            </a:r>
            <a:r>
              <a:rPr lang="en-US" sz="2400" spc="-90" dirty="0"/>
              <a:t>year-</a:t>
            </a:r>
            <a:r>
              <a:rPr lang="en-US" sz="2400" spc="-45" dirty="0"/>
              <a:t>old</a:t>
            </a:r>
            <a:r>
              <a:rPr lang="en-US" sz="2400" spc="-110" dirty="0"/>
              <a:t> </a:t>
            </a:r>
            <a:r>
              <a:rPr lang="en-US" sz="2400" spc="-70" dirty="0"/>
              <a:t>female</a:t>
            </a:r>
            <a:r>
              <a:rPr lang="en-US" sz="2400" spc="-85" dirty="0"/>
              <a:t> </a:t>
            </a:r>
            <a:r>
              <a:rPr lang="en-US" sz="2400" spc="-75" dirty="0"/>
              <a:t>admitted</a:t>
            </a:r>
            <a:r>
              <a:rPr lang="en-US" sz="2400" spc="-10" dirty="0"/>
              <a:t> </a:t>
            </a:r>
            <a:r>
              <a:rPr lang="en-US" sz="2400" spc="-90" dirty="0"/>
              <a:t>on</a:t>
            </a:r>
            <a:r>
              <a:rPr lang="en-US" sz="2400" spc="-60" dirty="0"/>
              <a:t> </a:t>
            </a:r>
            <a:r>
              <a:rPr lang="en-US" sz="2400" spc="-53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1</a:t>
            </a:r>
            <a:r>
              <a:rPr lang="en-US" sz="2400" spc="-185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spc="-28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/1</a:t>
            </a:r>
            <a:r>
              <a:rPr lang="en-US" sz="2400" spc="-185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2400" spc="-8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0//2025</a:t>
            </a:r>
            <a:r>
              <a:rPr lang="en-US" sz="2400" spc="-80" dirty="0"/>
              <a:t>,</a:t>
            </a:r>
            <a:r>
              <a:rPr lang="en-US" sz="2400" spc="30" dirty="0"/>
              <a:t> </a:t>
            </a:r>
            <a:r>
              <a:rPr lang="en-US" sz="2400" dirty="0"/>
              <a:t>a</a:t>
            </a:r>
            <a:r>
              <a:rPr lang="en-US" sz="2400" spc="-75" dirty="0"/>
              <a:t> </a:t>
            </a:r>
            <a:r>
              <a:rPr lang="en-US" sz="2400" spc="-110" dirty="0"/>
              <a:t>Known</a:t>
            </a:r>
            <a:r>
              <a:rPr lang="en-US" sz="2400" spc="-50" dirty="0"/>
              <a:t> </a:t>
            </a:r>
            <a:r>
              <a:rPr lang="en-US" sz="2400" spc="-80" dirty="0"/>
              <a:t>case </a:t>
            </a:r>
            <a:r>
              <a:rPr lang="en-US" sz="2400" spc="-25" dirty="0"/>
              <a:t>of </a:t>
            </a:r>
            <a:r>
              <a:rPr lang="en-US" sz="2400" spc="-100" dirty="0"/>
              <a:t>Type</a:t>
            </a:r>
            <a:r>
              <a:rPr lang="en-US" sz="2400" spc="-60" dirty="0"/>
              <a:t> </a:t>
            </a:r>
            <a:r>
              <a:rPr lang="en-US" sz="2400" dirty="0"/>
              <a:t>2</a:t>
            </a:r>
            <a:r>
              <a:rPr lang="en-US" sz="2400" spc="-90" dirty="0"/>
              <a:t> </a:t>
            </a:r>
            <a:r>
              <a:rPr lang="en-US" sz="2400" spc="-85" dirty="0"/>
              <a:t>Diabetes</a:t>
            </a:r>
            <a:r>
              <a:rPr lang="en-US" sz="2400" spc="-75" dirty="0"/>
              <a:t> </a:t>
            </a:r>
            <a:r>
              <a:rPr lang="en-US" sz="2400" spc="-80" dirty="0"/>
              <a:t>Mellitus</a:t>
            </a:r>
            <a:r>
              <a:rPr lang="en-US" sz="2400" spc="-75" dirty="0"/>
              <a:t> </a:t>
            </a:r>
            <a:r>
              <a:rPr lang="en-US" sz="2400" spc="-60" dirty="0"/>
              <a:t>(on</a:t>
            </a:r>
            <a:r>
              <a:rPr lang="en-US" sz="2400" spc="-40" dirty="0"/>
              <a:t> </a:t>
            </a:r>
            <a:r>
              <a:rPr lang="en-US" sz="2400" spc="-85" dirty="0"/>
              <a:t>treatment)</a:t>
            </a:r>
            <a:r>
              <a:rPr lang="en-US" sz="2400" spc="65" dirty="0"/>
              <a:t> </a:t>
            </a:r>
            <a:r>
              <a:rPr lang="en-US" sz="2400" spc="-95" dirty="0"/>
              <a:t>Presented</a:t>
            </a:r>
            <a:r>
              <a:rPr lang="en-US" sz="2400" spc="15" dirty="0"/>
              <a:t> </a:t>
            </a:r>
            <a:r>
              <a:rPr lang="en-US" sz="2400" spc="-10" dirty="0"/>
              <a:t>with:</a:t>
            </a:r>
            <a:br>
              <a:rPr lang="en-US" sz="2400" spc="-10" dirty="0"/>
            </a:br>
            <a:r>
              <a:rPr lang="en-US" sz="2400" spc="-10" dirty="0"/>
              <a:t>Complaints of Abdominal pain for the past 6 months </a:t>
            </a:r>
            <a:endParaRPr lang="en-IN" sz="24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9586737-174A-7F8B-5DBB-F4DF1170897C}"/>
              </a:ext>
            </a:extLst>
          </p:cNvPr>
          <p:cNvSpPr/>
          <p:nvPr/>
        </p:nvSpPr>
        <p:spPr>
          <a:xfrm>
            <a:off x="1917700" y="2171700"/>
            <a:ext cx="746760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2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Let’s discuss…</a:t>
            </a:r>
          </a:p>
        </p:txBody>
      </p:sp>
    </p:spTree>
    <p:extLst>
      <p:ext uri="{BB962C8B-B14F-4D97-AF65-F5344CB8AC3E}">
        <p14:creationId xmlns:p14="http://schemas.microsoft.com/office/powerpoint/2010/main" val="35995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IN" dirty="0"/>
              <a:t>History of present illness: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IN" sz="2800" dirty="0"/>
              <a:t>H/o Abdominal pain for the past 6 months</a:t>
            </a:r>
          </a:p>
          <a:p>
            <a:pPr lvl="1"/>
            <a:r>
              <a:rPr lang="en-IN" sz="2625" dirty="0"/>
              <a:t>Dragging type of pain </a:t>
            </a:r>
          </a:p>
          <a:p>
            <a:pPr lvl="1"/>
            <a:r>
              <a:rPr lang="en-IN" sz="2625" dirty="0"/>
              <a:t>Gradual onset, Progressive </a:t>
            </a:r>
          </a:p>
          <a:p>
            <a:pPr lvl="1"/>
            <a:r>
              <a:rPr lang="en-IN" sz="2625" dirty="0"/>
              <a:t>Predominantly in the left side of abdomen</a:t>
            </a:r>
          </a:p>
          <a:p>
            <a:pPr lvl="1"/>
            <a:r>
              <a:rPr lang="en-IN" sz="2625" dirty="0"/>
              <a:t>No aggravating or relieving factor</a:t>
            </a:r>
          </a:p>
          <a:p>
            <a:r>
              <a:rPr lang="en-IN" sz="2800" dirty="0"/>
              <a:t>H/o weight loss for the past 6 months                    [52 kg to 42 kg]</a:t>
            </a:r>
          </a:p>
          <a:p>
            <a:r>
              <a:rPr lang="en-IN" sz="2800" dirty="0"/>
              <a:t>H/o Loss of appetite</a:t>
            </a:r>
          </a:p>
          <a:p>
            <a:r>
              <a:rPr lang="en-IN" sz="2800" dirty="0"/>
              <a:t>H/o Early satiety for the past 4 months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6B71AF-7708-1EF7-6F5B-19EC7485E9F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IN" sz="2900" dirty="0"/>
              <a:t>No H/o abdominal distension</a:t>
            </a:r>
          </a:p>
          <a:p>
            <a:r>
              <a:rPr lang="en-IN" sz="2900" dirty="0"/>
              <a:t>No H/o Fever </a:t>
            </a:r>
          </a:p>
          <a:p>
            <a:r>
              <a:rPr lang="en-IN" sz="2900" dirty="0"/>
              <a:t>No H/o Night sweats </a:t>
            </a:r>
          </a:p>
          <a:p>
            <a:r>
              <a:rPr lang="en-IN" sz="2900" dirty="0"/>
              <a:t>No H/o Bleeding manifestations</a:t>
            </a:r>
          </a:p>
          <a:p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01474" y="677923"/>
            <a:ext cx="9081112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z="3600" spc="-155" dirty="0"/>
              <a:t>Past</a:t>
            </a:r>
            <a:r>
              <a:rPr sz="3200" spc="-95" dirty="0"/>
              <a:t> </a:t>
            </a:r>
            <a:r>
              <a:rPr sz="3200" spc="-105" dirty="0"/>
              <a:t>History</a:t>
            </a:r>
            <a:r>
              <a:rPr lang="en-US" sz="3200" spc="-105" dirty="0"/>
              <a:t>:</a:t>
            </a:r>
            <a:endParaRPr sz="3200" spc="-105" dirty="0"/>
          </a:p>
        </p:txBody>
      </p:sp>
      <p:sp>
        <p:nvSpPr>
          <p:cNvPr id="3" name="object 3"/>
          <p:cNvSpPr txBox="1"/>
          <p:nvPr/>
        </p:nvSpPr>
        <p:spPr>
          <a:xfrm>
            <a:off x="469900" y="1519810"/>
            <a:ext cx="9982199" cy="1481816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455"/>
              </a:spcBef>
              <a:buFont typeface="Wingdings" panose="05000000000000000000" pitchFamily="2" charset="2"/>
              <a:buChar char="Ø"/>
            </a:pPr>
            <a:r>
              <a:rPr lang="en-IN" sz="2000" spc="-50" dirty="0">
                <a:cs typeface="Roboto"/>
              </a:rPr>
              <a:t>Patient is a known case of Diabetes mellitus on Oral anti </a:t>
            </a:r>
            <a:r>
              <a:rPr lang="en-IN" sz="2000" spc="-85" dirty="0">
                <a:cs typeface="Roboto"/>
              </a:rPr>
              <a:t>– diabetic drugs  for the past 10 years .</a:t>
            </a: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Font typeface="Wingdings" panose="05000000000000000000" pitchFamily="2" charset="2"/>
              <a:buChar char="Ø"/>
            </a:pPr>
            <a:r>
              <a:rPr lang="en-IN" sz="2000" spc="-85" dirty="0">
                <a:cs typeface="Roboto"/>
              </a:rPr>
              <a:t>Not a known of Epilepsy/Systemic hypertension/CAD</a:t>
            </a: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Font typeface="Wingdings" panose="05000000000000000000" pitchFamily="2" charset="2"/>
              <a:buChar char="Ø"/>
            </a:pPr>
            <a:r>
              <a:rPr lang="en-IN" sz="2000" spc="-85" dirty="0">
                <a:cs typeface="Roboto"/>
              </a:rPr>
              <a:t>No H/o prior blood transfusion</a:t>
            </a:r>
          </a:p>
          <a:p>
            <a:pPr marL="355600" indent="-342900">
              <a:lnSpc>
                <a:spcPct val="100000"/>
              </a:lnSpc>
              <a:spcBef>
                <a:spcPts val="455"/>
              </a:spcBef>
              <a:buFont typeface="Wingdings" panose="05000000000000000000" pitchFamily="2" charset="2"/>
              <a:buChar char="Ø"/>
            </a:pPr>
            <a:r>
              <a:rPr lang="en-IN" sz="2000" spc="-85" dirty="0">
                <a:cs typeface="Roboto"/>
              </a:rPr>
              <a:t>h/o Hysterectomy done 4 years back.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01474" y="675679"/>
            <a:ext cx="9081112" cy="570669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30"/>
              </a:spcBef>
            </a:pPr>
            <a:r>
              <a:rPr sz="3600" spc="-114" dirty="0"/>
              <a:t>General</a:t>
            </a:r>
            <a:r>
              <a:rPr sz="3600" spc="10" dirty="0"/>
              <a:t> </a:t>
            </a:r>
            <a:r>
              <a:rPr sz="3600" spc="-90" dirty="0"/>
              <a:t>Examination</a:t>
            </a:r>
            <a:r>
              <a:rPr lang="en-US" sz="3600" spc="-90" dirty="0"/>
              <a:t>:</a:t>
            </a:r>
            <a:endParaRPr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E1E2A8-5E40-AFB7-6E28-52EC1A490E1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en-US" sz="2400" dirty="0"/>
              <a:t>O/E:</a:t>
            </a:r>
            <a:endParaRPr lang="en-IN" sz="24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8FB5B7-BB83-3616-E041-B98F2E18BDB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213995" indent="-201295">
              <a:lnSpc>
                <a:spcPct val="100000"/>
              </a:lnSpc>
              <a:spcBef>
                <a:spcPts val="455"/>
              </a:spcBef>
              <a:buSzPct val="90384"/>
              <a:buFont typeface="Calibri"/>
              <a:buChar char="•"/>
              <a:tabLst>
                <a:tab pos="213995" algn="l"/>
              </a:tabLst>
            </a:pPr>
            <a:r>
              <a:rPr lang="en-US" sz="1800" spc="-105" dirty="0">
                <a:latin typeface="Roboto"/>
                <a:cs typeface="Roboto"/>
              </a:rPr>
              <a:t>  Conscious</a:t>
            </a:r>
            <a:r>
              <a:rPr lang="en-US" sz="1800" spc="-55" dirty="0">
                <a:latin typeface="Roboto"/>
                <a:cs typeface="Roboto"/>
              </a:rPr>
              <a:t> </a:t>
            </a:r>
            <a:r>
              <a:rPr lang="en-US" sz="1800" spc="-100" dirty="0">
                <a:latin typeface="Roboto"/>
                <a:cs typeface="Roboto"/>
              </a:rPr>
              <a:t>and</a:t>
            </a:r>
            <a:r>
              <a:rPr lang="en-US" sz="1800" spc="30" dirty="0">
                <a:latin typeface="Roboto"/>
                <a:cs typeface="Roboto"/>
              </a:rPr>
              <a:t> </a:t>
            </a:r>
            <a:r>
              <a:rPr lang="en-US" sz="1800" spc="-60" dirty="0">
                <a:latin typeface="Roboto"/>
                <a:cs typeface="Roboto"/>
              </a:rPr>
              <a:t>oriented</a:t>
            </a:r>
            <a:endParaRPr lang="en-US" sz="1800" dirty="0">
              <a:latin typeface="Roboto"/>
              <a:cs typeface="Roboto"/>
            </a:endParaRPr>
          </a:p>
          <a:p>
            <a:pPr marL="213995" indent="-201295">
              <a:lnSpc>
                <a:spcPct val="100000"/>
              </a:lnSpc>
              <a:spcBef>
                <a:spcPts val="360"/>
              </a:spcBef>
              <a:buSzPct val="90384"/>
              <a:buFont typeface="Calibri"/>
              <a:buChar char="•"/>
              <a:tabLst>
                <a:tab pos="213995" algn="l"/>
              </a:tabLst>
            </a:pPr>
            <a:r>
              <a:rPr lang="en-US" sz="1800" spc="-70" dirty="0">
                <a:latin typeface="Roboto"/>
                <a:cs typeface="Roboto"/>
              </a:rPr>
              <a:t>  Pallor</a:t>
            </a:r>
            <a:r>
              <a:rPr lang="en-US" sz="1800" spc="-45" dirty="0">
                <a:latin typeface="Roboto"/>
                <a:cs typeface="Roboto"/>
              </a:rPr>
              <a:t> </a:t>
            </a:r>
            <a:r>
              <a:rPr lang="en-US" sz="1800" spc="-50" dirty="0">
                <a:latin typeface="Roboto"/>
                <a:cs typeface="Roboto"/>
              </a:rPr>
              <a:t>+</a:t>
            </a:r>
            <a:endParaRPr lang="en-US" sz="1800" dirty="0">
              <a:latin typeface="Roboto"/>
              <a:cs typeface="Roboto"/>
            </a:endParaRPr>
          </a:p>
          <a:p>
            <a:pPr marL="213995" indent="-201295">
              <a:lnSpc>
                <a:spcPct val="100000"/>
              </a:lnSpc>
              <a:spcBef>
                <a:spcPts val="360"/>
              </a:spcBef>
              <a:buSzPct val="90384"/>
              <a:buFont typeface="Calibri"/>
              <a:buChar char="•"/>
              <a:tabLst>
                <a:tab pos="213995" algn="l"/>
              </a:tabLst>
            </a:pPr>
            <a:r>
              <a:rPr lang="en-US" sz="1800" spc="-90" dirty="0">
                <a:latin typeface="Roboto"/>
                <a:cs typeface="Roboto"/>
              </a:rPr>
              <a:t>  </a:t>
            </a:r>
            <a:r>
              <a:rPr lang="en-US" sz="1800" spc="-90" dirty="0" err="1">
                <a:latin typeface="Roboto"/>
                <a:cs typeface="Roboto"/>
              </a:rPr>
              <a:t>Platynychia</a:t>
            </a:r>
            <a:r>
              <a:rPr lang="en-US" sz="1800" spc="25" dirty="0">
                <a:latin typeface="Roboto"/>
                <a:cs typeface="Roboto"/>
              </a:rPr>
              <a:t> </a:t>
            </a:r>
            <a:r>
              <a:rPr lang="en-US" sz="1800" spc="-50" dirty="0">
                <a:latin typeface="Roboto"/>
                <a:cs typeface="Roboto"/>
              </a:rPr>
              <a:t>+</a:t>
            </a:r>
            <a:endParaRPr lang="en-US" sz="1800" dirty="0">
              <a:latin typeface="Roboto"/>
              <a:cs typeface="Roboto"/>
            </a:endParaRPr>
          </a:p>
          <a:p>
            <a:pPr marL="290830" indent="-278130">
              <a:lnSpc>
                <a:spcPct val="100000"/>
              </a:lnSpc>
              <a:spcBef>
                <a:spcPts val="365"/>
              </a:spcBef>
              <a:buSzPct val="90384"/>
              <a:buFont typeface="Calibri"/>
              <a:buChar char="•"/>
              <a:tabLst>
                <a:tab pos="290830" algn="l"/>
              </a:tabLst>
            </a:pPr>
            <a:r>
              <a:rPr lang="en-US" sz="1800" spc="-85" dirty="0">
                <a:latin typeface="Roboto"/>
                <a:cs typeface="Roboto"/>
              </a:rPr>
              <a:t>No</a:t>
            </a:r>
            <a:r>
              <a:rPr lang="en-US" sz="1800" spc="-75" dirty="0">
                <a:latin typeface="Roboto"/>
                <a:cs typeface="Roboto"/>
              </a:rPr>
              <a:t> </a:t>
            </a:r>
            <a:r>
              <a:rPr lang="en-US" sz="1800" spc="-60" dirty="0">
                <a:latin typeface="Roboto"/>
                <a:cs typeface="Roboto"/>
              </a:rPr>
              <a:t>pedal</a:t>
            </a:r>
            <a:r>
              <a:rPr lang="en-US" sz="1800" spc="-85" dirty="0">
                <a:latin typeface="Roboto"/>
                <a:cs typeface="Roboto"/>
              </a:rPr>
              <a:t> </a:t>
            </a:r>
            <a:r>
              <a:rPr lang="en-US" sz="1800" spc="-10" dirty="0">
                <a:latin typeface="Roboto"/>
                <a:cs typeface="Roboto"/>
              </a:rPr>
              <a:t>edema</a:t>
            </a:r>
            <a:endParaRPr lang="en-US" sz="1800" dirty="0">
              <a:latin typeface="Roboto"/>
              <a:cs typeface="Roboto"/>
            </a:endParaRPr>
          </a:p>
          <a:p>
            <a:pPr marL="213995" indent="-201295">
              <a:lnSpc>
                <a:spcPct val="100000"/>
              </a:lnSpc>
              <a:spcBef>
                <a:spcPts val="360"/>
              </a:spcBef>
              <a:buSzPct val="90384"/>
              <a:buFont typeface="Calibri"/>
              <a:buChar char="•"/>
              <a:tabLst>
                <a:tab pos="213995" algn="l"/>
              </a:tabLst>
            </a:pPr>
            <a:r>
              <a:rPr lang="en-US" sz="1800" spc="-85" dirty="0">
                <a:latin typeface="Roboto"/>
                <a:cs typeface="Roboto"/>
              </a:rPr>
              <a:t>  No</a:t>
            </a:r>
            <a:r>
              <a:rPr lang="en-US" sz="1800" spc="-70" dirty="0">
                <a:latin typeface="Roboto"/>
                <a:cs typeface="Roboto"/>
              </a:rPr>
              <a:t> </a:t>
            </a:r>
            <a:r>
              <a:rPr lang="en-US" sz="1800" spc="-10" dirty="0">
                <a:latin typeface="Roboto"/>
                <a:cs typeface="Roboto"/>
              </a:rPr>
              <a:t>clubbing</a:t>
            </a:r>
            <a:endParaRPr lang="en-US" sz="1800" dirty="0">
              <a:latin typeface="Roboto"/>
              <a:cs typeface="Roboto"/>
            </a:endParaRPr>
          </a:p>
          <a:p>
            <a:pPr marL="213995" indent="-201295">
              <a:lnSpc>
                <a:spcPct val="100000"/>
              </a:lnSpc>
              <a:spcBef>
                <a:spcPts val="360"/>
              </a:spcBef>
              <a:buSzPct val="90384"/>
              <a:buFont typeface="Calibri"/>
              <a:buChar char="•"/>
              <a:tabLst>
                <a:tab pos="213995" algn="l"/>
              </a:tabLst>
            </a:pPr>
            <a:r>
              <a:rPr lang="en-US" sz="1800" spc="-85" dirty="0">
                <a:latin typeface="Roboto"/>
                <a:cs typeface="Roboto"/>
              </a:rPr>
              <a:t>  No</a:t>
            </a:r>
            <a:r>
              <a:rPr lang="en-US" sz="1800" spc="-70" dirty="0">
                <a:latin typeface="Roboto"/>
                <a:cs typeface="Roboto"/>
              </a:rPr>
              <a:t> </a:t>
            </a:r>
            <a:r>
              <a:rPr lang="en-US" sz="1800" spc="-10" dirty="0">
                <a:latin typeface="Roboto"/>
                <a:cs typeface="Roboto"/>
              </a:rPr>
              <a:t>generalized </a:t>
            </a:r>
            <a:r>
              <a:rPr lang="en-US" sz="1800" spc="-85" dirty="0">
                <a:latin typeface="Roboto"/>
                <a:cs typeface="Roboto"/>
              </a:rPr>
              <a:t>lymphadenopathy</a:t>
            </a:r>
            <a:endParaRPr lang="en-US" sz="1800" dirty="0">
              <a:latin typeface="Roboto"/>
              <a:cs typeface="Roboto"/>
            </a:endParaRPr>
          </a:p>
          <a:p>
            <a:endParaRPr lang="en-IN" sz="1800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24A998A-CA5F-CADA-4669-B089E3FA927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l"/>
            <a:r>
              <a:rPr lang="en-US" sz="2400" dirty="0"/>
              <a:t>Vitals:</a:t>
            </a:r>
            <a:endParaRPr lang="en-IN" sz="2400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176ED001-AE65-F100-F259-FC2F3A4E3409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213995" indent="-201295">
              <a:lnSpc>
                <a:spcPct val="100000"/>
              </a:lnSpc>
              <a:spcBef>
                <a:spcPts val="85"/>
              </a:spcBef>
              <a:buSzPct val="90384"/>
              <a:buFont typeface="Calibri"/>
              <a:buChar char="•"/>
              <a:tabLst>
                <a:tab pos="213995" algn="l"/>
              </a:tabLst>
            </a:pPr>
            <a:r>
              <a:rPr lang="en-IN" sz="1800" spc="-55" dirty="0">
                <a:latin typeface="Roboto"/>
                <a:cs typeface="Roboto"/>
              </a:rPr>
              <a:t>BP:</a:t>
            </a:r>
            <a:r>
              <a:rPr lang="en-IN" sz="1800" spc="-105" dirty="0">
                <a:latin typeface="Roboto"/>
                <a:cs typeface="Roboto"/>
              </a:rPr>
              <a:t>      </a:t>
            </a:r>
            <a:r>
              <a:rPr lang="en-IN" sz="1800" spc="-530" dirty="0">
                <a:latin typeface="Roboto"/>
                <a:cs typeface="Roboto"/>
              </a:rPr>
              <a:t>1</a:t>
            </a:r>
            <a:r>
              <a:rPr lang="en-IN" sz="1800" spc="-185" dirty="0">
                <a:latin typeface="Roboto"/>
                <a:cs typeface="Roboto"/>
              </a:rPr>
              <a:t> </a:t>
            </a:r>
            <a:r>
              <a:rPr lang="en-IN" sz="1800" spc="-530" dirty="0">
                <a:latin typeface="Roboto"/>
                <a:cs typeface="Roboto"/>
              </a:rPr>
              <a:t>1</a:t>
            </a:r>
            <a:r>
              <a:rPr lang="en-IN" sz="1800" spc="-185" dirty="0">
                <a:latin typeface="Roboto"/>
                <a:cs typeface="Roboto"/>
              </a:rPr>
              <a:t> </a:t>
            </a:r>
            <a:r>
              <a:rPr lang="en-IN" sz="1800" spc="-40" dirty="0">
                <a:latin typeface="Roboto"/>
                <a:cs typeface="Roboto"/>
              </a:rPr>
              <a:t>0/70</a:t>
            </a:r>
            <a:r>
              <a:rPr lang="en-IN" sz="1800" spc="-70" dirty="0">
                <a:latin typeface="Roboto"/>
                <a:cs typeface="Roboto"/>
              </a:rPr>
              <a:t> </a:t>
            </a:r>
            <a:r>
              <a:rPr lang="en-IN" sz="1800" spc="-75" dirty="0">
                <a:latin typeface="Roboto"/>
                <a:cs typeface="Roboto"/>
              </a:rPr>
              <a:t>mmHg at right upper limb at supine position</a:t>
            </a:r>
            <a:endParaRPr lang="en-IN" sz="1800" dirty="0">
              <a:latin typeface="Roboto"/>
              <a:cs typeface="Roboto"/>
            </a:endParaRPr>
          </a:p>
          <a:p>
            <a:pPr marL="213995" indent="-201295">
              <a:lnSpc>
                <a:spcPct val="100000"/>
              </a:lnSpc>
              <a:spcBef>
                <a:spcPts val="365"/>
              </a:spcBef>
              <a:buSzPct val="90384"/>
              <a:buFont typeface="Calibri"/>
              <a:buChar char="•"/>
              <a:tabLst>
                <a:tab pos="213995" algn="l"/>
              </a:tabLst>
            </a:pPr>
            <a:r>
              <a:rPr lang="en-IN" sz="1800" spc="-70" dirty="0">
                <a:latin typeface="Roboto"/>
                <a:cs typeface="Roboto"/>
              </a:rPr>
              <a:t>Pulse:</a:t>
            </a:r>
            <a:r>
              <a:rPr lang="en-IN" sz="1800" spc="-55" dirty="0">
                <a:latin typeface="Roboto"/>
                <a:cs typeface="Roboto"/>
              </a:rPr>
              <a:t> </a:t>
            </a:r>
            <a:r>
              <a:rPr lang="en-IN" sz="1800" spc="-10" dirty="0">
                <a:latin typeface="Roboto"/>
                <a:cs typeface="Roboto"/>
              </a:rPr>
              <a:t>86/min</a:t>
            </a:r>
            <a:endParaRPr lang="en-IN" sz="1800" dirty="0">
              <a:latin typeface="Roboto"/>
              <a:cs typeface="Roboto"/>
            </a:endParaRPr>
          </a:p>
          <a:p>
            <a:pPr marL="213995" indent="-201295">
              <a:lnSpc>
                <a:spcPct val="100000"/>
              </a:lnSpc>
              <a:spcBef>
                <a:spcPts val="360"/>
              </a:spcBef>
              <a:buSzPct val="90384"/>
              <a:buFont typeface="Calibri"/>
              <a:buChar char="•"/>
              <a:tabLst>
                <a:tab pos="213995" algn="l"/>
              </a:tabLst>
            </a:pPr>
            <a:r>
              <a:rPr lang="en-IN" sz="1800" spc="-25" dirty="0">
                <a:latin typeface="Roboto"/>
                <a:cs typeface="Roboto"/>
              </a:rPr>
              <a:t>SpO</a:t>
            </a:r>
            <a:r>
              <a:rPr lang="en-IN" sz="1800" spc="-25" dirty="0">
                <a:latin typeface="Calibri"/>
                <a:cs typeface="Calibri"/>
              </a:rPr>
              <a:t>₂</a:t>
            </a:r>
            <a:r>
              <a:rPr lang="en-IN" sz="1800" spc="-25" dirty="0">
                <a:latin typeface="Roboto"/>
                <a:cs typeface="Roboto"/>
              </a:rPr>
              <a:t>:</a:t>
            </a:r>
            <a:r>
              <a:rPr lang="en-IN" sz="1800" spc="-100" dirty="0">
                <a:latin typeface="Roboto"/>
                <a:cs typeface="Roboto"/>
              </a:rPr>
              <a:t>  </a:t>
            </a:r>
            <a:r>
              <a:rPr lang="en-IN" sz="1800" spc="-50" dirty="0">
                <a:latin typeface="Roboto"/>
                <a:cs typeface="Roboto"/>
              </a:rPr>
              <a:t>98%</a:t>
            </a:r>
            <a:r>
              <a:rPr lang="en-IN" sz="1800" spc="-110" dirty="0">
                <a:latin typeface="Roboto"/>
                <a:cs typeface="Roboto"/>
              </a:rPr>
              <a:t> </a:t>
            </a:r>
            <a:r>
              <a:rPr lang="en-IN" sz="1800" spc="-25" dirty="0">
                <a:latin typeface="Roboto"/>
                <a:cs typeface="Roboto"/>
              </a:rPr>
              <a:t>RA</a:t>
            </a:r>
            <a:endParaRPr lang="en-IN" sz="1800" dirty="0">
              <a:latin typeface="Roboto"/>
              <a:cs typeface="Roboto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699397" y="259615"/>
            <a:ext cx="9081112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z="3600" spc="-155" dirty="0"/>
              <a:t>Systemic</a:t>
            </a:r>
            <a:r>
              <a:rPr sz="3600" spc="-75" dirty="0"/>
              <a:t> </a:t>
            </a:r>
            <a:r>
              <a:rPr sz="3600" spc="-150" dirty="0"/>
              <a:t>examination: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sz="half" idx="1"/>
          </p:nvPr>
        </p:nvSpPr>
        <p:spPr>
          <a:xfrm>
            <a:off x="814469" y="1341796"/>
            <a:ext cx="4438478" cy="441838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2400" spc="-110" dirty="0"/>
              <a:t>Per</a:t>
            </a:r>
            <a:r>
              <a:rPr sz="2400" spc="-145" dirty="0"/>
              <a:t> </a:t>
            </a:r>
            <a:r>
              <a:rPr sz="2400" spc="-30" dirty="0"/>
              <a:t>Abdomen:</a:t>
            </a:r>
          </a:p>
          <a:p>
            <a:pPr marL="686354" lvl="1" indent="-342900">
              <a:spcBef>
                <a:spcPts val="20"/>
              </a:spcBef>
              <a:buSzPct val="88235"/>
              <a:buFont typeface="Wingdings" panose="05000000000000000000" pitchFamily="2" charset="2"/>
              <a:buChar char="§"/>
              <a:tabLst>
                <a:tab pos="213360" algn="l"/>
              </a:tabLst>
            </a:pPr>
            <a:r>
              <a:rPr lang="en-US" sz="1800" spc="-20" dirty="0"/>
              <a:t>S</a:t>
            </a:r>
            <a:r>
              <a:rPr sz="1800" spc="-20" dirty="0"/>
              <a:t>oft</a:t>
            </a:r>
            <a:r>
              <a:rPr lang="en-IN" sz="1800" spc="-20" dirty="0"/>
              <a:t> , Non tender</a:t>
            </a:r>
          </a:p>
          <a:p>
            <a:pPr marL="686354" lvl="1" indent="-342900">
              <a:spcBef>
                <a:spcPts val="20"/>
              </a:spcBef>
              <a:buSzPct val="88235"/>
              <a:buFont typeface="Wingdings" panose="05000000000000000000" pitchFamily="2" charset="2"/>
              <a:buChar char="§"/>
              <a:tabLst>
                <a:tab pos="213360" algn="l"/>
              </a:tabLst>
            </a:pPr>
            <a:r>
              <a:rPr lang="en-IN" sz="1800" spc="-20" dirty="0"/>
              <a:t>Bowel sounds heard</a:t>
            </a:r>
          </a:p>
          <a:p>
            <a:pPr marL="686354" lvl="1" indent="-342900">
              <a:spcBef>
                <a:spcPts val="20"/>
              </a:spcBef>
              <a:buSzPct val="88235"/>
              <a:buFont typeface="Wingdings" panose="05000000000000000000" pitchFamily="2" charset="2"/>
              <a:buChar char="§"/>
              <a:tabLst>
                <a:tab pos="213360" algn="l"/>
              </a:tabLst>
            </a:pPr>
            <a:r>
              <a:rPr lang="en-IN" sz="1800" spc="-20" dirty="0" err="1"/>
              <a:t>Splenomegaly</a:t>
            </a:r>
            <a:r>
              <a:rPr lang="en-IN" sz="1800" spc="-20" dirty="0"/>
              <a:t> present</a:t>
            </a:r>
            <a:endParaRPr sz="1800" dirty="0"/>
          </a:p>
          <a:p>
            <a:pPr marL="685719" marR="190500" lvl="1" indent="-342900">
              <a:lnSpc>
                <a:spcPct val="73400"/>
              </a:lnSpc>
              <a:spcBef>
                <a:spcPts val="840"/>
              </a:spcBef>
              <a:buSzPct val="88235"/>
              <a:buFont typeface="Wingdings" panose="05000000000000000000" pitchFamily="2" charset="2"/>
              <a:buChar char="§"/>
              <a:tabLst>
                <a:tab pos="212725" algn="l"/>
              </a:tabLst>
            </a:pPr>
            <a:r>
              <a:rPr sz="1800" spc="-105" dirty="0"/>
              <a:t>Spleen</a:t>
            </a:r>
            <a:r>
              <a:rPr sz="1800" spc="-10" dirty="0"/>
              <a:t> </a:t>
            </a:r>
            <a:r>
              <a:rPr sz="1800" spc="-80" dirty="0"/>
              <a:t>palpable </a:t>
            </a:r>
            <a:r>
              <a:rPr sz="1800" spc="-160" dirty="0"/>
              <a:t>~8</a:t>
            </a:r>
            <a:r>
              <a:rPr sz="1800" spc="-10" dirty="0"/>
              <a:t> </a:t>
            </a:r>
            <a:r>
              <a:rPr sz="1800" spc="-110" dirty="0"/>
              <a:t>cm</a:t>
            </a:r>
            <a:r>
              <a:rPr sz="1800" spc="-30" dirty="0"/>
              <a:t> </a:t>
            </a:r>
            <a:r>
              <a:rPr sz="1800" spc="-65" dirty="0"/>
              <a:t>below </a:t>
            </a:r>
            <a:r>
              <a:rPr sz="1800" spc="-60" dirty="0"/>
              <a:t>left</a:t>
            </a:r>
            <a:r>
              <a:rPr sz="1800" spc="-100" dirty="0"/>
              <a:t> </a:t>
            </a:r>
            <a:r>
              <a:rPr sz="1800" spc="-75" dirty="0"/>
              <a:t>costal</a:t>
            </a:r>
            <a:r>
              <a:rPr sz="1800" spc="-50" dirty="0"/>
              <a:t> </a:t>
            </a:r>
            <a:r>
              <a:rPr sz="1800" spc="-10" dirty="0"/>
              <a:t>margin</a:t>
            </a:r>
            <a:endParaRPr sz="1800" dirty="0"/>
          </a:p>
          <a:p>
            <a:pPr marL="686354" lvl="1" indent="-342900">
              <a:spcBef>
                <a:spcPts val="30"/>
              </a:spcBef>
              <a:buSzPct val="88235"/>
              <a:buFont typeface="Wingdings" panose="05000000000000000000" pitchFamily="2" charset="2"/>
              <a:buChar char="§"/>
              <a:tabLst>
                <a:tab pos="213360" algn="l"/>
              </a:tabLst>
            </a:pPr>
            <a:r>
              <a:rPr sz="1800" spc="-85" dirty="0"/>
              <a:t>Splenic</a:t>
            </a:r>
            <a:r>
              <a:rPr sz="1800" spc="-75" dirty="0"/>
              <a:t> </a:t>
            </a:r>
            <a:r>
              <a:rPr sz="1800" spc="-95" dirty="0"/>
              <a:t>notch</a:t>
            </a:r>
            <a:r>
              <a:rPr sz="1800" spc="-25" dirty="0"/>
              <a:t> </a:t>
            </a:r>
            <a:r>
              <a:rPr sz="1800" spc="-10" dirty="0"/>
              <a:t>palpable</a:t>
            </a:r>
            <a:endParaRPr lang="en-IN" sz="1800" spc="-10" dirty="0"/>
          </a:p>
          <a:p>
            <a:pPr marL="686354" lvl="1" indent="-342900">
              <a:spcBef>
                <a:spcPts val="30"/>
              </a:spcBef>
              <a:buSzPct val="88235"/>
              <a:buFont typeface="Wingdings" panose="05000000000000000000" pitchFamily="2" charset="2"/>
              <a:buChar char="§"/>
              <a:tabLst>
                <a:tab pos="213360" algn="l"/>
              </a:tabLst>
            </a:pPr>
            <a:r>
              <a:rPr lang="en-IN" sz="1800" spc="-10" dirty="0"/>
              <a:t>No bruit/rub heard</a:t>
            </a:r>
            <a:endParaRPr sz="1800" dirty="0"/>
          </a:p>
          <a:p>
            <a:pPr marL="686354" lvl="1" indent="-342900">
              <a:spcBef>
                <a:spcPts val="30"/>
              </a:spcBef>
              <a:buSzPct val="88235"/>
              <a:buFont typeface="Wingdings" panose="05000000000000000000" pitchFamily="2" charset="2"/>
              <a:buChar char="§"/>
              <a:tabLst>
                <a:tab pos="213360" algn="l"/>
              </a:tabLst>
            </a:pPr>
            <a:r>
              <a:rPr sz="1800" spc="-105" dirty="0"/>
              <a:t>hepatomegaly</a:t>
            </a:r>
            <a:r>
              <a:rPr sz="1800" spc="-75" dirty="0"/>
              <a:t> </a:t>
            </a:r>
            <a:r>
              <a:rPr sz="1800" spc="-10" dirty="0"/>
              <a:t>present</a:t>
            </a:r>
            <a:endParaRPr lang="en-IN" sz="1800" spc="-10" dirty="0"/>
          </a:p>
          <a:p>
            <a:pPr marL="686354" lvl="1" indent="-342900">
              <a:spcBef>
                <a:spcPts val="30"/>
              </a:spcBef>
              <a:buSzPct val="88235"/>
              <a:buFont typeface="Wingdings" panose="05000000000000000000" pitchFamily="2" charset="2"/>
              <a:buChar char="§"/>
              <a:tabLst>
                <a:tab pos="213360" algn="l"/>
              </a:tabLst>
            </a:pPr>
            <a:r>
              <a:rPr lang="en-IN" sz="1800" spc="-10" dirty="0"/>
              <a:t>Liver palpable 6cm from right costal margin</a:t>
            </a:r>
          </a:p>
          <a:p>
            <a:pPr marL="686354" lvl="1" indent="-342900">
              <a:spcBef>
                <a:spcPts val="30"/>
              </a:spcBef>
              <a:buSzPct val="88235"/>
              <a:buFont typeface="Wingdings" panose="05000000000000000000" pitchFamily="2" charset="2"/>
              <a:buChar char="§"/>
              <a:tabLst>
                <a:tab pos="213360" algn="l"/>
              </a:tabLst>
            </a:pPr>
            <a:r>
              <a:rPr lang="en-IN" sz="1800" spc="-10" dirty="0"/>
              <a:t>Liver span -13 cm </a:t>
            </a:r>
            <a:endParaRPr sz="1800" dirty="0"/>
          </a:p>
          <a:p>
            <a:pPr marL="213360" indent="-200660">
              <a:lnSpc>
                <a:spcPct val="100000"/>
              </a:lnSpc>
              <a:spcBef>
                <a:spcPts val="25"/>
              </a:spcBef>
              <a:buSzPct val="88235"/>
              <a:tabLst>
                <a:tab pos="213360" algn="l"/>
              </a:tabLst>
            </a:pPr>
            <a:endParaRPr sz="255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85D9C1A-5FF2-BA0A-9EAB-EB72B3DFB290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69900" indent="-457200">
              <a:spcBef>
                <a:spcPts val="70"/>
              </a:spcBef>
              <a:buSzPct val="90384"/>
              <a:tabLst>
                <a:tab pos="213995" algn="l"/>
              </a:tabLst>
            </a:pPr>
            <a:r>
              <a:rPr lang="en-US" sz="1800" spc="-65" dirty="0">
                <a:cs typeface="Roboto"/>
              </a:rPr>
              <a:t>CVS:</a:t>
            </a:r>
            <a:r>
              <a:rPr lang="en-US" sz="1800" spc="-75" dirty="0">
                <a:cs typeface="Roboto"/>
              </a:rPr>
              <a:t> </a:t>
            </a:r>
            <a:r>
              <a:rPr lang="en-US" sz="1800" spc="-300" dirty="0">
                <a:cs typeface="Roboto"/>
              </a:rPr>
              <a:t>S1</a:t>
            </a:r>
            <a:r>
              <a:rPr lang="en-US" sz="1800" spc="-185" dirty="0">
                <a:cs typeface="Roboto"/>
              </a:rPr>
              <a:t> </a:t>
            </a:r>
            <a:r>
              <a:rPr lang="en-US" sz="1800" dirty="0">
                <a:cs typeface="Roboto"/>
              </a:rPr>
              <a:t>,S2</a:t>
            </a:r>
            <a:r>
              <a:rPr lang="en-US" sz="1800" spc="-130" dirty="0">
                <a:cs typeface="Roboto"/>
              </a:rPr>
              <a:t> </a:t>
            </a:r>
            <a:r>
              <a:rPr lang="en-US" sz="1800" spc="-50" dirty="0">
                <a:cs typeface="Roboto"/>
              </a:rPr>
              <a:t>+</a:t>
            </a:r>
            <a:endParaRPr lang="en-US" sz="1800" dirty="0">
              <a:cs typeface="Roboto"/>
            </a:endParaRPr>
          </a:p>
          <a:p>
            <a:pPr marL="469900" indent="-457200">
              <a:spcBef>
                <a:spcPts val="70"/>
              </a:spcBef>
              <a:buSzPct val="90384"/>
              <a:tabLst>
                <a:tab pos="213995" algn="l"/>
              </a:tabLst>
            </a:pPr>
            <a:r>
              <a:rPr lang="en-US" sz="1800" spc="-45" dirty="0">
                <a:cs typeface="Roboto"/>
              </a:rPr>
              <a:t>RS:</a:t>
            </a:r>
            <a:r>
              <a:rPr lang="en-US" sz="1800" spc="-75" dirty="0">
                <a:cs typeface="Roboto"/>
              </a:rPr>
              <a:t> </a:t>
            </a:r>
            <a:r>
              <a:rPr lang="en-US" sz="1800" spc="-110" dirty="0">
                <a:cs typeface="Roboto"/>
              </a:rPr>
              <a:t>BAE</a:t>
            </a:r>
            <a:r>
              <a:rPr lang="en-US" sz="1800" spc="-50" dirty="0">
                <a:cs typeface="Roboto"/>
              </a:rPr>
              <a:t> </a:t>
            </a:r>
            <a:r>
              <a:rPr lang="en-US" sz="1800" dirty="0">
                <a:cs typeface="Roboto"/>
              </a:rPr>
              <a:t>+</a:t>
            </a:r>
            <a:r>
              <a:rPr lang="en-US" sz="1800" spc="-125" dirty="0">
                <a:cs typeface="Roboto"/>
              </a:rPr>
              <a:t> </a:t>
            </a:r>
            <a:r>
              <a:rPr lang="en-US" sz="1800" dirty="0">
                <a:cs typeface="Roboto"/>
              </a:rPr>
              <a:t>,</a:t>
            </a:r>
            <a:r>
              <a:rPr lang="en-US" sz="1800" spc="-15" dirty="0">
                <a:cs typeface="Roboto"/>
              </a:rPr>
              <a:t> </a:t>
            </a:r>
            <a:r>
              <a:rPr lang="en-US" sz="1800" spc="-20" dirty="0">
                <a:cs typeface="Roboto"/>
              </a:rPr>
              <a:t>NVBS</a:t>
            </a:r>
            <a:endParaRPr lang="en-US" sz="1800" dirty="0">
              <a:cs typeface="Roboto"/>
            </a:endParaRPr>
          </a:p>
          <a:p>
            <a:pPr marL="469900" indent="-457200">
              <a:spcBef>
                <a:spcPts val="70"/>
              </a:spcBef>
              <a:buSzPct val="90384"/>
              <a:tabLst>
                <a:tab pos="213995" algn="l"/>
              </a:tabLst>
            </a:pPr>
            <a:r>
              <a:rPr lang="en-US" sz="1800" spc="-70" dirty="0">
                <a:cs typeface="Roboto"/>
              </a:rPr>
              <a:t>CNS:</a:t>
            </a:r>
            <a:r>
              <a:rPr lang="en-US" sz="1800" spc="-30" dirty="0">
                <a:cs typeface="Roboto"/>
              </a:rPr>
              <a:t> </a:t>
            </a:r>
            <a:r>
              <a:rPr lang="en-US" sz="1800" spc="-85" dirty="0">
                <a:cs typeface="Roboto"/>
              </a:rPr>
              <a:t>conscious,</a:t>
            </a:r>
            <a:r>
              <a:rPr lang="en-US" sz="1800" spc="-55" dirty="0">
                <a:cs typeface="Roboto"/>
              </a:rPr>
              <a:t> </a:t>
            </a:r>
            <a:r>
              <a:rPr lang="en-US" sz="1800" spc="-60" dirty="0">
                <a:cs typeface="Roboto"/>
              </a:rPr>
              <a:t>oriented</a:t>
            </a:r>
            <a:endParaRPr lang="en-US" sz="1800" dirty="0">
              <a:cs typeface="Roboto"/>
            </a:endParaRPr>
          </a:p>
          <a:p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801474" y="745891"/>
            <a:ext cx="9081112" cy="43024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114"/>
              </a:spcBef>
            </a:pPr>
            <a:r>
              <a:rPr lang="en-US" sz="2700" spc="-125" dirty="0"/>
              <a:t>Outside reports {prior to admission}:</a:t>
            </a:r>
            <a:endParaRPr sz="27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53B61F-0312-8502-729C-3F30AC065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69900" indent="-457200">
              <a:spcBef>
                <a:spcPts val="425"/>
              </a:spcBef>
              <a:buSzPct val="90384"/>
              <a:tabLst>
                <a:tab pos="213995" algn="l"/>
              </a:tabLst>
            </a:pPr>
            <a:r>
              <a:rPr lang="en-IN" sz="1800" spc="-125" dirty="0">
                <a:latin typeface="Roboto"/>
                <a:cs typeface="Roboto"/>
              </a:rPr>
              <a:t>CBC</a:t>
            </a:r>
            <a:r>
              <a:rPr lang="en-IN" sz="1800" spc="-75" dirty="0">
                <a:latin typeface="Roboto"/>
                <a:cs typeface="Roboto"/>
              </a:rPr>
              <a:t> </a:t>
            </a:r>
            <a:r>
              <a:rPr lang="en-IN" sz="1800" spc="-105" dirty="0">
                <a:latin typeface="Roboto"/>
                <a:cs typeface="Roboto"/>
              </a:rPr>
              <a:t>showed</a:t>
            </a:r>
            <a:r>
              <a:rPr lang="en-IN" sz="1800" spc="5" dirty="0">
                <a:latin typeface="Roboto"/>
                <a:cs typeface="Roboto"/>
              </a:rPr>
              <a:t> </a:t>
            </a:r>
            <a:r>
              <a:rPr lang="en-IN" sz="1800" spc="-25" dirty="0" err="1">
                <a:latin typeface="Roboto"/>
                <a:cs typeface="Roboto"/>
              </a:rPr>
              <a:t>bicytopenia</a:t>
            </a:r>
            <a:endParaRPr lang="en-IN" sz="1800" dirty="0">
              <a:latin typeface="Roboto"/>
              <a:cs typeface="Roboto"/>
            </a:endParaRPr>
          </a:p>
          <a:p>
            <a:pPr marL="469900" indent="-457200">
              <a:lnSpc>
                <a:spcPts val="3105"/>
              </a:lnSpc>
              <a:spcBef>
                <a:spcPts val="340"/>
              </a:spcBef>
              <a:buSzPct val="90384"/>
              <a:tabLst>
                <a:tab pos="213995" algn="l"/>
              </a:tabLst>
            </a:pPr>
            <a:r>
              <a:rPr lang="en-IN" sz="1800" spc="-80" dirty="0">
                <a:latin typeface="Roboto"/>
                <a:cs typeface="Roboto"/>
              </a:rPr>
              <a:t>Peripheral</a:t>
            </a:r>
            <a:r>
              <a:rPr lang="en-IN" sz="1800" spc="-45" dirty="0">
                <a:latin typeface="Roboto"/>
                <a:cs typeface="Roboto"/>
              </a:rPr>
              <a:t> </a:t>
            </a:r>
            <a:r>
              <a:rPr lang="en-IN" sz="1800" spc="-10" dirty="0">
                <a:latin typeface="Roboto"/>
                <a:cs typeface="Roboto"/>
              </a:rPr>
              <a:t>smear:</a:t>
            </a:r>
            <a:endParaRPr lang="en-IN" sz="1800" dirty="0">
              <a:latin typeface="Roboto"/>
              <a:cs typeface="Roboto"/>
            </a:endParaRPr>
          </a:p>
          <a:p>
            <a:pPr marL="756285" lvl="1" indent="-342900">
              <a:lnSpc>
                <a:spcPts val="2660"/>
              </a:lnSpc>
              <a:buSzPct val="88888"/>
              <a:buFont typeface="Wingdings" panose="05000000000000000000" pitchFamily="2" charset="2"/>
              <a:buChar char="§"/>
              <a:tabLst>
                <a:tab pos="612775" algn="l"/>
              </a:tabLst>
            </a:pPr>
            <a:r>
              <a:rPr lang="en-IN" sz="1800" spc="-75" dirty="0">
                <a:latin typeface="Roboto"/>
                <a:cs typeface="Roboto"/>
              </a:rPr>
              <a:t>Moderate</a:t>
            </a:r>
            <a:r>
              <a:rPr lang="en-IN" sz="1800" spc="-70" dirty="0">
                <a:latin typeface="Roboto"/>
                <a:cs typeface="Roboto"/>
              </a:rPr>
              <a:t> </a:t>
            </a:r>
            <a:r>
              <a:rPr lang="en-IN" sz="1800" spc="-60" dirty="0">
                <a:latin typeface="Roboto"/>
                <a:cs typeface="Roboto"/>
              </a:rPr>
              <a:t>microcytic</a:t>
            </a:r>
            <a:r>
              <a:rPr lang="en-IN" sz="1800" spc="-55" dirty="0">
                <a:latin typeface="Roboto"/>
                <a:cs typeface="Roboto"/>
              </a:rPr>
              <a:t> </a:t>
            </a:r>
            <a:r>
              <a:rPr lang="en-IN" sz="1800" spc="-85" dirty="0">
                <a:latin typeface="Roboto"/>
                <a:cs typeface="Roboto"/>
              </a:rPr>
              <a:t>hypochromic</a:t>
            </a:r>
            <a:r>
              <a:rPr lang="en-IN" sz="1800" spc="-60" dirty="0">
                <a:latin typeface="Roboto"/>
                <a:cs typeface="Roboto"/>
              </a:rPr>
              <a:t> </a:t>
            </a:r>
            <a:r>
              <a:rPr lang="en-IN" sz="1800" spc="-35" dirty="0">
                <a:latin typeface="Roboto"/>
                <a:cs typeface="Roboto"/>
              </a:rPr>
              <a:t>anaemia</a:t>
            </a:r>
            <a:endParaRPr lang="en-IN" sz="1800" dirty="0">
              <a:latin typeface="Roboto"/>
              <a:cs typeface="Roboto"/>
            </a:endParaRPr>
          </a:p>
          <a:p>
            <a:pPr marL="756285" lvl="1" indent="-342900">
              <a:lnSpc>
                <a:spcPts val="2650"/>
              </a:lnSpc>
              <a:buSzPct val="88888"/>
              <a:buFont typeface="Wingdings" panose="05000000000000000000" pitchFamily="2" charset="2"/>
              <a:buChar char="§"/>
              <a:tabLst>
                <a:tab pos="612775" algn="l"/>
              </a:tabLst>
            </a:pPr>
            <a:r>
              <a:rPr lang="en-IN" sz="1800" spc="-30" dirty="0">
                <a:latin typeface="Roboto"/>
                <a:cs typeface="Roboto"/>
              </a:rPr>
              <a:t>Thrombocytopenia</a:t>
            </a:r>
            <a:endParaRPr lang="en-IN" sz="1800" dirty="0">
              <a:latin typeface="Roboto"/>
              <a:cs typeface="Roboto"/>
            </a:endParaRPr>
          </a:p>
          <a:p>
            <a:pPr marL="756285" lvl="1" indent="-342900">
              <a:lnSpc>
                <a:spcPts val="2675"/>
              </a:lnSpc>
              <a:buSzPct val="88888"/>
              <a:buFont typeface="Wingdings" panose="05000000000000000000" pitchFamily="2" charset="2"/>
              <a:buChar char="§"/>
              <a:tabLst>
                <a:tab pos="612775" algn="l"/>
              </a:tabLst>
            </a:pPr>
            <a:r>
              <a:rPr lang="en-IN" sz="1800" spc="-100" dirty="0">
                <a:latin typeface="Roboto"/>
                <a:cs typeface="Roboto"/>
              </a:rPr>
              <a:t>Tear-</a:t>
            </a:r>
            <a:r>
              <a:rPr lang="en-IN" sz="1800" spc="-80" dirty="0">
                <a:latin typeface="Roboto"/>
                <a:cs typeface="Roboto"/>
              </a:rPr>
              <a:t>drop</a:t>
            </a:r>
            <a:r>
              <a:rPr lang="en-IN" sz="1800" spc="-45" dirty="0">
                <a:latin typeface="Roboto"/>
                <a:cs typeface="Roboto"/>
              </a:rPr>
              <a:t> </a:t>
            </a:r>
            <a:r>
              <a:rPr lang="en-IN" sz="1800" spc="-50" dirty="0">
                <a:latin typeface="Roboto"/>
                <a:cs typeface="Roboto"/>
              </a:rPr>
              <a:t>cells</a:t>
            </a:r>
            <a:r>
              <a:rPr lang="en-IN" sz="1800" spc="-25" dirty="0">
                <a:latin typeface="Roboto"/>
                <a:cs typeface="Roboto"/>
              </a:rPr>
              <a:t> </a:t>
            </a:r>
            <a:r>
              <a:rPr lang="en-IN" sz="1800" spc="-10" dirty="0">
                <a:latin typeface="Roboto"/>
                <a:cs typeface="Roboto"/>
              </a:rPr>
              <a:t>present</a:t>
            </a:r>
            <a:endParaRPr lang="en-IN" sz="1800" dirty="0">
              <a:latin typeface="Roboto"/>
              <a:cs typeface="Roboto"/>
            </a:endParaRPr>
          </a:p>
          <a:p>
            <a:endParaRPr lang="en-IN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71153" y="1030852"/>
            <a:ext cx="9081112" cy="55201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l">
              <a:lnSpc>
                <a:spcPct val="100000"/>
              </a:lnSpc>
              <a:spcBef>
                <a:spcPts val="95"/>
              </a:spcBef>
            </a:pPr>
            <a:r>
              <a:rPr spc="-190" dirty="0"/>
              <a:t>CBC</a:t>
            </a:r>
            <a:r>
              <a:rPr spc="-75" dirty="0"/>
              <a:t> </a:t>
            </a:r>
            <a:r>
              <a:rPr spc="-330" dirty="0"/>
              <a:t>: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A3734F-0AD3-FBF8-77EA-11A35F35FB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6851842"/>
              </p:ext>
            </p:extLst>
          </p:nvPr>
        </p:nvGraphicFramePr>
        <p:xfrm>
          <a:off x="1003300" y="2095500"/>
          <a:ext cx="8763000" cy="234144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3209027340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72794313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3025463046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276611233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2133010472"/>
                    </a:ext>
                  </a:extLst>
                </a:gridCol>
                <a:gridCol w="1460500">
                  <a:extLst>
                    <a:ext uri="{9D8B030D-6E8A-4147-A177-3AD203B41FA5}">
                      <a16:colId xmlns:a16="http://schemas.microsoft.com/office/drawing/2014/main" val="716690376"/>
                    </a:ext>
                  </a:extLst>
                </a:gridCol>
              </a:tblGrid>
              <a:tr h="39024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1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Parameter</a:t>
                      </a:r>
                      <a:endParaRPr sz="1750" dirty="0">
                        <a:solidFill>
                          <a:schemeClr val="bg1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175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  <a:cs typeface="Roboto"/>
                        </a:rPr>
                        <a:t>1/10/26</a:t>
                      </a:r>
                      <a:endParaRPr sz="1750" dirty="0">
                        <a:solidFill>
                          <a:schemeClr val="bg1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175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09/1</a:t>
                      </a:r>
                      <a:r>
                        <a:rPr sz="1750" spc="-195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1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0/2025</a:t>
                      </a:r>
                      <a:endParaRPr sz="1750" dirty="0">
                        <a:solidFill>
                          <a:schemeClr val="bg1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34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50" spc="-20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195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0/1</a:t>
                      </a:r>
                      <a:r>
                        <a:rPr sz="1750" spc="-20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1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0/2025</a:t>
                      </a:r>
                      <a:endParaRPr sz="1750" dirty="0">
                        <a:solidFill>
                          <a:schemeClr val="bg1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34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50" spc="-204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195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2/1</a:t>
                      </a:r>
                      <a:r>
                        <a:rPr sz="1750" spc="-20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1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0/2025</a:t>
                      </a:r>
                      <a:endParaRPr sz="1750" dirty="0">
                        <a:solidFill>
                          <a:schemeClr val="bg1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1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Reference</a:t>
                      </a:r>
                      <a:endParaRPr sz="1750" dirty="0">
                        <a:solidFill>
                          <a:srgbClr val="002060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extLst>
                  <a:ext uri="{0D108BD9-81ED-4DB2-BD59-A6C34878D82A}">
                    <a16:rowId xmlns:a16="http://schemas.microsoft.com/office/drawing/2014/main" val="3915846784"/>
                  </a:ext>
                </a:extLst>
              </a:tr>
              <a:tr h="39024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105">
                          <a:latin typeface="Bahnschrift Light SemiCondensed" panose="020B0502040204020203" pitchFamily="34" charset="0"/>
                        </a:rPr>
                        <a:t>Total</a:t>
                      </a:r>
                      <a:r>
                        <a:rPr sz="1750" spc="-4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95">
                          <a:latin typeface="Bahnschrift Light SemiCondensed" panose="020B0502040204020203" pitchFamily="34" charset="0"/>
                        </a:rPr>
                        <a:t>Count</a:t>
                      </a:r>
                      <a:r>
                        <a:rPr sz="1750" spc="-10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20">
                          <a:latin typeface="Bahnschrift Light SemiCondensed" panose="020B0502040204020203" pitchFamily="34" charset="0"/>
                        </a:rPr>
                        <a:t>(TC)</a:t>
                      </a:r>
                      <a:endParaRPr sz="175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1750" b="1" dirty="0">
                          <a:solidFill>
                            <a:srgbClr val="C00000"/>
                          </a:solidFill>
                          <a:latin typeface="Bahnschrift Light SemiCondensed" panose="020B0502040204020203" pitchFamily="34" charset="0"/>
                          <a:cs typeface="Roboto"/>
                        </a:rPr>
                        <a:t>3900</a:t>
                      </a:r>
                      <a:endParaRPr sz="1750" b="1" dirty="0">
                        <a:solidFill>
                          <a:srgbClr val="C00000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75">
                          <a:latin typeface="Bahnschrift Light SemiCondensed" panose="020B0502040204020203" pitchFamily="34" charset="0"/>
                        </a:rPr>
                        <a:t>4.3</a:t>
                      </a:r>
                      <a:r>
                        <a:rPr sz="1700" spc="-3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4">
                          <a:latin typeface="Bahnschrift Light SemiCondensed" panose="020B0502040204020203" pitchFamily="34" charset="0"/>
                        </a:rPr>
                        <a:t>×1</a:t>
                      </a:r>
                      <a:r>
                        <a:rPr sz="1700" spc="-14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">
                          <a:latin typeface="Bahnschrift Light SemiCondensed" panose="020B0502040204020203" pitchFamily="34" charset="0"/>
                        </a:rPr>
                        <a:t>0³/µL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85">
                          <a:latin typeface="Bahnschrift Light SemiCondensed" panose="020B0502040204020203" pitchFamily="34" charset="0"/>
                        </a:rPr>
                        <a:t>3.1</a:t>
                      </a:r>
                      <a:r>
                        <a:rPr sz="1700" spc="1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4">
                          <a:latin typeface="Bahnschrift Light SemiCondensed" panose="020B0502040204020203" pitchFamily="34" charset="0"/>
                        </a:rPr>
                        <a:t>×1</a:t>
                      </a:r>
                      <a:r>
                        <a:rPr sz="1700" spc="-15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">
                          <a:latin typeface="Bahnschrift Light SemiCondensed" panose="020B0502040204020203" pitchFamily="34" charset="0"/>
                        </a:rPr>
                        <a:t>0³/µL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65">
                          <a:latin typeface="Bahnschrift Light SemiCondensed" panose="020B0502040204020203" pitchFamily="34" charset="0"/>
                        </a:rPr>
                        <a:t>4.6</a:t>
                      </a:r>
                      <a:r>
                        <a:rPr sz="1700" spc="-7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4">
                          <a:latin typeface="Bahnschrift Light SemiCondensed" panose="020B0502040204020203" pitchFamily="34" charset="0"/>
                        </a:rPr>
                        <a:t>×1</a:t>
                      </a:r>
                      <a:r>
                        <a:rPr sz="1700" spc="-14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10">
                          <a:latin typeface="Bahnschrift Light SemiCondensed" panose="020B0502040204020203" pitchFamily="34" charset="0"/>
                        </a:rPr>
                        <a:t>0³/µL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1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4</a:t>
                      </a:r>
                      <a:r>
                        <a:rPr sz="1500" spc="1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–</a:t>
                      </a:r>
                      <a:r>
                        <a:rPr sz="1700" spc="-35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4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35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21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4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×1</a:t>
                      </a:r>
                      <a:r>
                        <a:rPr sz="1700" spc="-14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0³</a:t>
                      </a:r>
                      <a:endParaRPr sz="1700" dirty="0">
                        <a:solidFill>
                          <a:srgbClr val="002060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4269790474"/>
                  </a:ext>
                </a:extLst>
              </a:tr>
              <a:tr h="39024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110">
                          <a:latin typeface="Bahnschrift Light SemiCondensed" panose="020B0502040204020203" pitchFamily="34" charset="0"/>
                        </a:rPr>
                        <a:t>Hemoglobin</a:t>
                      </a:r>
                      <a:r>
                        <a:rPr sz="1750" spc="-6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20">
                          <a:latin typeface="Bahnschrift Light SemiCondensed" panose="020B0502040204020203" pitchFamily="34" charset="0"/>
                        </a:rPr>
                        <a:t>(Hb)</a:t>
                      </a:r>
                      <a:endParaRPr sz="175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1750" b="1" dirty="0">
                          <a:solidFill>
                            <a:srgbClr val="C00000"/>
                          </a:solidFill>
                          <a:latin typeface="Bahnschrift Light SemiCondensed" panose="020B0502040204020203" pitchFamily="34" charset="0"/>
                          <a:cs typeface="Roboto"/>
                        </a:rPr>
                        <a:t>8.1</a:t>
                      </a:r>
                      <a:r>
                        <a:rPr lang="en-US" sz="1750" dirty="0">
                          <a:latin typeface="Bahnschrift Light SemiCondensed" panose="020B0502040204020203" pitchFamily="34" charset="0"/>
                          <a:cs typeface="Roboto"/>
                        </a:rPr>
                        <a:t> g/dl</a:t>
                      </a:r>
                      <a:endParaRPr sz="175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55" dirty="0">
                          <a:latin typeface="Bahnschrift Light SemiCondensed" panose="020B0502040204020203" pitchFamily="34" charset="0"/>
                        </a:rPr>
                        <a:t>8.4</a:t>
                      </a:r>
                      <a:r>
                        <a:rPr sz="1700" spc="-105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" dirty="0">
                          <a:latin typeface="Bahnschrift Light SemiCondensed" panose="020B0502040204020203" pitchFamily="34" charset="0"/>
                        </a:rPr>
                        <a:t>g/dL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60">
                          <a:latin typeface="Bahnschrift Light SemiCondensed" panose="020B0502040204020203" pitchFamily="34" charset="0"/>
                        </a:rPr>
                        <a:t>7.2</a:t>
                      </a:r>
                      <a:r>
                        <a:rPr sz="1700" spc="-8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">
                          <a:latin typeface="Bahnschrift Light SemiCondensed" panose="020B0502040204020203" pitchFamily="34" charset="0"/>
                        </a:rPr>
                        <a:t>g/dL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355"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4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355"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4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50">
                          <a:latin typeface="Bahnschrift Light SemiCondensed" panose="020B0502040204020203" pitchFamily="34" charset="0"/>
                        </a:rPr>
                        <a:t>.5</a:t>
                      </a:r>
                      <a:r>
                        <a:rPr sz="1700" spc="-8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">
                          <a:latin typeface="Bahnschrift Light SemiCondensed" panose="020B0502040204020203" pitchFamily="34" charset="0"/>
                        </a:rPr>
                        <a:t>g/dL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35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4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1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2</a:t>
                      </a:r>
                      <a:r>
                        <a:rPr sz="1500" spc="1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–</a:t>
                      </a:r>
                      <a:r>
                        <a:rPr sz="1700" spc="-35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4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9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6</a:t>
                      </a:r>
                      <a:r>
                        <a:rPr sz="1700" spc="-7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g/dL</a:t>
                      </a:r>
                      <a:endParaRPr sz="1700" dirty="0">
                        <a:solidFill>
                          <a:srgbClr val="002060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229424056"/>
                  </a:ext>
                </a:extLst>
              </a:tr>
              <a:tr h="39024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25">
                          <a:latin typeface="Bahnschrift Light SemiCondensed" panose="020B0502040204020203" pitchFamily="34" charset="0"/>
                        </a:rPr>
                        <a:t>PCV</a:t>
                      </a:r>
                      <a:endParaRPr sz="175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1750" dirty="0">
                          <a:latin typeface="Bahnschrift Light SemiCondensed" panose="020B0502040204020203" pitchFamily="34" charset="0"/>
                          <a:cs typeface="Roboto"/>
                        </a:rPr>
                        <a:t>25%</a:t>
                      </a:r>
                      <a:endParaRPr sz="175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>
                          <a:latin typeface="Bahnschrift Light SemiCondensed" panose="020B0502040204020203" pitchFamily="34" charset="0"/>
                        </a:rPr>
                        <a:t>27.2%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>
                          <a:latin typeface="Bahnschrift Light SemiCondensed" panose="020B0502040204020203" pitchFamily="34" charset="0"/>
                        </a:rPr>
                        <a:t>22.7%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>
                          <a:latin typeface="Bahnschrift Light SemiCondensed" panose="020B0502040204020203" pitchFamily="34" charset="0"/>
                        </a:rPr>
                        <a:t>33.5%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36</a:t>
                      </a:r>
                      <a:r>
                        <a:rPr sz="15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–</a:t>
                      </a:r>
                      <a:r>
                        <a:rPr sz="1700" spc="-2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46%</a:t>
                      </a:r>
                      <a:endParaRPr sz="1700" dirty="0">
                        <a:solidFill>
                          <a:srgbClr val="002060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233031058"/>
                  </a:ext>
                </a:extLst>
              </a:tr>
              <a:tr h="39024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80">
                          <a:latin typeface="Bahnschrift Light SemiCondensed" panose="020B0502040204020203" pitchFamily="34" charset="0"/>
                        </a:rPr>
                        <a:t>Platelet</a:t>
                      </a:r>
                      <a:r>
                        <a:rPr sz="1750" spc="-5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50" spc="-20">
                          <a:latin typeface="Bahnschrift Light SemiCondensed" panose="020B0502040204020203" pitchFamily="34" charset="0"/>
                        </a:rPr>
                        <a:t>Count</a:t>
                      </a:r>
                      <a:endParaRPr sz="175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1750" b="1" dirty="0">
                          <a:solidFill>
                            <a:srgbClr val="C00000"/>
                          </a:solidFill>
                          <a:latin typeface="Bahnschrift Light SemiCondensed" panose="020B0502040204020203" pitchFamily="34" charset="0"/>
                          <a:cs typeface="Roboto"/>
                        </a:rPr>
                        <a:t>90,000</a:t>
                      </a:r>
                      <a:endParaRPr sz="1750" b="1" dirty="0">
                        <a:solidFill>
                          <a:srgbClr val="C00000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95" dirty="0">
                          <a:latin typeface="Bahnschrift Light SemiCondensed" panose="020B0502040204020203" pitchFamily="34" charset="0"/>
                        </a:rPr>
                        <a:t>86</a:t>
                      </a:r>
                      <a:r>
                        <a:rPr sz="1700" spc="-65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4" dirty="0">
                          <a:latin typeface="Bahnschrift Light SemiCondensed" panose="020B0502040204020203" pitchFamily="34" charset="0"/>
                        </a:rPr>
                        <a:t>×1</a:t>
                      </a:r>
                      <a:r>
                        <a:rPr sz="1700" spc="-135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0³/µL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355"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4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85">
                          <a:latin typeface="Bahnschrift Light SemiCondensed" panose="020B0502040204020203" pitchFamily="34" charset="0"/>
                        </a:rPr>
                        <a:t>55</a:t>
                      </a:r>
                      <a:r>
                        <a:rPr sz="1700" spc="-7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4">
                          <a:latin typeface="Bahnschrift Light SemiCondensed" panose="020B0502040204020203" pitchFamily="34" charset="0"/>
                        </a:rPr>
                        <a:t>×1</a:t>
                      </a:r>
                      <a:r>
                        <a:rPr sz="1700" spc="-14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10">
                          <a:latin typeface="Bahnschrift Light SemiCondensed" panose="020B0502040204020203" pitchFamily="34" charset="0"/>
                        </a:rPr>
                        <a:t>0³/µL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0">
                          <a:latin typeface="Bahnschrift Light SemiCondensed" panose="020B0502040204020203" pitchFamily="34" charset="0"/>
                        </a:rPr>
                        <a:t>58</a:t>
                      </a:r>
                      <a:r>
                        <a:rPr sz="1700" spc="-5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4">
                          <a:latin typeface="Bahnschrift Light SemiCondensed" panose="020B0502040204020203" pitchFamily="34" charset="0"/>
                        </a:rPr>
                        <a:t>×1</a:t>
                      </a:r>
                      <a:r>
                        <a:rPr sz="1700" spc="-135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10">
                          <a:latin typeface="Bahnschrift Light SemiCondensed" panose="020B0502040204020203" pitchFamily="34" charset="0"/>
                        </a:rPr>
                        <a:t>0³/µL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35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1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50</a:t>
                      </a:r>
                      <a:r>
                        <a:rPr sz="15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–</a:t>
                      </a:r>
                      <a:r>
                        <a:rPr sz="1700" spc="-9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450</a:t>
                      </a:r>
                      <a:r>
                        <a:rPr sz="1700" spc="-1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4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×1</a:t>
                      </a:r>
                      <a:r>
                        <a:rPr sz="1700" spc="-10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5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0³</a:t>
                      </a:r>
                      <a:endParaRPr sz="1700" dirty="0">
                        <a:solidFill>
                          <a:srgbClr val="002060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95203802"/>
                  </a:ext>
                </a:extLst>
              </a:tr>
              <a:tr h="39024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1750">
                          <a:latin typeface="Bahnschrift Light SemiCondensed" panose="020B0502040204020203" pitchFamily="34" charset="0"/>
                        </a:rPr>
                        <a:t>MCV</a:t>
                      </a:r>
                      <a:endParaRPr sz="175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lang="en-US" sz="1750" dirty="0">
                          <a:latin typeface="Bahnschrift Light SemiCondensed" panose="020B0502040204020203" pitchFamily="34" charset="0"/>
                          <a:cs typeface="Roboto"/>
                        </a:rPr>
                        <a:t>70 </a:t>
                      </a:r>
                      <a:r>
                        <a:rPr lang="en-US" sz="1750" dirty="0" err="1">
                          <a:latin typeface="Bahnschrift Light SemiCondensed" panose="020B0502040204020203" pitchFamily="34" charset="0"/>
                          <a:cs typeface="Roboto"/>
                        </a:rPr>
                        <a:t>fl</a:t>
                      </a:r>
                      <a:endParaRPr sz="175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en-US" sz="1700">
                          <a:latin typeface="Bahnschrift Light SemiCondensed" panose="020B0502040204020203" pitchFamily="34" charset="0"/>
                        </a:rPr>
                        <a:t>73 fL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en-US" sz="1700">
                          <a:latin typeface="Bahnschrift Light SemiCondensed" panose="020B0502040204020203" pitchFamily="34" charset="0"/>
                        </a:rPr>
                        <a:t>74.9 fL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en-US" sz="1700">
                          <a:latin typeface="Bahnschrift Light SemiCondensed" panose="020B0502040204020203" pitchFamily="34" charset="0"/>
                        </a:rPr>
                        <a:t>75.2 fL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lang="en-US" sz="170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80</a:t>
                      </a:r>
                      <a:r>
                        <a:rPr lang="en-US" sz="1700" baseline="0" dirty="0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 – 100 </a:t>
                      </a:r>
                      <a:r>
                        <a:rPr lang="en-US" sz="1700" baseline="0" dirty="0" err="1">
                          <a:solidFill>
                            <a:srgbClr val="002060"/>
                          </a:solidFill>
                          <a:latin typeface="Bahnschrift Light SemiCondensed" panose="020B0502040204020203" pitchFamily="34" charset="0"/>
                        </a:rPr>
                        <a:t>fL</a:t>
                      </a:r>
                      <a:endParaRPr sz="1700" dirty="0">
                        <a:solidFill>
                          <a:srgbClr val="002060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94943054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0086341"/>
              </p:ext>
            </p:extLst>
          </p:nvPr>
        </p:nvGraphicFramePr>
        <p:xfrm>
          <a:off x="1917700" y="571500"/>
          <a:ext cx="6339840" cy="48768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1196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01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101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1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Parameter</a:t>
                      </a:r>
                      <a:endParaRPr sz="1750" dirty="0">
                        <a:solidFill>
                          <a:schemeClr val="bg1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1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Value</a:t>
                      </a:r>
                      <a:endParaRPr sz="1750" dirty="0">
                        <a:solidFill>
                          <a:schemeClr val="bg1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00"/>
                        </a:spcBef>
                      </a:pPr>
                      <a:r>
                        <a:rPr sz="1750" spc="-10" dirty="0">
                          <a:solidFill>
                            <a:schemeClr val="bg1"/>
                          </a:solidFill>
                          <a:latin typeface="Bahnschrift Light SemiCondensed" panose="020B0502040204020203" pitchFamily="34" charset="0"/>
                        </a:rPr>
                        <a:t>Interpretation</a:t>
                      </a:r>
                      <a:endParaRPr sz="1750" dirty="0">
                        <a:solidFill>
                          <a:schemeClr val="bg1"/>
                        </a:solidFill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270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RBS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355" dirty="0"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50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35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70" dirty="0">
                          <a:latin typeface="Bahnschrift Light SemiCondensed" panose="020B0502040204020203" pitchFamily="34" charset="0"/>
                        </a:rPr>
                        <a:t>Mildly</a:t>
                      </a:r>
                      <a:r>
                        <a:rPr sz="1700" spc="-55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elevated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0" dirty="0">
                          <a:latin typeface="Bahnschrift Light SemiCondensed" panose="020B0502040204020203" pitchFamily="34" charset="0"/>
                        </a:rPr>
                        <a:t>Urea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355" dirty="0"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50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50" dirty="0">
                          <a:latin typeface="Bahnschrift Light SemiCondensed" panose="020B0502040204020203" pitchFamily="34" charset="0"/>
                        </a:rPr>
                        <a:t>7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Creatinine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0.6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Na</a:t>
                      </a:r>
                      <a:r>
                        <a:rPr sz="1500" spc="-25" dirty="0">
                          <a:latin typeface="Bahnschrift Light SemiCondensed" panose="020B0502040204020203" pitchFamily="34" charset="0"/>
                        </a:rPr>
                        <a:t>⁺</a:t>
                      </a:r>
                      <a:endParaRPr sz="1500">
                        <a:latin typeface="Bahnschrift Light SemiCondensed" panose="020B0502040204020203" pitchFamily="34" charset="0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355" dirty="0">
                          <a:latin typeface="Bahnschrift Light SemiCondensed" panose="020B0502040204020203" pitchFamily="34" charset="0"/>
                        </a:rPr>
                        <a:t>1</a:t>
                      </a:r>
                      <a:r>
                        <a:rPr sz="1700" spc="-150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35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K</a:t>
                      </a:r>
                      <a:r>
                        <a:rPr sz="1500" spc="-25" dirty="0">
                          <a:latin typeface="Bahnschrift Light SemiCondensed" panose="020B0502040204020203" pitchFamily="34" charset="0"/>
                        </a:rPr>
                        <a:t>⁺</a:t>
                      </a:r>
                      <a:endParaRPr sz="1500">
                        <a:latin typeface="Bahnschrift Light SemiCondensed" panose="020B0502040204020203" pitchFamily="34" charset="0"/>
                        <a:cs typeface="Calibri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3.6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90" dirty="0">
                          <a:latin typeface="Bahnschrift Light SemiCondensed" panose="020B0502040204020203" pitchFamily="34" charset="0"/>
                        </a:rPr>
                        <a:t>Total</a:t>
                      </a: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 Bilirubin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0.8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75" dirty="0">
                          <a:latin typeface="Bahnschrift Light SemiCondensed" panose="020B0502040204020203" pitchFamily="34" charset="0"/>
                        </a:rPr>
                        <a:t>Direct</a:t>
                      </a:r>
                      <a:r>
                        <a:rPr sz="1700" spc="-15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Bilirubin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0.4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75" dirty="0">
                          <a:latin typeface="Bahnschrift Light SemiCondensed" panose="020B0502040204020203" pitchFamily="34" charset="0"/>
                        </a:rPr>
                        <a:t>Indirect</a:t>
                      </a:r>
                      <a:r>
                        <a:rPr sz="1700" spc="15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Bilirubin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0.4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0" dirty="0">
                          <a:latin typeface="Bahnschrift Light SemiCondensed" panose="020B0502040204020203" pitchFamily="34" charset="0"/>
                        </a:rPr>
                        <a:t>SGOT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39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0" dirty="0">
                          <a:latin typeface="Bahnschrift Light SemiCondensed" panose="020B0502040204020203" pitchFamily="34" charset="0"/>
                        </a:rPr>
                        <a:t>SGPT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26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ALP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242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70" dirty="0">
                          <a:latin typeface="Bahnschrift Light SemiCondensed" panose="020B0502040204020203" pitchFamily="34" charset="0"/>
                        </a:rPr>
                        <a:t>Mildly</a:t>
                      </a:r>
                      <a:r>
                        <a:rPr sz="1700" spc="-55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elevated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Calcium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8.1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70" dirty="0">
                          <a:latin typeface="Bahnschrift Light SemiCondensed" panose="020B0502040204020203" pitchFamily="34" charset="0"/>
                        </a:rPr>
                        <a:t>Mildly</a:t>
                      </a:r>
                      <a:r>
                        <a:rPr sz="1700" spc="-55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low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Phosphorus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3.0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25120"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65" dirty="0">
                          <a:latin typeface="Bahnschrift Light SemiCondensed" panose="020B0502040204020203" pitchFamily="34" charset="0"/>
                        </a:rPr>
                        <a:t>Uric</a:t>
                      </a:r>
                      <a:r>
                        <a:rPr sz="1700" spc="-100" dirty="0">
                          <a:latin typeface="Bahnschrift Light SemiCondensed" panose="020B0502040204020203" pitchFamily="34" charset="0"/>
                        </a:rPr>
                        <a:t> </a:t>
                      </a:r>
                      <a:r>
                        <a:rPr sz="1700" spc="-20" dirty="0">
                          <a:latin typeface="Bahnschrift Light SemiCondensed" panose="020B0502040204020203" pitchFamily="34" charset="0"/>
                        </a:rPr>
                        <a:t>Acid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25" dirty="0">
                          <a:latin typeface="Bahnschrift Light SemiCondensed" panose="020B0502040204020203" pitchFamily="34" charset="0"/>
                        </a:rPr>
                        <a:t>2.4</a:t>
                      </a:r>
                      <a:endParaRPr sz="170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tc>
                  <a:txBody>
                    <a:bodyPr/>
                    <a:lstStyle/>
                    <a:p>
                      <a:pPr marL="80010">
                        <a:lnSpc>
                          <a:spcPct val="100000"/>
                        </a:lnSpc>
                        <a:spcBef>
                          <a:spcPts val="150"/>
                        </a:spcBef>
                      </a:pPr>
                      <a:r>
                        <a:rPr sz="1700" spc="-10" dirty="0">
                          <a:latin typeface="Bahnschrift Light SemiCondensed" panose="020B0502040204020203" pitchFamily="34" charset="0"/>
                        </a:rPr>
                        <a:t>Normal</a:t>
                      </a:r>
                      <a:endParaRPr sz="1700" dirty="0">
                        <a:latin typeface="Bahnschrift Light SemiCondensed" panose="020B0502040204020203" pitchFamily="34" charset="0"/>
                        <a:cs typeface="Roboto"/>
                      </a:endParaRPr>
                    </a:p>
                  </a:txBody>
                  <a:tcPr marL="0" marR="0" marT="19050" marB="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223</TotalTime>
  <Words>862</Words>
  <Application>Microsoft Office PowerPoint</Application>
  <PresentationFormat>Custom</PresentationFormat>
  <Paragraphs>206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Bahnschrift Light SemiCondensed</vt:lpstr>
      <vt:lpstr>Calibri</vt:lpstr>
      <vt:lpstr>Calisto MT</vt:lpstr>
      <vt:lpstr>Roboto</vt:lpstr>
      <vt:lpstr>Wingdings</vt:lpstr>
      <vt:lpstr>Wingdings 2</vt:lpstr>
      <vt:lpstr>Slate</vt:lpstr>
      <vt:lpstr>PowerPoint Presentation</vt:lpstr>
      <vt:lpstr>Chief complaints:</vt:lpstr>
      <vt:lpstr>History of present illness:</vt:lpstr>
      <vt:lpstr>Past History:</vt:lpstr>
      <vt:lpstr>General Examination:</vt:lpstr>
      <vt:lpstr>Systemic examination:</vt:lpstr>
      <vt:lpstr>Outside reports {prior to admission}:</vt:lpstr>
      <vt:lpstr>CBC :</vt:lpstr>
      <vt:lpstr>PowerPoint Presentation</vt:lpstr>
      <vt:lpstr>01 /1 0/2025: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Bone marrow biopsy(4/10/26):</vt:lpstr>
      <vt:lpstr>Repeat bone marrow(13/10/26):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CPC by 2nd Medical Unit</dc:title>
  <dc:creator>91967</dc:creator>
  <cp:lastModifiedBy>Mahima Sakthivel</cp:lastModifiedBy>
  <cp:revision>13</cp:revision>
  <dcterms:modified xsi:type="dcterms:W3CDTF">2026-07-17T07:03:34Z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v10.0.20070.1</vt:lpwstr>
  </property>
  <property fmtid="{D5CDD505-2E9C-101B-9397-08002B2CF9AE}" pid="3" name="Created">
    <vt:lpwstr>2026-06-22T00:00:00Z</vt:lpwstr>
  </property>
  <property fmtid="{D5CDD505-2E9C-101B-9397-08002B2CF9AE}" pid="4" name="Producer">
    <vt:lpwstr>Skia/PDF m136</vt:lpwstr>
  </property>
  <property fmtid="{D5CDD505-2E9C-101B-9397-08002B2CF9AE}" pid="5" name="LastSaved">
    <vt:lpwstr>2026-06-22T00:00:00Z</vt:lpwstr>
  </property>
</Properties>
</file>