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99" r:id="rId10"/>
    <p:sldId id="267" r:id="rId11"/>
    <p:sldId id="263" r:id="rId12"/>
    <p:sldId id="304" r:id="rId13"/>
    <p:sldId id="262" r:id="rId14"/>
    <p:sldId id="264" r:id="rId15"/>
    <p:sldId id="290" r:id="rId16"/>
    <p:sldId id="315" r:id="rId17"/>
    <p:sldId id="269" r:id="rId18"/>
    <p:sldId id="314" r:id="rId19"/>
    <p:sldId id="310" r:id="rId20"/>
    <p:sldId id="313" r:id="rId21"/>
    <p:sldId id="300" r:id="rId22"/>
    <p:sldId id="293" r:id="rId23"/>
    <p:sldId id="270" r:id="rId24"/>
    <p:sldId id="295" r:id="rId25"/>
    <p:sldId id="271" r:id="rId26"/>
    <p:sldId id="272" r:id="rId27"/>
    <p:sldId id="273" r:id="rId28"/>
    <p:sldId id="294" r:id="rId29"/>
    <p:sldId id="274" r:id="rId30"/>
    <p:sldId id="275" r:id="rId31"/>
    <p:sldId id="298" r:id="rId32"/>
    <p:sldId id="291" r:id="rId33"/>
    <p:sldId id="318" r:id="rId34"/>
    <p:sldId id="316" r:id="rId35"/>
    <p:sldId id="317" r:id="rId36"/>
    <p:sldId id="303" r:id="rId37"/>
    <p:sldId id="301" r:id="rId38"/>
    <p:sldId id="302" r:id="rId39"/>
    <p:sldId id="312" r:id="rId40"/>
    <p:sldId id="308" r:id="rId41"/>
    <p:sldId id="307" r:id="rId42"/>
    <p:sldId id="311" r:id="rId43"/>
    <p:sldId id="306" r:id="rId44"/>
    <p:sldId id="305" r:id="rId45"/>
    <p:sldId id="309" r:id="rId46"/>
    <p:sldId id="29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71D0EE-1B56-46FE-94D4-EF69C32E5A57}">
          <p14:sldIdLst>
            <p14:sldId id="256"/>
            <p14:sldId id="257"/>
            <p14:sldId id="258"/>
            <p14:sldId id="259"/>
            <p14:sldId id="260"/>
            <p14:sldId id="261"/>
            <p14:sldId id="266"/>
            <p14:sldId id="268"/>
            <p14:sldId id="299"/>
            <p14:sldId id="267"/>
            <p14:sldId id="263"/>
            <p14:sldId id="304"/>
            <p14:sldId id="262"/>
            <p14:sldId id="264"/>
            <p14:sldId id="290"/>
            <p14:sldId id="315"/>
            <p14:sldId id="269"/>
            <p14:sldId id="314"/>
            <p14:sldId id="310"/>
            <p14:sldId id="313"/>
            <p14:sldId id="300"/>
            <p14:sldId id="293"/>
            <p14:sldId id="270"/>
            <p14:sldId id="295"/>
            <p14:sldId id="271"/>
            <p14:sldId id="272"/>
            <p14:sldId id="273"/>
            <p14:sldId id="294"/>
            <p14:sldId id="274"/>
            <p14:sldId id="275"/>
            <p14:sldId id="298"/>
            <p14:sldId id="291"/>
            <p14:sldId id="318"/>
            <p14:sldId id="316"/>
            <p14:sldId id="317"/>
            <p14:sldId id="303"/>
            <p14:sldId id="301"/>
            <p14:sldId id="302"/>
          </p14:sldIdLst>
        </p14:section>
        <p14:section name="Untitled Section" id="{D9EA6180-65D2-43EC-A4A9-C0B2C6733C16}">
          <p14:sldIdLst>
            <p14:sldId id="312"/>
            <p14:sldId id="308"/>
            <p14:sldId id="307"/>
            <p14:sldId id="311"/>
            <p14:sldId id="306"/>
            <p14:sldId id="305"/>
            <p14:sldId id="309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713" autoAdjust="0"/>
  </p:normalViewPr>
  <p:slideViewPr>
    <p:cSldViewPr snapToGrid="0">
      <p:cViewPr varScale="1">
        <p:scale>
          <a:sx n="78" d="100"/>
          <a:sy n="78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4B06-3E36-4786-B322-3D3E7D52FA5D}" type="datetimeFigureOut">
              <a:rPr lang="en-IN" smtClean="0"/>
              <a:t>23-01-2024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81F15-B06B-4D40-BD59-E3707C99CD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54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69AD-8078-F258-40B1-AB6A2570B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392" y="674411"/>
            <a:ext cx="9001462" cy="925789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C000"/>
                </a:solidFill>
                <a:latin typeface="Arial Black" panose="020B0A04020102020204" pitchFamily="34" charset="0"/>
              </a:rPr>
              <a:t>The national disease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C1302-33F0-4CA6-3CAB-1A337F123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2170706"/>
            <a:ext cx="9001462" cy="3087094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>
                <a:solidFill>
                  <a:srgbClr val="FFC000"/>
                </a:solidFill>
                <a:latin typeface="Arial Black" panose="020B0A04020102020204" pitchFamily="34" charset="0"/>
              </a:rPr>
              <a:t>IV MEDICAL UNIT </a:t>
            </a:r>
          </a:p>
          <a:p>
            <a:r>
              <a:rPr lang="en-IN" dirty="0"/>
              <a:t>            CHIEF: </a:t>
            </a:r>
            <a:r>
              <a:rPr lang="en-IN" b="1" dirty="0">
                <a:latin typeface="Arial Black" panose="020B0A04020102020204" pitchFamily="34" charset="0"/>
              </a:rPr>
              <a:t>Dr . DAVID PRADEEP KUMAR</a:t>
            </a:r>
          </a:p>
          <a:p>
            <a:r>
              <a:rPr lang="en-IN" dirty="0"/>
              <a:t>ASSISTANT PROFESSORS: </a:t>
            </a:r>
            <a:r>
              <a:rPr lang="en-IN" b="1" dirty="0">
                <a:latin typeface="Arial Black" panose="020B0A04020102020204" pitchFamily="34" charset="0"/>
              </a:rPr>
              <a:t>Dr . NASEEMA BANU </a:t>
            </a:r>
          </a:p>
          <a:p>
            <a:r>
              <a:rPr lang="en-IN" b="1" dirty="0">
                <a:latin typeface="Arial Black" panose="020B0A04020102020204" pitchFamily="34" charset="0"/>
              </a:rPr>
              <a:t>                              Dr . RAM KUMAR </a:t>
            </a:r>
          </a:p>
          <a:p>
            <a:r>
              <a:rPr lang="en-IN" b="1" dirty="0">
                <a:latin typeface="Arial Black" panose="020B0A04020102020204" pitchFamily="34" charset="0"/>
              </a:rPr>
              <a:t>                               Dr . NABIL FAYAS </a:t>
            </a:r>
          </a:p>
          <a:p>
            <a:r>
              <a:rPr lang="en-IN" dirty="0"/>
              <a:t>                             PRESENTOR: Dr . VIKRAM KRUSHNAA A</a:t>
            </a:r>
          </a:p>
        </p:txBody>
      </p:sp>
    </p:spTree>
    <p:extLst>
      <p:ext uri="{BB962C8B-B14F-4D97-AF65-F5344CB8AC3E}">
        <p14:creationId xmlns:p14="http://schemas.microsoft.com/office/powerpoint/2010/main" val="3386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E67E-0110-3962-B0EE-8ABF92CA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57200"/>
            <a:ext cx="10353762" cy="552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  PERIPHERAL SMEAR: </a:t>
            </a:r>
          </a:p>
          <a:p>
            <a:pPr marL="0" indent="0">
              <a:buNone/>
            </a:pPr>
            <a:r>
              <a:rPr lang="en-IN" dirty="0"/>
              <a:t>           Imp:  Thrombocytopenia with relative neutrophilia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 CSF Analysis:</a:t>
            </a:r>
          </a:p>
          <a:p>
            <a:r>
              <a:rPr lang="en-IN" dirty="0"/>
              <a:t>             Total count: 63 cells / 10 hpf</a:t>
            </a:r>
          </a:p>
          <a:p>
            <a:r>
              <a:rPr lang="en-IN" dirty="0"/>
              <a:t>             DC: polymorphs: 31 cells / 10 hpf </a:t>
            </a:r>
          </a:p>
          <a:p>
            <a:pPr marL="0" indent="0">
              <a:buNone/>
            </a:pPr>
            <a:r>
              <a:rPr lang="en-IN" dirty="0"/>
              <a:t>                      lymphocytes: 11 cells / 10 hpf </a:t>
            </a:r>
          </a:p>
          <a:p>
            <a:pPr marL="0" indent="0">
              <a:buNone/>
            </a:pPr>
            <a:r>
              <a:rPr lang="en-IN" dirty="0"/>
              <a:t>                      protein: 19 mg / dl </a:t>
            </a:r>
          </a:p>
          <a:p>
            <a:pPr marL="0" indent="0">
              <a:buNone/>
            </a:pPr>
            <a:r>
              <a:rPr lang="en-IN" dirty="0"/>
              <a:t>                      sugar: 116 mg / dl </a:t>
            </a:r>
          </a:p>
          <a:p>
            <a:pPr marL="0" indent="0">
              <a:buNone/>
            </a:pPr>
            <a:r>
              <a:rPr lang="en-IN" dirty="0"/>
              <a:t>                      Crp: 0.1 mg / L</a:t>
            </a:r>
          </a:p>
        </p:txBody>
      </p:sp>
    </p:spTree>
    <p:extLst>
      <p:ext uri="{BB962C8B-B14F-4D97-AF65-F5344CB8AC3E}">
        <p14:creationId xmlns:p14="http://schemas.microsoft.com/office/powerpoint/2010/main" val="29505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33E5A-9D34-10A9-F909-A75E921A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70587"/>
            <a:ext cx="10353762" cy="61395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b="1" u="sng" dirty="0"/>
              <a:t>USG ABDOMEN AND PELVIS </a:t>
            </a:r>
            <a:r>
              <a:rPr lang="en-IN" dirty="0"/>
              <a:t>:</a:t>
            </a:r>
          </a:p>
          <a:p>
            <a:r>
              <a:rPr lang="en-IN" dirty="0"/>
              <a:t>                 Liver: 11.5 cm,  normal echoes </a:t>
            </a:r>
          </a:p>
          <a:p>
            <a:r>
              <a:rPr lang="en-IN" dirty="0"/>
              <a:t>                 Gall bladder:  partially distended </a:t>
            </a:r>
          </a:p>
          <a:p>
            <a:r>
              <a:rPr lang="en-IN" dirty="0"/>
              <a:t>                 Pancreas:  normal</a:t>
            </a:r>
          </a:p>
          <a:p>
            <a:r>
              <a:rPr lang="en-IN" dirty="0"/>
              <a:t>                 spleen:  8.33cm </a:t>
            </a:r>
          </a:p>
          <a:p>
            <a:r>
              <a:rPr lang="en-IN" dirty="0"/>
              <a:t>                 Right kidney: 9.5 x 4.5 cm size , normal echoes </a:t>
            </a:r>
          </a:p>
          <a:p>
            <a:r>
              <a:rPr lang="en-IN" dirty="0"/>
              <a:t>                left kidney: 10.4 x 4.5 cm , normal echoes </a:t>
            </a:r>
          </a:p>
          <a:p>
            <a:r>
              <a:rPr lang="en-IN" dirty="0"/>
              <a:t>                bladder: empty , foleys in situ </a:t>
            </a:r>
          </a:p>
          <a:p>
            <a:r>
              <a:rPr lang="en-IN" dirty="0"/>
              <a:t>                uterus: normal</a:t>
            </a:r>
          </a:p>
          <a:p>
            <a:r>
              <a:rPr lang="en-IN" dirty="0"/>
              <a:t>                bilateral  ovaries normal </a:t>
            </a:r>
          </a:p>
          <a:p>
            <a:r>
              <a:rPr lang="en-IN" dirty="0"/>
              <a:t>                minimal fluid in abdomen </a:t>
            </a:r>
          </a:p>
          <a:p>
            <a:r>
              <a:rPr lang="en-IN" dirty="0"/>
              <a:t>                 no pleural effusion</a:t>
            </a:r>
          </a:p>
          <a:p>
            <a:pPr marL="0" indent="0">
              <a:buNone/>
            </a:pPr>
            <a:r>
              <a:rPr lang="en-IN" dirty="0"/>
              <a:t> Imp:     Fatty liver </a:t>
            </a:r>
          </a:p>
          <a:p>
            <a:pPr marL="0" indent="0">
              <a:buNone/>
            </a:pPr>
            <a:r>
              <a:rPr lang="en-IN" dirty="0"/>
              <a:t>              Minimal ascites</a:t>
            </a:r>
          </a:p>
        </p:txBody>
      </p:sp>
    </p:spTree>
    <p:extLst>
      <p:ext uri="{BB962C8B-B14F-4D97-AF65-F5344CB8AC3E}">
        <p14:creationId xmlns:p14="http://schemas.microsoft.com/office/powerpoint/2010/main" val="42036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EBA875-2C21-D2AC-A747-2AC8E0F09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818" y="103366"/>
            <a:ext cx="8881607" cy="6822219"/>
          </a:xfrm>
        </p:spPr>
      </p:pic>
    </p:spTree>
    <p:extLst>
      <p:ext uri="{BB962C8B-B14F-4D97-AF65-F5344CB8AC3E}">
        <p14:creationId xmlns:p14="http://schemas.microsoft.com/office/powerpoint/2010/main" val="12758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147B0-12BB-F154-CD9A-6C4CC872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279919"/>
            <a:ext cx="10353762" cy="6092889"/>
          </a:xfrm>
        </p:spPr>
        <p:txBody>
          <a:bodyPr>
            <a:normAutofit/>
          </a:bodyPr>
          <a:lstStyle/>
          <a:p>
            <a:r>
              <a:rPr lang="en-IN" dirty="0"/>
              <a:t>DANP Opinion: </a:t>
            </a:r>
          </a:p>
          <a:p>
            <a:pPr marL="0" indent="0">
              <a:buNone/>
            </a:pPr>
            <a:r>
              <a:rPr lang="en-IN" dirty="0"/>
              <a:t>     Imp</a:t>
            </a:r>
            <a:r>
              <a:rPr lang="en-IN" b="1" dirty="0"/>
              <a:t>:  Fever with thrombocytopenia / Acute febrile encephalopathy / ? Post infective demyelination  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    ADVICE:</a:t>
            </a:r>
          </a:p>
          <a:p>
            <a:r>
              <a:rPr lang="en-IN" dirty="0"/>
              <a:t>              Maintain  euvolemia </a:t>
            </a:r>
          </a:p>
          <a:p>
            <a:r>
              <a:rPr lang="en-IN" dirty="0"/>
              <a:t>              INJ. DEXAMETHASONE 6 mg iv BD </a:t>
            </a:r>
          </a:p>
          <a:p>
            <a:r>
              <a:rPr lang="en-IN" dirty="0"/>
              <a:t>              RTF at 100 ml / hr </a:t>
            </a:r>
          </a:p>
          <a:p>
            <a:r>
              <a:rPr lang="en-IN" dirty="0"/>
              <a:t>              W/ F bleeding manifestations </a:t>
            </a:r>
          </a:p>
          <a:p>
            <a:r>
              <a:rPr lang="en-IN" dirty="0"/>
              <a:t>              Maintain platelet count </a:t>
            </a:r>
          </a:p>
          <a:p>
            <a:r>
              <a:rPr lang="en-IN" dirty="0"/>
              <a:t>              review sos </a:t>
            </a:r>
          </a:p>
        </p:txBody>
      </p:sp>
    </p:spTree>
    <p:extLst>
      <p:ext uri="{BB962C8B-B14F-4D97-AF65-F5344CB8AC3E}">
        <p14:creationId xmlns:p14="http://schemas.microsoft.com/office/powerpoint/2010/main" val="18120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5C6C-AB85-54CA-9453-F8C415B1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49289"/>
            <a:ext cx="10679728" cy="6568751"/>
          </a:xfrm>
        </p:spPr>
        <p:txBody>
          <a:bodyPr>
            <a:normAutofit/>
          </a:bodyPr>
          <a:lstStyle/>
          <a:p>
            <a:r>
              <a:rPr lang="en-IN" dirty="0"/>
              <a:t>DANP Review:</a:t>
            </a:r>
          </a:p>
          <a:p>
            <a:pPr marL="0" indent="0">
              <a:buNone/>
            </a:pPr>
            <a:r>
              <a:rPr lang="en-IN" dirty="0"/>
              <a:t>             </a:t>
            </a:r>
          </a:p>
          <a:p>
            <a:pPr marL="0" indent="0">
              <a:buNone/>
            </a:pPr>
            <a:r>
              <a:rPr lang="en-IN" dirty="0"/>
              <a:t>        	Imp: Acute febrile encephalopathy / ? Post infective demyelination 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ADVICE: </a:t>
            </a:r>
          </a:p>
          <a:p>
            <a:r>
              <a:rPr lang="en-IN" dirty="0"/>
              <a:t>            adequate hydration </a:t>
            </a:r>
          </a:p>
          <a:p>
            <a:r>
              <a:rPr lang="en-IN" dirty="0"/>
              <a:t>            continue antibiotics </a:t>
            </a:r>
          </a:p>
          <a:p>
            <a:r>
              <a:rPr lang="en-IN" dirty="0"/>
              <a:t>            platelet count monitoring </a:t>
            </a:r>
          </a:p>
          <a:p>
            <a:r>
              <a:rPr lang="en-IN" dirty="0"/>
              <a:t>            monitor vitals </a:t>
            </a:r>
          </a:p>
          <a:p>
            <a:r>
              <a:rPr lang="en-IN" dirty="0"/>
              <a:t>            continue iv dexamethasone x 5 days and then switch over to oral steroids  for 2 weeks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56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777CD-2C27-2B10-9DA0-27A9C65E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3" y="95416"/>
            <a:ext cx="10353762" cy="6446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800" b="1" dirty="0"/>
              <a:t>Treatment given</a:t>
            </a:r>
            <a:r>
              <a:rPr lang="en-IN" dirty="0"/>
              <a:t>:</a:t>
            </a:r>
          </a:p>
          <a:p>
            <a:pPr marL="0" indent="0">
              <a:buNone/>
            </a:pPr>
            <a:r>
              <a:rPr lang="en-IN" sz="2600" dirty="0"/>
              <a:t>      IV fluids </a:t>
            </a:r>
          </a:p>
          <a:p>
            <a:pPr marL="0" indent="0">
              <a:buNone/>
            </a:pPr>
            <a:r>
              <a:rPr lang="en-IN" sz="2600" dirty="0"/>
              <a:t>      INJ . Ceftriaxone 2 gm iv BD</a:t>
            </a:r>
          </a:p>
          <a:p>
            <a:pPr marL="0" indent="0">
              <a:buNone/>
            </a:pPr>
            <a:r>
              <a:rPr lang="en-IN" sz="2600" dirty="0"/>
              <a:t>      INJ .Ampicillin 2 gm iv QID </a:t>
            </a:r>
          </a:p>
          <a:p>
            <a:pPr marL="0" indent="0">
              <a:buNone/>
            </a:pPr>
            <a:r>
              <a:rPr lang="en-IN" sz="2600" dirty="0"/>
              <a:t>             switched over to INJ . Doxycycline 100 mg iv BD </a:t>
            </a:r>
          </a:p>
          <a:p>
            <a:pPr marL="0" indent="0">
              <a:buNone/>
            </a:pPr>
            <a:r>
              <a:rPr lang="en-IN" sz="2600" dirty="0"/>
              <a:t>                                            INJ . Azithromycin 500 mg iv OD </a:t>
            </a:r>
          </a:p>
          <a:p>
            <a:pPr marL="0" indent="0">
              <a:buNone/>
            </a:pPr>
            <a:r>
              <a:rPr lang="en-IN" sz="2600" dirty="0"/>
              <a:t>      INJ . Dexamethasone 8 mg iv BD  switched over to T. Prednisolone 5mg 8 OD</a:t>
            </a:r>
          </a:p>
          <a:p>
            <a:pPr marL="0" indent="0">
              <a:buNone/>
            </a:pPr>
            <a:r>
              <a:rPr lang="en-IN" sz="2600" dirty="0"/>
              <a:t>      T. Metformin 500 mg tds </a:t>
            </a:r>
          </a:p>
          <a:p>
            <a:pPr marL="0" indent="0">
              <a:buNone/>
            </a:pPr>
            <a:r>
              <a:rPr lang="en-IN" sz="2600" dirty="0"/>
              <a:t>     INJ/T . Paracetamol  500 mg 1 TDS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3000" b="1" u="sng" dirty="0"/>
              <a:t>FINAL DIAGNOSIS</a:t>
            </a:r>
            <a:r>
              <a:rPr lang="en-IN" dirty="0"/>
              <a:t>: </a:t>
            </a:r>
          </a:p>
          <a:p>
            <a:pPr marL="0" indent="0">
              <a:buNone/>
            </a:pPr>
            <a:r>
              <a:rPr lang="en-IN" b="1" i="1" dirty="0">
                <a:solidFill>
                  <a:schemeClr val="accent5">
                    <a:lumMod val="75000"/>
                  </a:schemeClr>
                </a:solidFill>
              </a:rPr>
              <a:t>                               </a:t>
            </a:r>
            <a:r>
              <a:rPr lang="en-IN" sz="2900" b="1" i="1" dirty="0">
                <a:solidFill>
                  <a:schemeClr val="accent5">
                    <a:lumMod val="75000"/>
                  </a:schemeClr>
                </a:solidFill>
              </a:rPr>
              <a:t>T2DM /</a:t>
            </a:r>
          </a:p>
          <a:p>
            <a:pPr marL="0" indent="0">
              <a:buNone/>
            </a:pPr>
            <a:r>
              <a:rPr lang="en-IN" sz="2900" dirty="0"/>
              <a:t>                      </a:t>
            </a:r>
            <a:r>
              <a:rPr lang="en-IN" sz="2900" b="1" i="1" dirty="0">
                <a:solidFill>
                  <a:schemeClr val="accent5">
                    <a:lumMod val="75000"/>
                  </a:schemeClr>
                </a:solidFill>
              </a:rPr>
              <a:t>DENGUE FEVER /</a:t>
            </a:r>
          </a:p>
          <a:p>
            <a:pPr marL="0" indent="0">
              <a:buNone/>
            </a:pPr>
            <a:r>
              <a:rPr lang="en-IN" sz="2900" b="1" i="1" dirty="0">
                <a:solidFill>
                  <a:schemeClr val="accent5">
                    <a:lumMod val="75000"/>
                  </a:schemeClr>
                </a:solidFill>
              </a:rPr>
              <a:t>                      POST VIRAL DEMYELINATION</a:t>
            </a:r>
          </a:p>
          <a:p>
            <a:pPr marL="0" indent="0">
              <a:buNone/>
            </a:pPr>
            <a:r>
              <a:rPr lang="en-IN" b="1" i="1" dirty="0">
                <a:solidFill>
                  <a:schemeClr val="accent5">
                    <a:lumMod val="75000"/>
                  </a:schemeClr>
                </a:solidFill>
              </a:rPr>
              <a:t>      </a:t>
            </a:r>
          </a:p>
          <a:p>
            <a:pPr marL="0" indent="0">
              <a:buNone/>
            </a:pPr>
            <a:r>
              <a:rPr lang="en-IN" dirty="0"/>
              <a:t>    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45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F573B-9CF1-518A-3F2E-69BD18F5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52337"/>
            <a:ext cx="10353762" cy="60568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sz="2000" b="1" u="sng" dirty="0">
                <a:solidFill>
                  <a:schemeClr val="tx1">
                    <a:lumMod val="95000"/>
                  </a:schemeClr>
                </a:solidFill>
              </a:rPr>
              <a:t>CONDITION ON DISCHARGE: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Pt GCS- 15/15</a:t>
            </a:r>
          </a:p>
          <a:p>
            <a:pPr marL="0" indent="0">
              <a:buNone/>
            </a:pPr>
            <a:r>
              <a:rPr lang="en-IN" sz="2000" dirty="0">
                <a:solidFill>
                  <a:schemeClr val="tx1">
                    <a:lumMod val="95000"/>
                  </a:schemeClr>
                </a:solidFill>
              </a:rPr>
              <a:t>       S/E </a:t>
            </a:r>
          </a:p>
          <a:p>
            <a:pPr marL="0" indent="0">
              <a:buNone/>
            </a:pPr>
            <a:r>
              <a:rPr lang="en-IN" sz="2000" dirty="0">
                <a:solidFill>
                  <a:schemeClr val="tx1">
                    <a:lumMod val="95000"/>
                  </a:schemeClr>
                </a:solidFill>
              </a:rPr>
              <a:t>          CVS and 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RS </a:t>
            </a:r>
            <a:r>
              <a:rPr lang="en-IN" sz="2000" dirty="0">
                <a:solidFill>
                  <a:schemeClr val="tx1">
                    <a:lumMod val="95000"/>
                  </a:schemeClr>
                </a:solidFill>
              </a:rPr>
              <a:t>examination were within normal limits </a:t>
            </a:r>
          </a:p>
          <a:p>
            <a:pPr marL="0" indent="0">
              <a:buNone/>
            </a:pPr>
            <a:r>
              <a:rPr lang="en-IN" sz="2000" dirty="0">
                <a:solidFill>
                  <a:schemeClr val="tx1">
                    <a:lumMod val="95000"/>
                  </a:schemeClr>
                </a:solidFill>
              </a:rPr>
              <a:t>          CNS: conscious, obeys commands </a:t>
            </a:r>
          </a:p>
          <a:p>
            <a:pPr marL="0" indent="0">
              <a:buNone/>
            </a:pPr>
            <a:r>
              <a:rPr lang="en-IN" sz="2000" dirty="0">
                <a:solidFill>
                  <a:schemeClr val="tx1">
                    <a:lumMod val="95000"/>
                  </a:schemeClr>
                </a:solidFill>
              </a:rPr>
              <a:t>                     Tone: normal </a:t>
            </a:r>
          </a:p>
          <a:p>
            <a:pPr marL="0" indent="0">
              <a:buNone/>
            </a:pPr>
            <a:r>
              <a:rPr lang="en-IN" sz="2000" dirty="0">
                <a:solidFill>
                  <a:schemeClr val="tx1">
                    <a:lumMod val="95000"/>
                  </a:schemeClr>
                </a:solidFill>
              </a:rPr>
              <a:t>                     Power : normal </a:t>
            </a:r>
          </a:p>
          <a:p>
            <a:pPr marL="0" indent="0">
              <a:buNone/>
            </a:pP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                     DTR: normal </a:t>
            </a:r>
          </a:p>
          <a:p>
            <a:pPr marL="0" indent="0">
              <a:buNone/>
            </a:pPr>
            <a:r>
              <a:rPr lang="en-IN" sz="2000" dirty="0">
                <a:solidFill>
                  <a:schemeClr val="tx1">
                    <a:lumMod val="95000"/>
                  </a:schemeClr>
                </a:solidFill>
              </a:rPr>
              <a:t>                     Plantars: extensor</a:t>
            </a:r>
          </a:p>
          <a:p>
            <a:pPr marL="0" indent="0">
              <a:buNone/>
            </a:pPr>
            <a:r>
              <a:rPr lang="en-IN" sz="2000" dirty="0">
                <a:solidFill>
                  <a:schemeClr val="tx1">
                    <a:lumMod val="95000"/>
                  </a:schemeClr>
                </a:solidFill>
              </a:rPr>
              <a:t>                    Cerebellar sign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s: absent </a:t>
            </a:r>
          </a:p>
          <a:p>
            <a:pPr marL="0" indent="0">
              <a:buNone/>
            </a:pPr>
            <a:r>
              <a:rPr lang="en-IN" sz="2000" dirty="0">
                <a:solidFill>
                  <a:schemeClr val="tx1">
                    <a:lumMod val="95000"/>
                  </a:schemeClr>
                </a:solidFill>
              </a:rPr>
              <a:t>                    B/L Pupil: 3mm ERTL</a:t>
            </a:r>
          </a:p>
          <a:p>
            <a:pPr marL="0" indent="0">
              <a:buNone/>
            </a:pPr>
            <a:r>
              <a:rPr lang="en-IN" sz="2000" b="1" u="sng" dirty="0">
                <a:solidFill>
                  <a:schemeClr val="tx1">
                    <a:lumMod val="95000"/>
                  </a:schemeClr>
                </a:solidFill>
              </a:rPr>
              <a:t>DISCHARGE ADVICE:</a:t>
            </a:r>
          </a:p>
          <a:p>
            <a:pPr marL="0" indent="0">
              <a:buNone/>
            </a:pPr>
            <a:r>
              <a:rPr lang="en-IN" sz="2000" b="1" dirty="0">
                <a:solidFill>
                  <a:schemeClr val="tx1">
                    <a:lumMod val="95000"/>
                  </a:schemeClr>
                </a:solidFill>
              </a:rPr>
              <a:t>                                                       T. Prednisolone 5mg 8 od (gradual tapering)</a:t>
            </a:r>
          </a:p>
          <a:p>
            <a:pPr marL="0" indent="0">
              <a:buNone/>
            </a:pPr>
            <a:r>
              <a:rPr lang="en-IN" sz="2000" b="1" dirty="0">
                <a:solidFill>
                  <a:schemeClr val="tx1">
                    <a:lumMod val="95000"/>
                  </a:schemeClr>
                </a:solidFill>
              </a:rPr>
              <a:t>                                                        T. Metformin 500 mg 1 tds </a:t>
            </a:r>
          </a:p>
          <a:p>
            <a:pPr marL="0" indent="0">
              <a:buNone/>
            </a:pPr>
            <a:r>
              <a:rPr lang="en-IN" sz="2000" b="1" dirty="0">
                <a:solidFill>
                  <a:schemeClr val="tx1">
                    <a:lumMod val="95000"/>
                  </a:schemeClr>
                </a:solidFill>
              </a:rPr>
              <a:t>                                                        review after 2 weeks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65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3C0A-1AEE-7754-E21A-0BB89B14F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5943"/>
            <a:ext cx="10353762" cy="6251510"/>
          </a:xfrm>
        </p:spPr>
        <p:txBody>
          <a:bodyPr>
            <a:normAutofit fontScale="77500" lnSpcReduction="20000"/>
          </a:bodyPr>
          <a:lstStyle/>
          <a:p>
            <a:r>
              <a:rPr lang="en-IN" sz="3000" b="1" u="sng" dirty="0"/>
              <a:t>2</a:t>
            </a:r>
            <a:r>
              <a:rPr lang="en-IN" sz="3000" b="1" u="sng" baseline="30000" dirty="0"/>
              <a:t>nd</a:t>
            </a:r>
            <a:r>
              <a:rPr lang="en-IN" sz="3000" b="1" u="sng" dirty="0"/>
              <a:t> ADMISSION: (8/11/23 to 23/11/23)</a:t>
            </a:r>
          </a:p>
          <a:p>
            <a:pPr marL="0" indent="0">
              <a:buNone/>
            </a:pPr>
            <a:r>
              <a:rPr lang="en-IN" dirty="0"/>
              <a:t>  Pt Admitted in Sivagangai medical college after 10 days of discharge with</a:t>
            </a:r>
          </a:p>
          <a:p>
            <a:pPr marL="0" indent="0">
              <a:buNone/>
            </a:pPr>
            <a:r>
              <a:rPr lang="en-IN" dirty="0"/>
              <a:t> altered sensorium 2 days referred back to GRH, Madurai for further management</a:t>
            </a: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highlight>
                  <a:srgbClr val="C0C0C0"/>
                </a:highlight>
              </a:rPr>
              <a:t> Duration of stay in GSMCH- 25/10/23 TO 8/11/23</a:t>
            </a:r>
          </a:p>
          <a:p>
            <a:pPr marL="0" indent="0">
              <a:buNone/>
            </a:pPr>
            <a:r>
              <a:rPr lang="en-IN" b="1" u="sng" dirty="0"/>
              <a:t>Investigations</a:t>
            </a:r>
            <a:r>
              <a:rPr lang="en-IN" dirty="0"/>
              <a:t> (in GSMCH)</a:t>
            </a:r>
          </a:p>
          <a:p>
            <a:pPr marL="0" indent="0">
              <a:buNone/>
            </a:pPr>
            <a:r>
              <a:rPr lang="en-IN" dirty="0"/>
              <a:t>         Hb: 10.4                                       ANA: negative (by IFA ) </a:t>
            </a:r>
          </a:p>
          <a:p>
            <a:pPr marL="0" indent="0">
              <a:buNone/>
            </a:pPr>
            <a:r>
              <a:rPr lang="en-IN" dirty="0"/>
              <a:t>         Tc: 19,100              	                   CSF analysis: ADA : 39.68 U/L</a:t>
            </a:r>
          </a:p>
          <a:p>
            <a:pPr marL="0" indent="0">
              <a:buNone/>
            </a:pPr>
            <a:r>
              <a:rPr lang="en-IN" dirty="0"/>
              <a:t>         Dc: 85/12/3                                  Tc: 2-3 cells / mm3</a:t>
            </a:r>
          </a:p>
          <a:p>
            <a:pPr marL="0" indent="0">
              <a:buNone/>
            </a:pPr>
            <a:r>
              <a:rPr lang="en-IN" dirty="0"/>
              <a:t>         PCV: 25.6                                     Protein: 52 mg / dl</a:t>
            </a:r>
          </a:p>
          <a:p>
            <a:pPr marL="0" indent="0">
              <a:buNone/>
            </a:pPr>
            <a:r>
              <a:rPr lang="en-IN" dirty="0"/>
              <a:t>         Plt: 2.63 lakhs                              Sugar: 48 mg / dl </a:t>
            </a:r>
          </a:p>
          <a:p>
            <a:pPr marL="0" indent="0">
              <a:buNone/>
            </a:pPr>
            <a:r>
              <a:rPr lang="en-IN" dirty="0"/>
              <a:t>         Esr: 122 mm/hr</a:t>
            </a:r>
          </a:p>
          <a:p>
            <a:pPr marL="0" indent="0">
              <a:buNone/>
            </a:pPr>
            <a:r>
              <a:rPr lang="en-IN" dirty="0"/>
              <a:t>         Crp: positive </a:t>
            </a:r>
          </a:p>
          <a:p>
            <a:pPr marL="0" indent="0">
              <a:buNone/>
            </a:pPr>
            <a:r>
              <a:rPr lang="en-IN" dirty="0"/>
              <a:t>         Sputum AFB and CBNAAT – negative</a:t>
            </a:r>
          </a:p>
          <a:p>
            <a:pPr marL="0" indent="0">
              <a:buNone/>
            </a:pPr>
            <a:r>
              <a:rPr lang="en-IN" dirty="0"/>
              <a:t>         CSF CBNAAT - negative</a:t>
            </a:r>
          </a:p>
          <a:p>
            <a:pPr marL="0" indent="0">
              <a:buNone/>
            </a:pPr>
            <a:r>
              <a:rPr lang="en-IN" dirty="0"/>
              <a:t>Pt started on ATT in GSMCH </a:t>
            </a:r>
          </a:p>
          <a:p>
            <a:pPr marL="0" indent="0">
              <a:buNone/>
            </a:pPr>
            <a:r>
              <a:rPr lang="en-IN" dirty="0"/>
              <a:t>                  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45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83962A-6A1A-00DD-4840-A65E30CE8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468" y="192947"/>
            <a:ext cx="8053431" cy="6409189"/>
          </a:xfrm>
        </p:spPr>
      </p:pic>
    </p:spTree>
    <p:extLst>
      <p:ext uri="{BB962C8B-B14F-4D97-AF65-F5344CB8AC3E}">
        <p14:creationId xmlns:p14="http://schemas.microsoft.com/office/powerpoint/2010/main" val="30872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9CBBF5-107A-455A-13FA-84E87E7FF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857" y="0"/>
            <a:ext cx="9360309" cy="6774426"/>
          </a:xfrm>
        </p:spPr>
      </p:pic>
    </p:spTree>
    <p:extLst>
      <p:ext uri="{BB962C8B-B14F-4D97-AF65-F5344CB8AC3E}">
        <p14:creationId xmlns:p14="http://schemas.microsoft.com/office/powerpoint/2010/main" val="11105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37DA6-DAE5-64D1-5D2D-94F79AA8A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85" y="0"/>
            <a:ext cx="11635273" cy="6774024"/>
          </a:xfrm>
        </p:spPr>
        <p:txBody>
          <a:bodyPr>
            <a:normAutofit/>
          </a:bodyPr>
          <a:lstStyle/>
          <a:p>
            <a:r>
              <a:rPr lang="en-IN" sz="3300" b="1" u="sng" dirty="0"/>
              <a:t>1</a:t>
            </a:r>
            <a:r>
              <a:rPr lang="en-IN" sz="3300" b="1" u="sng" baseline="30000" dirty="0"/>
              <a:t>st</a:t>
            </a:r>
            <a:r>
              <a:rPr lang="en-IN" sz="3300" b="1" u="sng" dirty="0"/>
              <a:t> Admission: (5/10/23 to 14/10/23)</a:t>
            </a:r>
          </a:p>
          <a:p>
            <a:pPr marL="0" indent="0">
              <a:buNone/>
            </a:pPr>
            <a:r>
              <a:rPr lang="en-IN" dirty="0"/>
              <a:t>29 yr old female referred from private hospital as </a:t>
            </a:r>
            <a:r>
              <a:rPr lang="en-IN" sz="2400" b="1" dirty="0">
                <a:solidFill>
                  <a:srgbClr val="FFFF00"/>
                </a:solidFill>
              </a:rPr>
              <a:t>DENGUE NS1 POSITIVE </a:t>
            </a:r>
            <a:r>
              <a:rPr lang="en-IN" dirty="0"/>
              <a:t>with</a:t>
            </a:r>
          </a:p>
          <a:p>
            <a:pPr marL="0" indent="0" algn="just">
              <a:buNone/>
            </a:pPr>
            <a:r>
              <a:rPr lang="en-IN" dirty="0"/>
              <a:t>MRI BRAIN (outside) : Minimal Meningeal Enhancement </a:t>
            </a:r>
          </a:p>
          <a:p>
            <a:pPr marL="0" indent="0" algn="just">
              <a:buNone/>
            </a:pPr>
            <a:r>
              <a:rPr lang="en-IN" dirty="0"/>
              <a:t>                                        Brainstem and Cerebellum – Diffuse restriction ? Demyelination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c/o fever 4 days – high grade, continuous, not associated with chills and rigor </a:t>
            </a:r>
          </a:p>
          <a:p>
            <a:r>
              <a:rPr lang="en-IN" dirty="0"/>
              <a:t>h/o altered sensorium  2 days</a:t>
            </a:r>
          </a:p>
          <a:p>
            <a:r>
              <a:rPr lang="en-IN" dirty="0"/>
              <a:t>h/o disturbed sleep  2 days </a:t>
            </a:r>
          </a:p>
          <a:p>
            <a:r>
              <a:rPr lang="en-IN" dirty="0"/>
              <a:t>h/o hallucinations  (auditory &amp; visual) 4 days</a:t>
            </a:r>
          </a:p>
          <a:p>
            <a:r>
              <a:rPr lang="en-IN" dirty="0"/>
              <a:t>No abdominal pain, jaundice, Malena</a:t>
            </a:r>
          </a:p>
          <a:p>
            <a:r>
              <a:rPr lang="en-IN" dirty="0"/>
              <a:t>No cough, breathlessness, weight loss, loss of appetite, evening rise of temperature</a:t>
            </a:r>
          </a:p>
          <a:p>
            <a:r>
              <a:rPr lang="en-IN" dirty="0"/>
              <a:t>No bleeding manifestations 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35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7FA0C7-20EF-3DA6-C854-A5D24545C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297" y="0"/>
            <a:ext cx="7600335" cy="6858000"/>
          </a:xfrm>
        </p:spPr>
      </p:pic>
    </p:spTree>
    <p:extLst>
      <p:ext uri="{BB962C8B-B14F-4D97-AF65-F5344CB8AC3E}">
        <p14:creationId xmlns:p14="http://schemas.microsoft.com/office/powerpoint/2010/main" val="220713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527567-7F3C-D2D0-4F62-1BA34BC0C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6" y="251927"/>
            <a:ext cx="9237306" cy="6447453"/>
          </a:xfrm>
        </p:spPr>
      </p:pic>
    </p:spTree>
    <p:extLst>
      <p:ext uri="{BB962C8B-B14F-4D97-AF65-F5344CB8AC3E}">
        <p14:creationId xmlns:p14="http://schemas.microsoft.com/office/powerpoint/2010/main" val="36954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0DBAD6-1166-622C-E8CE-F3E2C1C07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567" y="0"/>
            <a:ext cx="8789437" cy="7063274"/>
          </a:xfrm>
        </p:spPr>
      </p:pic>
    </p:spTree>
    <p:extLst>
      <p:ext uri="{BB962C8B-B14F-4D97-AF65-F5344CB8AC3E}">
        <p14:creationId xmlns:p14="http://schemas.microsoft.com/office/powerpoint/2010/main" val="7059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3B48-58E0-EE3D-C6ED-FD1333556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401216"/>
            <a:ext cx="10353762" cy="6456784"/>
          </a:xfrm>
        </p:spPr>
        <p:txBody>
          <a:bodyPr>
            <a:normAutofit/>
          </a:bodyPr>
          <a:lstStyle/>
          <a:p>
            <a:r>
              <a:rPr lang="en-IN" sz="2400" dirty="0"/>
              <a:t>On admission, fever – low grade, intermittent, relieved with medications , not ass with chills and rigor </a:t>
            </a:r>
          </a:p>
          <a:p>
            <a:endParaRPr lang="en-IN" sz="2400" dirty="0"/>
          </a:p>
          <a:p>
            <a:r>
              <a:rPr lang="en-IN" sz="2400" dirty="0"/>
              <a:t>h/o headache, altered sensorium and disturbed speech </a:t>
            </a:r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/>
              <a:t>Past history:</a:t>
            </a:r>
          </a:p>
          <a:p>
            <a:pPr marL="0" indent="0">
              <a:buNone/>
            </a:pPr>
            <a:r>
              <a:rPr lang="en-IN" sz="2400" dirty="0"/>
              <a:t>              T2DM  1  month under treatment 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Obstetric history: </a:t>
            </a:r>
          </a:p>
          <a:p>
            <a:pPr marL="0" indent="0">
              <a:buNone/>
            </a:pPr>
            <a:r>
              <a:rPr lang="en-IN" sz="2400" dirty="0"/>
              <a:t>          LMP: 20/ 9/ 23, regular 3/30 cycles (upt negative </a:t>
            </a:r>
            <a:r>
              <a:rPr lang="en-IN" dirty="0"/>
              <a:t>)</a:t>
            </a:r>
          </a:p>
          <a:p>
            <a:pPr marL="0" indent="0">
              <a:buNone/>
            </a:pPr>
            <a:r>
              <a:rPr lang="en-IN" dirty="0"/>
              <a:t>          </a:t>
            </a:r>
          </a:p>
          <a:p>
            <a:pPr marL="0" indent="0">
              <a:buNone/>
            </a:pPr>
            <a:r>
              <a:rPr lang="en-IN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0773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BE926-6B2B-A3D9-351C-9B63BD5BD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27" y="769824"/>
            <a:ext cx="10353762" cy="5766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 O/E</a:t>
            </a:r>
          </a:p>
          <a:p>
            <a:pPr marL="0" indent="0">
              <a:buNone/>
            </a:pPr>
            <a:r>
              <a:rPr lang="en-IN" dirty="0"/>
              <a:t>         Pt </a:t>
            </a:r>
          </a:p>
          <a:p>
            <a:pPr marL="0" indent="0">
              <a:buNone/>
            </a:pPr>
            <a:r>
              <a:rPr lang="en-IN" dirty="0"/>
              <a:t>         Drowsy </a:t>
            </a:r>
          </a:p>
          <a:p>
            <a:pPr marL="0" indent="0">
              <a:buNone/>
            </a:pPr>
            <a:r>
              <a:rPr lang="en-IN" dirty="0"/>
              <a:t>         P-/PE-/CY-/CL-/GLN-/I-</a:t>
            </a:r>
          </a:p>
          <a:p>
            <a:pPr marL="0" indent="0">
              <a:buNone/>
            </a:pPr>
            <a:r>
              <a:rPr lang="en-IN" dirty="0"/>
              <a:t>VITALS:</a:t>
            </a:r>
          </a:p>
          <a:p>
            <a:r>
              <a:rPr lang="en-IN" dirty="0"/>
              <a:t>Bp: 110/70 mmHg</a:t>
            </a:r>
          </a:p>
          <a:p>
            <a:r>
              <a:rPr lang="en-IN" dirty="0"/>
              <a:t> PR: 78/ min </a:t>
            </a:r>
          </a:p>
          <a:p>
            <a:r>
              <a:rPr lang="en-IN" dirty="0"/>
              <a:t> SpO2: 98% in RA </a:t>
            </a:r>
          </a:p>
          <a:p>
            <a:r>
              <a:rPr lang="en-IN" dirty="0"/>
              <a:t>CBG: 91 mg / dl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63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0630C-7580-252E-D353-A5387E468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11"/>
            <a:ext cx="10353762" cy="6316825"/>
          </a:xfrm>
        </p:spPr>
        <p:txBody>
          <a:bodyPr>
            <a:normAutofit fontScale="92500" lnSpcReduction="10000"/>
          </a:bodyPr>
          <a:lstStyle/>
          <a:p>
            <a:endParaRPr lang="en-IN" dirty="0"/>
          </a:p>
          <a:p>
            <a:pPr marL="0" indent="0">
              <a:buNone/>
            </a:pPr>
            <a:r>
              <a:rPr lang="en-IN" dirty="0"/>
              <a:t>S/E </a:t>
            </a:r>
          </a:p>
          <a:p>
            <a:r>
              <a:rPr lang="en-IN" dirty="0"/>
              <a:t>CVS: S1 S2 </a:t>
            </a:r>
          </a:p>
          <a:p>
            <a:r>
              <a:rPr lang="en-IN" dirty="0"/>
              <a:t>RS: BAE </a:t>
            </a:r>
          </a:p>
          <a:p>
            <a:r>
              <a:rPr lang="en-IN" dirty="0"/>
              <a:t> P/A: Soft , normal BS</a:t>
            </a:r>
          </a:p>
          <a:p>
            <a:r>
              <a:rPr lang="en-IN" dirty="0"/>
              <a:t>CNS: Drowsy ,  partly responds to oral commands </a:t>
            </a:r>
          </a:p>
          <a:p>
            <a:pPr marL="0" indent="0">
              <a:buNone/>
            </a:pPr>
            <a:r>
              <a:rPr lang="en-IN" dirty="0"/>
              <a:t>      </a:t>
            </a:r>
            <a:r>
              <a:rPr lang="en-IN" b="1" dirty="0"/>
              <a:t>Tone:       N</a:t>
            </a:r>
          </a:p>
          <a:p>
            <a:pPr marL="0" indent="0">
              <a:buNone/>
            </a:pPr>
            <a:r>
              <a:rPr lang="en-IN" dirty="0"/>
              <a:t>                        N</a:t>
            </a:r>
          </a:p>
          <a:p>
            <a:pPr marL="0" indent="0">
              <a:buNone/>
            </a:pPr>
            <a:r>
              <a:rPr lang="en-IN" dirty="0"/>
              <a:t>      </a:t>
            </a:r>
            <a:r>
              <a:rPr lang="en-IN" b="1" dirty="0"/>
              <a:t>Power </a:t>
            </a:r>
            <a:r>
              <a:rPr lang="en-IN" dirty="0"/>
              <a:t>could not be tested </a:t>
            </a:r>
          </a:p>
          <a:p>
            <a:pPr marL="0" indent="0">
              <a:buNone/>
            </a:pPr>
            <a:r>
              <a:rPr lang="en-IN" dirty="0"/>
              <a:t>      </a:t>
            </a:r>
            <a:r>
              <a:rPr lang="en-IN" b="1" dirty="0"/>
              <a:t>DTR</a:t>
            </a:r>
            <a:r>
              <a:rPr lang="en-IN" dirty="0"/>
              <a:t>: exaggerated in all 4 limbs</a:t>
            </a:r>
          </a:p>
          <a:p>
            <a:pPr marL="0" indent="0">
              <a:buNone/>
            </a:pPr>
            <a:r>
              <a:rPr lang="en-IN" dirty="0"/>
              <a:t>     </a:t>
            </a:r>
            <a:r>
              <a:rPr lang="en-IN" b="1" dirty="0"/>
              <a:t> Plantars</a:t>
            </a:r>
            <a:r>
              <a:rPr lang="en-IN" dirty="0"/>
              <a:t>:  Left extensor </a:t>
            </a:r>
          </a:p>
          <a:p>
            <a:pPr marL="0" indent="0">
              <a:buNone/>
            </a:pPr>
            <a:r>
              <a:rPr lang="en-IN" dirty="0"/>
              <a:t>      Nystagmus:  present to right side </a:t>
            </a:r>
          </a:p>
          <a:p>
            <a:pPr marL="0" indent="0">
              <a:buNone/>
            </a:pPr>
            <a:r>
              <a:rPr lang="en-IN" dirty="0"/>
              <a:t>      Neck stiffness present</a:t>
            </a:r>
          </a:p>
          <a:p>
            <a:pPr marL="0" indent="0">
              <a:buNone/>
            </a:pPr>
            <a:r>
              <a:rPr lang="en-IN" dirty="0"/>
              <a:t>     </a:t>
            </a:r>
            <a:r>
              <a:rPr lang="en-IN" b="1" dirty="0"/>
              <a:t>B/L Pupil</a:t>
            </a:r>
            <a:r>
              <a:rPr lang="en-IN" dirty="0"/>
              <a:t>: 3mm ERTL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79A84D-CDA0-3DDC-7405-1BC954FA5931}"/>
              </a:ext>
            </a:extLst>
          </p:cNvPr>
          <p:cNvCxnSpPr>
            <a:cxnSpLocks/>
          </p:cNvCxnSpPr>
          <p:nvPr/>
        </p:nvCxnSpPr>
        <p:spPr>
          <a:xfrm>
            <a:off x="2872510" y="2957945"/>
            <a:ext cx="0" cy="624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75B4E7-E119-51DE-96E8-A29842E41A5F}"/>
              </a:ext>
            </a:extLst>
          </p:cNvPr>
          <p:cNvCxnSpPr/>
          <p:nvPr/>
        </p:nvCxnSpPr>
        <p:spPr>
          <a:xfrm>
            <a:off x="2540001" y="3240808"/>
            <a:ext cx="665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92F00D-E072-EFBD-5ECD-E062C24DA76E}"/>
              </a:ext>
            </a:extLst>
          </p:cNvPr>
          <p:cNvCxnSpPr/>
          <p:nvPr/>
        </p:nvCxnSpPr>
        <p:spPr>
          <a:xfrm flipV="1">
            <a:off x="3057236" y="2957945"/>
            <a:ext cx="0" cy="221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036F88-2329-58B2-9257-6265B23AA21C}"/>
              </a:ext>
            </a:extLst>
          </p:cNvPr>
          <p:cNvCxnSpPr>
            <a:cxnSpLocks/>
          </p:cNvCxnSpPr>
          <p:nvPr/>
        </p:nvCxnSpPr>
        <p:spPr>
          <a:xfrm flipV="1">
            <a:off x="3066472" y="3330863"/>
            <a:ext cx="0" cy="25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0FE83-4374-05BC-D349-E2DE9E130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75861"/>
            <a:ext cx="10353762" cy="5775649"/>
          </a:xfrm>
        </p:spPr>
        <p:txBody>
          <a:bodyPr/>
          <a:lstStyle/>
          <a:p>
            <a:r>
              <a:rPr lang="en-IN" dirty="0"/>
              <a:t>PROVISIONAL DIAGNOSIS: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          T2DM /</a:t>
            </a:r>
          </a:p>
          <a:p>
            <a:pPr marL="0" indent="0">
              <a:buNone/>
            </a:pPr>
            <a:r>
              <a:rPr lang="en-IN" dirty="0"/>
              <a:t>          Dengue fever - Post viral demyelination / </a:t>
            </a:r>
          </a:p>
          <a:p>
            <a:pPr marL="0" indent="0">
              <a:buNone/>
            </a:pPr>
            <a:r>
              <a:rPr lang="en-IN" dirty="0"/>
              <a:t>          </a:t>
            </a:r>
            <a:r>
              <a:rPr lang="en-IN" b="1" dirty="0">
                <a:solidFill>
                  <a:srgbClr val="FFC000"/>
                </a:solidFill>
              </a:rPr>
              <a:t>LEFT HEMIPARESIS  </a:t>
            </a:r>
            <a:r>
              <a:rPr lang="en-IN" dirty="0"/>
              <a:t>/</a:t>
            </a:r>
          </a:p>
          <a:p>
            <a:pPr marL="0" indent="0">
              <a:buNone/>
            </a:pPr>
            <a:r>
              <a:rPr lang="en-IN" dirty="0"/>
              <a:t>          Acute encephalopathy /</a:t>
            </a:r>
          </a:p>
          <a:p>
            <a:pPr marL="0" indent="0">
              <a:buNone/>
            </a:pPr>
            <a:r>
              <a:rPr lang="en-IN" dirty="0"/>
              <a:t>          ? Tubercular meningoencephalitis</a:t>
            </a:r>
          </a:p>
          <a:p>
            <a:pPr marL="0" indent="0">
              <a:buNone/>
            </a:pPr>
            <a:r>
              <a:rPr lang="en-IN" dirty="0"/>
              <a:t>          To rule out ADEM</a:t>
            </a:r>
          </a:p>
        </p:txBody>
      </p:sp>
    </p:spTree>
    <p:extLst>
      <p:ext uri="{BB962C8B-B14F-4D97-AF65-F5344CB8AC3E}">
        <p14:creationId xmlns:p14="http://schemas.microsoft.com/office/powerpoint/2010/main" val="3753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11BC8-E237-268A-F7EE-498C626FA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10547"/>
            <a:ext cx="10353762" cy="5380653"/>
          </a:xfrm>
        </p:spPr>
        <p:txBody>
          <a:bodyPr>
            <a:normAutofit/>
          </a:bodyPr>
          <a:lstStyle/>
          <a:p>
            <a:r>
              <a:rPr lang="en-IN" b="1" dirty="0"/>
              <a:t>DANP Opinion</a:t>
            </a:r>
            <a:r>
              <a:rPr lang="en-IN" dirty="0"/>
              <a:t>: </a:t>
            </a:r>
          </a:p>
          <a:p>
            <a:pPr marL="0" indent="0">
              <a:buNone/>
            </a:pPr>
            <a:r>
              <a:rPr lang="en-IN" dirty="0"/>
              <a:t>                Imp:  Subacute meningoencephalitis </a:t>
            </a:r>
          </a:p>
          <a:p>
            <a:pPr marL="0" indent="0">
              <a:buNone/>
            </a:pPr>
            <a:r>
              <a:rPr lang="en-IN" dirty="0"/>
              <a:t>ADVICE: </a:t>
            </a:r>
          </a:p>
          <a:p>
            <a:r>
              <a:rPr lang="en-IN" dirty="0"/>
              <a:t>      To do MRI BRAIN WITH MRA AND MRV ( contrast )</a:t>
            </a:r>
          </a:p>
          <a:p>
            <a:r>
              <a:rPr lang="en-IN" dirty="0"/>
              <a:t>      INJ  Ceftriaxone 2 g iv bd </a:t>
            </a:r>
          </a:p>
          <a:p>
            <a:r>
              <a:rPr lang="en-IN" dirty="0"/>
              <a:t>      INJ . Dexamethasone 8 mg iv tds </a:t>
            </a:r>
          </a:p>
          <a:p>
            <a:r>
              <a:rPr lang="en-IN" dirty="0"/>
              <a:t>      INJ . Acyclovir 800 mg iv qid </a:t>
            </a:r>
          </a:p>
          <a:p>
            <a:r>
              <a:rPr lang="en-IN" dirty="0"/>
              <a:t>      INJ . Ampicillin 2g iv qid </a:t>
            </a:r>
          </a:p>
          <a:p>
            <a:r>
              <a:rPr lang="en-IN" dirty="0"/>
              <a:t>      Monitor sugar levels </a:t>
            </a:r>
          </a:p>
          <a:p>
            <a:r>
              <a:rPr lang="en-IN" dirty="0"/>
              <a:t>      Review with reports </a:t>
            </a:r>
          </a:p>
        </p:txBody>
      </p:sp>
    </p:spTree>
    <p:extLst>
      <p:ext uri="{BB962C8B-B14F-4D97-AF65-F5344CB8AC3E}">
        <p14:creationId xmlns:p14="http://schemas.microsoft.com/office/powerpoint/2010/main" val="32219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9393E8-A462-8904-915D-45F2D334C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262" y="0"/>
            <a:ext cx="9060024" cy="7044612"/>
          </a:xfrm>
        </p:spPr>
      </p:pic>
    </p:spTree>
    <p:extLst>
      <p:ext uri="{BB962C8B-B14F-4D97-AF65-F5344CB8AC3E}">
        <p14:creationId xmlns:p14="http://schemas.microsoft.com/office/powerpoint/2010/main" val="1838107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7A028-BD43-24AF-1896-2E31654D7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47869"/>
            <a:ext cx="10353762" cy="6624735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DANP REVIEW:</a:t>
            </a:r>
          </a:p>
          <a:p>
            <a:pPr marL="0" indent="0">
              <a:buNone/>
            </a:pPr>
            <a:r>
              <a:rPr lang="en-IN" dirty="0"/>
              <a:t>         Imp:   Subacute meningoencephalitis / CVA with Left hemiparesis ? Vasculitis </a:t>
            </a:r>
          </a:p>
          <a:p>
            <a:pPr marL="0" indent="0">
              <a:buNone/>
            </a:pPr>
            <a:r>
              <a:rPr lang="en-IN" dirty="0"/>
              <a:t>  </a:t>
            </a:r>
          </a:p>
          <a:p>
            <a:pPr marL="0" indent="0">
              <a:buNone/>
            </a:pPr>
            <a:r>
              <a:rPr lang="en-IN" dirty="0"/>
              <a:t> ADVICE: </a:t>
            </a:r>
          </a:p>
          <a:p>
            <a:r>
              <a:rPr lang="en-IN" dirty="0"/>
              <a:t>            Continue same line of management </a:t>
            </a:r>
          </a:p>
          <a:p>
            <a:r>
              <a:rPr lang="en-IN" dirty="0"/>
              <a:t>            T. Aspirin 150 mg ½ od </a:t>
            </a:r>
          </a:p>
          <a:p>
            <a:r>
              <a:rPr lang="en-IN" dirty="0"/>
              <a:t>            T. Atorvastatin 10 mg 1 HS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598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BA30-AF6B-C46C-8CF8-18DBC6A26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79918"/>
            <a:ext cx="10353762" cy="6055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Past history:</a:t>
            </a:r>
          </a:p>
          <a:p>
            <a:pPr marL="0" indent="0">
              <a:buNone/>
            </a:pPr>
            <a:r>
              <a:rPr lang="en-IN" dirty="0"/>
              <a:t>             No past medical or surgical illness</a:t>
            </a:r>
          </a:p>
          <a:p>
            <a:pPr marL="0" indent="0">
              <a:buNone/>
            </a:pPr>
            <a:r>
              <a:rPr lang="en-IN" dirty="0"/>
              <a:t>Family history:</a:t>
            </a:r>
          </a:p>
          <a:p>
            <a:pPr marL="0" indent="0">
              <a:buNone/>
            </a:pPr>
            <a:r>
              <a:rPr lang="en-IN" dirty="0"/>
              <a:t>             No fever in the family</a:t>
            </a:r>
          </a:p>
          <a:p>
            <a:pPr marL="0" indent="0">
              <a:buNone/>
            </a:pPr>
            <a:r>
              <a:rPr lang="en-IN" dirty="0"/>
              <a:t>Travel history: </a:t>
            </a:r>
          </a:p>
          <a:p>
            <a:pPr marL="0" indent="0">
              <a:buNone/>
            </a:pPr>
            <a:r>
              <a:rPr lang="en-IN" dirty="0"/>
              <a:t>             No recent travel </a:t>
            </a:r>
          </a:p>
          <a:p>
            <a:pPr marL="0" indent="0">
              <a:buNone/>
            </a:pPr>
            <a:r>
              <a:rPr lang="en-IN" dirty="0"/>
              <a:t>Personal history:</a:t>
            </a:r>
          </a:p>
          <a:p>
            <a:pPr marL="0" indent="0">
              <a:buNone/>
            </a:pPr>
            <a:r>
              <a:rPr lang="en-IN" dirty="0"/>
              <a:t>             Mixed diet </a:t>
            </a:r>
          </a:p>
          <a:p>
            <a:pPr marL="0" indent="0">
              <a:buNone/>
            </a:pPr>
            <a:r>
              <a:rPr lang="en-IN" dirty="0"/>
              <a:t>             Normal bowel and bladder habits </a:t>
            </a:r>
          </a:p>
          <a:p>
            <a:pPr marL="0" indent="0">
              <a:buNone/>
            </a:pPr>
            <a:r>
              <a:rPr lang="en-IN" dirty="0"/>
              <a:t>Obstetric history:</a:t>
            </a:r>
          </a:p>
          <a:p>
            <a:pPr marL="0" indent="0">
              <a:buNone/>
            </a:pPr>
            <a:r>
              <a:rPr lang="en-IN" dirty="0"/>
              <a:t>             LMP 1 week back, regular 3/30 day cycles </a:t>
            </a:r>
          </a:p>
          <a:p>
            <a:pPr marL="0" indent="0">
              <a:buNone/>
            </a:pPr>
            <a:r>
              <a:rPr lang="en-IN" dirty="0"/>
              <a:t>             h/o spontaneous abortion (in second trimester) 7 yrs back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7589E-D719-A7CF-5687-BD8DA9D56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5313"/>
            <a:ext cx="10353762" cy="6568751"/>
          </a:xfrm>
        </p:spPr>
        <p:txBody>
          <a:bodyPr/>
          <a:lstStyle/>
          <a:p>
            <a:r>
              <a:rPr lang="en-IN" sz="3200" b="1" dirty="0"/>
              <a:t>Ophthalmology opinion</a:t>
            </a:r>
            <a:r>
              <a:rPr lang="en-IN" dirty="0"/>
              <a:t>: </a:t>
            </a:r>
          </a:p>
          <a:p>
            <a:pPr marL="0" indent="0">
              <a:buNone/>
            </a:pPr>
            <a:r>
              <a:rPr lang="en-IN" dirty="0"/>
              <a:t>             </a:t>
            </a:r>
          </a:p>
          <a:p>
            <a:pPr marL="0" indent="0">
              <a:buNone/>
            </a:pPr>
            <a:r>
              <a:rPr lang="en-IN" dirty="0"/>
              <a:t>                   Imp:  Early Papilledema 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Advice: </a:t>
            </a:r>
          </a:p>
          <a:p>
            <a:r>
              <a:rPr lang="en-IN" dirty="0"/>
              <a:t>         Continue same line of management</a:t>
            </a:r>
          </a:p>
          <a:p>
            <a:r>
              <a:rPr lang="en-IN" dirty="0"/>
              <a:t>          Review sos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2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21848-971F-B554-EAA4-64766D61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-1"/>
            <a:ext cx="10353762" cy="6774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u="sng" dirty="0"/>
              <a:t>INVESTIGATIONS :</a:t>
            </a:r>
          </a:p>
          <a:p>
            <a:r>
              <a:rPr lang="en-IN" dirty="0"/>
              <a:t>CBC 						BLOOD C&amp;S: NO GROWTH </a:t>
            </a:r>
          </a:p>
          <a:p>
            <a:pPr marL="0" indent="0">
              <a:buNone/>
            </a:pPr>
            <a:r>
              <a:rPr lang="en-IN" dirty="0"/>
              <a:t>	 TC: 13,200				URINE C&amp;S: CANDIDA ALBICANS </a:t>
            </a:r>
          </a:p>
          <a:p>
            <a:pPr marL="0" indent="0">
              <a:buNone/>
            </a:pPr>
            <a:r>
              <a:rPr lang="en-IN" dirty="0"/>
              <a:t>                HB: 11.2				CSF C&amp;S: NO GROWTH </a:t>
            </a:r>
          </a:p>
          <a:p>
            <a:pPr marL="0" indent="0">
              <a:buNone/>
            </a:pPr>
            <a:r>
              <a:rPr lang="en-IN" dirty="0"/>
              <a:t>                HCT: 35.6</a:t>
            </a:r>
          </a:p>
          <a:p>
            <a:pPr marL="0" indent="0">
              <a:buNone/>
            </a:pPr>
            <a:r>
              <a:rPr lang="en-IN" dirty="0"/>
              <a:t>  	 PLATELET: 3,37,000</a:t>
            </a:r>
          </a:p>
          <a:p>
            <a:r>
              <a:rPr lang="en-IN" dirty="0"/>
              <a:t>RFT: Urea – 16</a:t>
            </a:r>
          </a:p>
          <a:p>
            <a:pPr marL="0" indent="0">
              <a:buNone/>
            </a:pPr>
            <a:r>
              <a:rPr lang="en-IN" dirty="0"/>
              <a:t>             Creat – 0.6</a:t>
            </a:r>
          </a:p>
          <a:p>
            <a:r>
              <a:rPr lang="en-IN" dirty="0"/>
              <a:t>RBS – 79 , FBS – 88 , PPBS – 118</a:t>
            </a:r>
          </a:p>
          <a:p>
            <a:r>
              <a:rPr lang="en-IN" dirty="0"/>
              <a:t>TOTAL BILIRUBIN: 1.0</a:t>
            </a:r>
          </a:p>
          <a:p>
            <a:r>
              <a:rPr lang="en-IN" dirty="0"/>
              <a:t>DIRECT BILIRUBIN: 0.6</a:t>
            </a:r>
          </a:p>
          <a:p>
            <a:r>
              <a:rPr lang="en-IN" dirty="0"/>
              <a:t>INDIRECT BILIRUBIN: 0.4</a:t>
            </a:r>
          </a:p>
          <a:p>
            <a:r>
              <a:rPr lang="en-IN" dirty="0"/>
              <a:t>SGOT: 23    SGPT:57</a:t>
            </a:r>
          </a:p>
          <a:p>
            <a:r>
              <a:rPr lang="en-IN" dirty="0"/>
              <a:t>ALP: 118 </a:t>
            </a:r>
          </a:p>
        </p:txBody>
      </p:sp>
    </p:spTree>
    <p:extLst>
      <p:ext uri="{BB962C8B-B14F-4D97-AF65-F5344CB8AC3E}">
        <p14:creationId xmlns:p14="http://schemas.microsoft.com/office/powerpoint/2010/main" val="27552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76502-1BAC-3DCA-059A-8C6EFBC2B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69127"/>
            <a:ext cx="10353762" cy="58442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200" b="1" u="sng" dirty="0"/>
              <a:t>Treatment given</a:t>
            </a:r>
            <a:r>
              <a:rPr lang="en-IN" dirty="0"/>
              <a:t>:</a:t>
            </a:r>
          </a:p>
          <a:p>
            <a:endParaRPr lang="en-IN" dirty="0"/>
          </a:p>
          <a:p>
            <a:r>
              <a:rPr lang="en-IN" dirty="0"/>
              <a:t>Ryle’s tube feeding </a:t>
            </a:r>
          </a:p>
          <a:p>
            <a:r>
              <a:rPr lang="en-IN" dirty="0"/>
              <a:t> ATT (Category 1 )</a:t>
            </a:r>
          </a:p>
          <a:p>
            <a:r>
              <a:rPr lang="en-IN" dirty="0"/>
              <a:t>T. Aspirin 150 mg ½ od</a:t>
            </a:r>
          </a:p>
          <a:p>
            <a:r>
              <a:rPr lang="en-IN" dirty="0"/>
              <a:t>T. Atorvastatin 10 mg 2 HS</a:t>
            </a:r>
          </a:p>
          <a:p>
            <a:r>
              <a:rPr lang="en-IN" dirty="0"/>
              <a:t>INJ . Ceftriaxone 2 gm iv BD </a:t>
            </a:r>
          </a:p>
          <a:p>
            <a:r>
              <a:rPr lang="en-IN" dirty="0"/>
              <a:t>INJ . Dexamethasone 8 mg iv BD </a:t>
            </a:r>
          </a:p>
          <a:p>
            <a:r>
              <a:rPr lang="en-IN" dirty="0"/>
              <a:t>INJ . Acyclovir 800 mg iv QID </a:t>
            </a:r>
          </a:p>
          <a:p>
            <a:r>
              <a:rPr lang="en-IN" dirty="0"/>
              <a:t>INJ . Ampicillin 2 gm iv QID </a:t>
            </a:r>
          </a:p>
          <a:p>
            <a:r>
              <a:rPr lang="en-IN" dirty="0"/>
              <a:t>INJ . NPH 5 – 5 U </a:t>
            </a:r>
            <a:r>
              <a:rPr lang="en-IN" dirty="0" err="1"/>
              <a:t>s.c</a:t>
            </a:r>
            <a:r>
              <a:rPr lang="en-IN" dirty="0"/>
              <a:t> ½ hr before food </a:t>
            </a:r>
          </a:p>
          <a:p>
            <a:pPr marL="0" indent="0">
              <a:buNone/>
            </a:pPr>
            <a:r>
              <a:rPr lang="en-IN" dirty="0"/>
              <a:t>            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8DBCE-26F8-C344-B1DD-25AA5D689723}"/>
              </a:ext>
            </a:extLst>
          </p:cNvPr>
          <p:cNvSpPr txBox="1"/>
          <p:nvPr/>
        </p:nvSpPr>
        <p:spPr>
          <a:xfrm>
            <a:off x="2290915" y="5270091"/>
            <a:ext cx="60960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109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98FAB-BDE3-428A-71DD-D8BEA5F73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48929"/>
            <a:ext cx="10353762" cy="5810865"/>
          </a:xfrm>
        </p:spPr>
        <p:txBody>
          <a:bodyPr/>
          <a:lstStyle/>
          <a:p>
            <a:r>
              <a:rPr lang="en-IN" sz="3600" b="1" u="sng" dirty="0"/>
              <a:t>FINAL DIAGNOSIS</a:t>
            </a:r>
            <a:r>
              <a:rPr lang="en-IN" sz="3600" b="1" dirty="0"/>
              <a:t>:</a:t>
            </a:r>
          </a:p>
          <a:p>
            <a:pPr marL="0" indent="0">
              <a:buNone/>
            </a:pPr>
            <a:r>
              <a:rPr lang="en-IN" dirty="0"/>
              <a:t>          </a:t>
            </a:r>
          </a:p>
          <a:p>
            <a:pPr marL="0" indent="0">
              <a:buNone/>
            </a:pPr>
            <a:r>
              <a:rPr lang="en-IN" dirty="0"/>
              <a:t>              </a:t>
            </a:r>
            <a:r>
              <a:rPr lang="en-IN" sz="2400" b="1" i="1" dirty="0">
                <a:solidFill>
                  <a:schemeClr val="accent5">
                    <a:lumMod val="75000"/>
                  </a:schemeClr>
                </a:solidFill>
              </a:rPr>
              <a:t>TUBERCULAR MENINGOENCEPHALITIS /</a:t>
            </a:r>
          </a:p>
          <a:p>
            <a:pPr marL="0" indent="0">
              <a:buNone/>
            </a:pPr>
            <a:r>
              <a:rPr lang="en-IN" sz="2400" b="1" i="1">
                <a:solidFill>
                  <a:schemeClr val="accent5">
                    <a:lumMod val="75000"/>
                  </a:schemeClr>
                </a:solidFill>
              </a:rPr>
              <a:t>            ?ADEM</a:t>
            </a:r>
            <a:endParaRPr lang="en-IN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IN" sz="2400" b="1" i="1" dirty="0">
                <a:solidFill>
                  <a:schemeClr val="accent5">
                    <a:lumMod val="75000"/>
                  </a:schemeClr>
                </a:solidFill>
              </a:rPr>
              <a:t>             LEFT HEMIPARESIS -? VASCULITIS</a:t>
            </a:r>
          </a:p>
        </p:txBody>
      </p:sp>
    </p:spTree>
    <p:extLst>
      <p:ext uri="{BB962C8B-B14F-4D97-AF65-F5344CB8AC3E}">
        <p14:creationId xmlns:p14="http://schemas.microsoft.com/office/powerpoint/2010/main" val="27487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DE177-883F-359F-4E4B-BE91A991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55639"/>
            <a:ext cx="10353762" cy="6223819"/>
          </a:xfrm>
        </p:spPr>
        <p:txBody>
          <a:bodyPr>
            <a:normAutofit/>
          </a:bodyPr>
          <a:lstStyle/>
          <a:p>
            <a:r>
              <a:rPr lang="en-IN" b="1" u="sng" dirty="0"/>
              <a:t>Condition on discharge</a:t>
            </a:r>
            <a:r>
              <a:rPr lang="en-IN" dirty="0"/>
              <a:t>:</a:t>
            </a:r>
          </a:p>
          <a:p>
            <a:pPr marL="0" indent="0">
              <a:buNone/>
            </a:pPr>
            <a:r>
              <a:rPr lang="en-IN" dirty="0"/>
              <a:t>        Pt GCS-15/15</a:t>
            </a:r>
          </a:p>
          <a:p>
            <a:r>
              <a:rPr lang="en-IN" dirty="0"/>
              <a:t>         CVS and RS examination were within normal limits</a:t>
            </a:r>
          </a:p>
          <a:p>
            <a:r>
              <a:rPr lang="en-IN" dirty="0"/>
              <a:t>         CNS: Conscious, obeys commands    </a:t>
            </a:r>
          </a:p>
          <a:p>
            <a:pPr marL="0" indent="0">
              <a:buNone/>
            </a:pPr>
            <a:r>
              <a:rPr lang="en-IN" dirty="0"/>
              <a:t>             Tone:        N         </a:t>
            </a:r>
            <a:r>
              <a:rPr lang="en-IN" dirty="0" err="1"/>
              <a:t>N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      N</a:t>
            </a:r>
          </a:p>
          <a:p>
            <a:pPr marL="0" indent="0">
              <a:buNone/>
            </a:pPr>
            <a:r>
              <a:rPr lang="en-IN" dirty="0"/>
              <a:t>             Power: 4/5  4/5</a:t>
            </a:r>
          </a:p>
          <a:p>
            <a:pPr marL="0" indent="0">
              <a:buNone/>
            </a:pPr>
            <a:r>
              <a:rPr lang="en-IN" dirty="0"/>
              <a:t>                          4/5  2/5</a:t>
            </a:r>
          </a:p>
          <a:p>
            <a:pPr marL="0" indent="0">
              <a:buNone/>
            </a:pPr>
            <a:r>
              <a:rPr lang="en-IN" dirty="0"/>
              <a:t>              DTR: Normal </a:t>
            </a:r>
          </a:p>
          <a:p>
            <a:pPr marL="0" indent="0">
              <a:buNone/>
            </a:pPr>
            <a:r>
              <a:rPr lang="en-IN" dirty="0"/>
              <a:t>              Cerebellar signs: Scanning speech present, FNT and FNFT Present, </a:t>
            </a:r>
          </a:p>
          <a:p>
            <a:pPr marL="0" indent="0">
              <a:buNone/>
            </a:pPr>
            <a:r>
              <a:rPr lang="en-IN" dirty="0"/>
              <a:t>                                               Nystagmus absent, </a:t>
            </a:r>
            <a:r>
              <a:rPr lang="en-IN" dirty="0" err="1"/>
              <a:t>dysdiadokinesia</a:t>
            </a:r>
            <a:r>
              <a:rPr lang="en-IN" dirty="0"/>
              <a:t> present </a:t>
            </a:r>
          </a:p>
          <a:p>
            <a:pPr marL="0" indent="0">
              <a:buNone/>
            </a:pPr>
            <a:r>
              <a:rPr lang="en-IN" dirty="0"/>
              <a:t>             Plantar: extensor   mute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786FA2-09BA-6529-7104-0131160F54B4}"/>
              </a:ext>
            </a:extLst>
          </p:cNvPr>
          <p:cNvCxnSpPr>
            <a:cxnSpLocks/>
          </p:cNvCxnSpPr>
          <p:nvPr/>
        </p:nvCxnSpPr>
        <p:spPr>
          <a:xfrm>
            <a:off x="3716594" y="2831690"/>
            <a:ext cx="0" cy="275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58A5E4-58DA-91A0-FE31-503881615E66}"/>
              </a:ext>
            </a:extLst>
          </p:cNvPr>
          <p:cNvCxnSpPr/>
          <p:nvPr/>
        </p:nvCxnSpPr>
        <p:spPr>
          <a:xfrm>
            <a:off x="3106993" y="3303638"/>
            <a:ext cx="0" cy="72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CAD6C2-BB18-2695-69E3-D404525A32E9}"/>
              </a:ext>
            </a:extLst>
          </p:cNvPr>
          <p:cNvCxnSpPr/>
          <p:nvPr/>
        </p:nvCxnSpPr>
        <p:spPr>
          <a:xfrm>
            <a:off x="2576051" y="3702880"/>
            <a:ext cx="1061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22F310-1BA8-7962-E595-C6B68A341EEE}"/>
              </a:ext>
            </a:extLst>
          </p:cNvPr>
          <p:cNvCxnSpPr/>
          <p:nvPr/>
        </p:nvCxnSpPr>
        <p:spPr>
          <a:xfrm>
            <a:off x="2939845" y="2674374"/>
            <a:ext cx="924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BC21E3-78A7-F7C1-9DCD-9AD16EC85AA6}"/>
              </a:ext>
            </a:extLst>
          </p:cNvPr>
          <p:cNvCxnSpPr/>
          <p:nvPr/>
        </p:nvCxnSpPr>
        <p:spPr>
          <a:xfrm>
            <a:off x="3431458" y="2369574"/>
            <a:ext cx="0" cy="63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0B8BED-60CA-A241-C4DF-21A3EF1BD80E}"/>
              </a:ext>
            </a:extLst>
          </p:cNvPr>
          <p:cNvCxnSpPr/>
          <p:nvPr/>
        </p:nvCxnSpPr>
        <p:spPr>
          <a:xfrm>
            <a:off x="3864077" y="5643717"/>
            <a:ext cx="0" cy="49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7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64615-61E2-5DAA-4B85-A87456336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11277"/>
            <a:ext cx="10353762" cy="5722375"/>
          </a:xfrm>
        </p:spPr>
        <p:txBody>
          <a:bodyPr/>
          <a:lstStyle/>
          <a:p>
            <a:r>
              <a:rPr lang="en-IN" dirty="0"/>
              <a:t>Discharge advice : </a:t>
            </a:r>
          </a:p>
          <a:p>
            <a:r>
              <a:rPr lang="en-IN" dirty="0"/>
              <a:t>                Continue ATT </a:t>
            </a:r>
          </a:p>
          <a:p>
            <a:r>
              <a:rPr lang="en-IN" dirty="0"/>
              <a:t>                T. Prednisolone 5 mg </a:t>
            </a:r>
          </a:p>
          <a:p>
            <a:r>
              <a:rPr lang="en-IN" dirty="0"/>
              <a:t>                T. Aspirin 150 mg ½ od </a:t>
            </a:r>
          </a:p>
          <a:p>
            <a:r>
              <a:rPr lang="en-IN" dirty="0"/>
              <a:t>                T. Atorvastatin 10 mg 2 </a:t>
            </a:r>
            <a:r>
              <a:rPr lang="en-IN" dirty="0" err="1"/>
              <a:t>hs</a:t>
            </a:r>
            <a:r>
              <a:rPr lang="en-IN" dirty="0"/>
              <a:t> </a:t>
            </a:r>
          </a:p>
          <a:p>
            <a:r>
              <a:rPr lang="en-IN" dirty="0"/>
              <a:t>                T. Calcium + Vit D3 1 od </a:t>
            </a:r>
          </a:p>
          <a:p>
            <a:r>
              <a:rPr lang="en-IN" dirty="0"/>
              <a:t>                Continue  Physiotherapy</a:t>
            </a:r>
          </a:p>
          <a:p>
            <a:r>
              <a:rPr lang="en-IN" dirty="0"/>
              <a:t>                Review sos </a:t>
            </a:r>
          </a:p>
        </p:txBody>
      </p:sp>
    </p:spTree>
    <p:extLst>
      <p:ext uri="{BB962C8B-B14F-4D97-AF65-F5344CB8AC3E}">
        <p14:creationId xmlns:p14="http://schemas.microsoft.com/office/powerpoint/2010/main" val="22417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8D747-BD1C-C4CC-86F5-A49382CC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32" y="349858"/>
            <a:ext cx="10353762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i="0" u="sng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3rd admission</a:t>
            </a:r>
            <a:r>
              <a:rPr lang="en-IN" sz="3600" b="1" u="sng" dirty="0">
                <a:solidFill>
                  <a:srgbClr val="FFFFFF"/>
                </a:solidFill>
                <a:latin typeface="Rockwell" panose="02060603020205020403" pitchFamily="18" charset="0"/>
              </a:rPr>
              <a:t>(30/11/23 TO 5/12/23)</a:t>
            </a:r>
            <a:endParaRPr lang="en-IN" sz="3600" b="1" i="0" u="sng" strike="noStrike" baseline="0" dirty="0">
              <a:solidFill>
                <a:srgbClr val="FFFFFF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IN" sz="1800" b="0" i="0" u="none" strike="noStrike" baseline="0" dirty="0">
              <a:solidFill>
                <a:srgbClr val="FFFFFF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Pt admitted after 7 days with c/o vomiting 8 episodes x 1 day , does not contains food particles , non bilious </a:t>
            </a:r>
            <a:endParaRPr lang="en-US" dirty="0">
              <a:solidFill>
                <a:srgbClr val="FFFFFF"/>
              </a:solidFill>
              <a:latin typeface="Rockwell" panose="02060603020205020403" pitchFamily="18" charset="0"/>
            </a:endParaRPr>
          </a:p>
          <a:p>
            <a:r>
              <a:rPr lang="en-US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h/o abdominal pain over the epigastric region </a:t>
            </a:r>
          </a:p>
          <a:p>
            <a:r>
              <a:rPr lang="en-US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h/o fever 1 day , intermittent , not ass with chills and rigor , relieved with medications </a:t>
            </a:r>
          </a:p>
          <a:p>
            <a:r>
              <a:rPr lang="en-US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No h/o loss of weight and appetite</a:t>
            </a:r>
          </a:p>
          <a:p>
            <a:r>
              <a:rPr lang="en-IN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No h/o of altered sensorium </a:t>
            </a:r>
          </a:p>
          <a:p>
            <a:r>
              <a:rPr lang="en-US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No h/o cough with sputum production </a:t>
            </a:r>
          </a:p>
          <a:p>
            <a:r>
              <a:rPr lang="en-IN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No h/o LOC/Giddiness</a:t>
            </a:r>
          </a:p>
        </p:txBody>
      </p:sp>
    </p:spTree>
    <p:extLst>
      <p:ext uri="{BB962C8B-B14F-4D97-AF65-F5344CB8AC3E}">
        <p14:creationId xmlns:p14="http://schemas.microsoft.com/office/powerpoint/2010/main" val="37845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A3E9F-E648-36B3-86BE-0F085CB48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73626"/>
            <a:ext cx="10353762" cy="6115664"/>
          </a:xfrm>
        </p:spPr>
        <p:txBody>
          <a:bodyPr>
            <a:normAutofit/>
          </a:bodyPr>
          <a:lstStyle/>
          <a:p>
            <a:pPr algn="l"/>
            <a:endParaRPr lang="en-IN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N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O/E</a:t>
            </a:r>
          </a:p>
          <a:p>
            <a:r>
              <a:rPr lang="en-IN" sz="18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pt </a:t>
            </a:r>
          </a:p>
          <a:p>
            <a:pPr marL="0" indent="0">
              <a:buNone/>
            </a:pPr>
            <a:r>
              <a:rPr lang="en-IN" sz="18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	conscious </a:t>
            </a:r>
          </a:p>
          <a:p>
            <a:pPr marL="0" indent="0">
              <a:buNone/>
            </a:pPr>
            <a:r>
              <a:rPr lang="en-IN" sz="18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	obeys commands , </a:t>
            </a:r>
          </a:p>
          <a:p>
            <a:pPr marL="0" indent="0">
              <a:buNone/>
            </a:pPr>
            <a:r>
              <a:rPr lang="en-IN" sz="18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     </a:t>
            </a:r>
            <a:r>
              <a:rPr lang="pl-PL" sz="18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P-/PE-/GLN-/CY-/CL-/I-</a:t>
            </a:r>
          </a:p>
          <a:p>
            <a:pPr marL="0" indent="0">
              <a:buNone/>
            </a:pPr>
            <a:r>
              <a:rPr lang="en-IN" sz="24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S/E</a:t>
            </a:r>
            <a:r>
              <a:rPr lang="en-IN" sz="18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:</a:t>
            </a:r>
          </a:p>
          <a:p>
            <a:r>
              <a:rPr lang="en-IN" sz="18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CVS: S1 S2 </a:t>
            </a:r>
          </a:p>
          <a:p>
            <a:r>
              <a:rPr lang="en-IN" sz="18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RS: BAE</a:t>
            </a:r>
          </a:p>
          <a:p>
            <a:r>
              <a:rPr lang="en-IN" sz="18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P/A: Soft , normal BS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57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8219-ED2E-EB23-B69D-EF51A9FBF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59774"/>
            <a:ext cx="10353762" cy="6538452"/>
          </a:xfrm>
        </p:spPr>
        <p:txBody>
          <a:bodyPr>
            <a:normAutofit fontScale="85000" lnSpcReduction="20000"/>
          </a:bodyPr>
          <a:lstStyle/>
          <a:p>
            <a:pPr algn="l"/>
            <a:endParaRPr lang="en-IN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N" sz="22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CNS:  conscious </a:t>
            </a:r>
          </a:p>
          <a:p>
            <a:pPr marL="0" indent="0">
              <a:buNone/>
            </a:pPr>
            <a:r>
              <a:rPr lang="en-IN" sz="22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 Obeys commands ,</a:t>
            </a:r>
          </a:p>
          <a:p>
            <a:pPr marL="0" indent="0">
              <a:buNone/>
            </a:pPr>
            <a:r>
              <a:rPr lang="en-IN" sz="2200" dirty="0">
                <a:solidFill>
                  <a:srgbClr val="FFFFFF"/>
                </a:solidFill>
                <a:latin typeface="Rockwell" panose="02060603020205020403" pitchFamily="18" charset="0"/>
              </a:rPr>
              <a:t>           </a:t>
            </a:r>
            <a:r>
              <a:rPr lang="en-IN" sz="22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scanning speech </a:t>
            </a:r>
          </a:p>
          <a:p>
            <a:pPr marL="0" indent="0">
              <a:buNone/>
            </a:pPr>
            <a:r>
              <a:rPr lang="en-IN" sz="22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 Tone: N    </a:t>
            </a:r>
            <a:r>
              <a:rPr lang="en-IN" sz="2200" b="0" i="0" u="none" strike="noStrike" baseline="0" dirty="0" err="1">
                <a:solidFill>
                  <a:srgbClr val="FFFFFF"/>
                </a:solidFill>
                <a:latin typeface="Rockwell" panose="02060603020205020403" pitchFamily="18" charset="0"/>
              </a:rPr>
              <a:t>N</a:t>
            </a:r>
            <a:r>
              <a:rPr lang="en-IN" sz="22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</a:t>
            </a:r>
          </a:p>
          <a:p>
            <a:pPr marL="0" indent="0">
              <a:buNone/>
            </a:pPr>
            <a:r>
              <a:rPr lang="en-IN" sz="22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            N 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 Power:4/5   3/5 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              4/5   2/5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 Deep tendon reflexes: normal </a:t>
            </a:r>
          </a:p>
          <a:p>
            <a:pPr marL="0" indent="0">
              <a:buNone/>
            </a:pPr>
            <a:r>
              <a:rPr lang="en-IN" sz="22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 Plantars: flexor</a:t>
            </a:r>
          </a:p>
          <a:p>
            <a:pPr marL="0" indent="0">
              <a:buNone/>
            </a:pPr>
            <a:r>
              <a:rPr lang="en-IN" sz="22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B/L  6</a:t>
            </a:r>
            <a:r>
              <a:rPr lang="en-IN" sz="2200" b="0" i="0" u="none" strike="noStrike" baseline="30000" dirty="0">
                <a:solidFill>
                  <a:srgbClr val="FFFFFF"/>
                </a:solidFill>
                <a:latin typeface="Rockwell" panose="02060603020205020403" pitchFamily="18" charset="0"/>
              </a:rPr>
              <a:t>th</a:t>
            </a:r>
            <a:r>
              <a:rPr lang="en-IN" sz="22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nerve palsy </a:t>
            </a:r>
          </a:p>
          <a:p>
            <a:pPr marL="0" indent="0">
              <a:buNone/>
            </a:pPr>
            <a:r>
              <a:rPr lang="en-IN" sz="2200" b="1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</a:t>
            </a:r>
            <a:endParaRPr lang="en-IN" sz="1800" b="1" i="0" u="none" strike="noStrike" baseline="0" dirty="0">
              <a:solidFill>
                <a:srgbClr val="FFFFFF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IN" sz="2300" b="1" i="0" u="sng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Provisional diagnosis</a:t>
            </a:r>
            <a:r>
              <a:rPr lang="en-IN" sz="21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:</a:t>
            </a:r>
          </a:p>
          <a:p>
            <a:pPr marL="0" indent="0">
              <a:buNone/>
            </a:pPr>
            <a:r>
              <a:rPr lang="en-IN" sz="21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                   Acute Gastritis /</a:t>
            </a:r>
          </a:p>
          <a:p>
            <a:pPr marL="0" indent="0">
              <a:buNone/>
            </a:pPr>
            <a:r>
              <a:rPr lang="en-IN" sz="21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                   ? ATT induced / </a:t>
            </a:r>
          </a:p>
          <a:p>
            <a:pPr marL="0" indent="0">
              <a:buNone/>
            </a:pPr>
            <a:r>
              <a:rPr lang="en-IN" sz="21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                   TB Meningoencephalitis</a:t>
            </a:r>
            <a:endParaRPr lang="en-IN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AE0791-7763-02A7-7D9C-24FA8B4A0069}"/>
              </a:ext>
            </a:extLst>
          </p:cNvPr>
          <p:cNvCxnSpPr>
            <a:cxnSpLocks/>
          </p:cNvCxnSpPr>
          <p:nvPr/>
        </p:nvCxnSpPr>
        <p:spPr>
          <a:xfrm>
            <a:off x="2998838" y="2163097"/>
            <a:ext cx="0" cy="29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919073-6471-B5CF-90A6-BDAF21D16CBB}"/>
              </a:ext>
            </a:extLst>
          </p:cNvPr>
          <p:cNvCxnSpPr/>
          <p:nvPr/>
        </p:nvCxnSpPr>
        <p:spPr>
          <a:xfrm>
            <a:off x="2989005" y="2674374"/>
            <a:ext cx="0" cy="648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8359B8-937E-CF5F-B34A-C86412D02F4D}"/>
              </a:ext>
            </a:extLst>
          </p:cNvPr>
          <p:cNvCxnSpPr/>
          <p:nvPr/>
        </p:nvCxnSpPr>
        <p:spPr>
          <a:xfrm>
            <a:off x="2517056" y="2998839"/>
            <a:ext cx="89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3F8866-B588-C7C8-198D-27F8388B9135}"/>
              </a:ext>
            </a:extLst>
          </p:cNvPr>
          <p:cNvCxnSpPr/>
          <p:nvPr/>
        </p:nvCxnSpPr>
        <p:spPr>
          <a:xfrm>
            <a:off x="2743199" y="1877961"/>
            <a:ext cx="0" cy="580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B88342-8AA8-7546-9971-A3E3CB1E2E8A}"/>
              </a:ext>
            </a:extLst>
          </p:cNvPr>
          <p:cNvCxnSpPr/>
          <p:nvPr/>
        </p:nvCxnSpPr>
        <p:spPr>
          <a:xfrm>
            <a:off x="2340076" y="2163097"/>
            <a:ext cx="806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852EF-7C28-5B4D-5DE4-63F8E7E1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12955"/>
            <a:ext cx="10353762" cy="6086168"/>
          </a:xfrm>
        </p:spPr>
        <p:txBody>
          <a:bodyPr numCol="2">
            <a:normAutofit/>
          </a:bodyPr>
          <a:lstStyle/>
          <a:p>
            <a:r>
              <a:rPr lang="en-IN" dirty="0"/>
              <a:t>CBC:</a:t>
            </a:r>
          </a:p>
          <a:p>
            <a:pPr marL="0" indent="0">
              <a:buNone/>
            </a:pPr>
            <a:r>
              <a:rPr lang="en-IN" dirty="0"/>
              <a:t>           Tc: 13,500</a:t>
            </a:r>
          </a:p>
          <a:p>
            <a:pPr marL="0" indent="0">
              <a:buNone/>
            </a:pPr>
            <a:r>
              <a:rPr lang="en-IN" dirty="0"/>
              <a:t>           Hb: 12</a:t>
            </a:r>
          </a:p>
          <a:p>
            <a:pPr marL="0" indent="0">
              <a:buNone/>
            </a:pPr>
            <a:r>
              <a:rPr lang="en-IN" dirty="0"/>
              <a:t>           Hct: 37.1</a:t>
            </a:r>
          </a:p>
          <a:p>
            <a:pPr marL="0" indent="0">
              <a:buNone/>
            </a:pPr>
            <a:r>
              <a:rPr lang="en-IN" dirty="0"/>
              <a:t>           Plt: 2,79,000</a:t>
            </a:r>
          </a:p>
          <a:p>
            <a:r>
              <a:rPr lang="en-IN" dirty="0"/>
              <a:t>RBS: 92 </a:t>
            </a:r>
          </a:p>
          <a:p>
            <a:r>
              <a:rPr lang="en-IN" dirty="0"/>
              <a:t>RFT: Urea- 37</a:t>
            </a:r>
          </a:p>
          <a:p>
            <a:r>
              <a:rPr lang="en-IN" dirty="0"/>
              <a:t>          Creat- 1.0</a:t>
            </a:r>
          </a:p>
          <a:p>
            <a:r>
              <a:rPr lang="en-IN" dirty="0"/>
              <a:t>Na- 132</a:t>
            </a:r>
          </a:p>
          <a:p>
            <a:r>
              <a:rPr lang="en-IN" dirty="0"/>
              <a:t>K- 2.8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LFT:</a:t>
            </a:r>
          </a:p>
          <a:p>
            <a:pPr marL="0" indent="0">
              <a:buNone/>
            </a:pPr>
            <a:r>
              <a:rPr lang="en-IN" dirty="0"/>
              <a:t>         TB- 0.4</a:t>
            </a:r>
          </a:p>
          <a:p>
            <a:pPr marL="0" indent="0">
              <a:buNone/>
            </a:pPr>
            <a:r>
              <a:rPr lang="en-IN" dirty="0"/>
              <a:t>         DB- 0.2</a:t>
            </a:r>
          </a:p>
          <a:p>
            <a:pPr marL="0" indent="0">
              <a:buNone/>
            </a:pPr>
            <a:r>
              <a:rPr lang="en-IN" dirty="0"/>
              <a:t>         IB- 0.2</a:t>
            </a:r>
          </a:p>
          <a:p>
            <a:pPr marL="0" indent="0">
              <a:buNone/>
            </a:pPr>
            <a:r>
              <a:rPr lang="en-IN" dirty="0"/>
              <a:t>         SGOT/PT- 56/34</a:t>
            </a:r>
          </a:p>
          <a:p>
            <a:pPr marL="0" indent="0">
              <a:buNone/>
            </a:pPr>
            <a:r>
              <a:rPr lang="en-IN" dirty="0"/>
              <a:t>         ALP- 77</a:t>
            </a:r>
          </a:p>
          <a:p>
            <a:endParaRPr lang="en-IN" dirty="0"/>
          </a:p>
          <a:p>
            <a:r>
              <a:rPr lang="en-IN" dirty="0"/>
              <a:t>ESR- 59 mm/Hr </a:t>
            </a:r>
          </a:p>
          <a:p>
            <a:r>
              <a:rPr lang="en-IN" dirty="0"/>
              <a:t>CRP- POSITIVE</a:t>
            </a:r>
          </a:p>
          <a:p>
            <a:r>
              <a:rPr lang="en-IN" dirty="0"/>
              <a:t>Viral markers: </a:t>
            </a:r>
            <a:r>
              <a:rPr lang="en-IN"/>
              <a:t>HBS Ag- </a:t>
            </a:r>
            <a:r>
              <a:rPr lang="en-IN" dirty="0"/>
              <a:t>Negative </a:t>
            </a:r>
          </a:p>
          <a:p>
            <a:pPr marL="0" indent="0">
              <a:buNone/>
            </a:pPr>
            <a:r>
              <a:rPr lang="en-IN" dirty="0"/>
              <a:t>                              HCV- Negative </a:t>
            </a:r>
          </a:p>
          <a:p>
            <a:r>
              <a:rPr lang="en-IN" dirty="0"/>
              <a:t> VCTC- Non reactive </a:t>
            </a:r>
          </a:p>
        </p:txBody>
      </p:sp>
    </p:spTree>
    <p:extLst>
      <p:ext uri="{BB962C8B-B14F-4D97-AF65-F5344CB8AC3E}">
        <p14:creationId xmlns:p14="http://schemas.microsoft.com/office/powerpoint/2010/main" val="255717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2324F-4BF3-6209-9846-7068982A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9249"/>
            <a:ext cx="10353762" cy="6195527"/>
          </a:xfrm>
        </p:spPr>
        <p:txBody>
          <a:bodyPr>
            <a:normAutofit/>
          </a:bodyPr>
          <a:lstStyle/>
          <a:p>
            <a:r>
              <a:rPr lang="en-IN" dirty="0"/>
              <a:t>O/E</a:t>
            </a:r>
          </a:p>
          <a:p>
            <a:pPr marL="0" indent="0">
              <a:buNone/>
            </a:pPr>
            <a:r>
              <a:rPr lang="en-IN" dirty="0"/>
              <a:t>        Drowsy </a:t>
            </a:r>
          </a:p>
          <a:p>
            <a:pPr marL="0" indent="0">
              <a:buNone/>
            </a:pPr>
            <a:r>
              <a:rPr lang="en-IN" dirty="0"/>
              <a:t>	febrile ( temp – 103 F)</a:t>
            </a:r>
          </a:p>
          <a:p>
            <a:pPr marL="0" indent="0">
              <a:buNone/>
            </a:pPr>
            <a:r>
              <a:rPr lang="en-IN" dirty="0"/>
              <a:t>            P-/PE-/I-/GLN-/CY-/CL-</a:t>
            </a:r>
          </a:p>
          <a:p>
            <a:pPr marL="0" indent="0">
              <a:buNone/>
            </a:pPr>
            <a:r>
              <a:rPr lang="en-IN" dirty="0"/>
              <a:t> Vitals </a:t>
            </a:r>
          </a:p>
          <a:p>
            <a:r>
              <a:rPr lang="en-IN" dirty="0"/>
              <a:t> BP : 110/60 mmHg</a:t>
            </a:r>
          </a:p>
          <a:p>
            <a:r>
              <a:rPr lang="en-IN" dirty="0"/>
              <a:t>PR :  55/ min</a:t>
            </a:r>
          </a:p>
          <a:p>
            <a:r>
              <a:rPr lang="en-IN" dirty="0"/>
              <a:t>SpO2 : 96% in room air</a:t>
            </a:r>
          </a:p>
          <a:p>
            <a:r>
              <a:rPr lang="en-IN" dirty="0"/>
              <a:t>CBG: 288 mg/dl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63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4FC8E4-7018-8F3D-8D72-4147606C5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893" y="-216310"/>
            <a:ext cx="9134166" cy="7639665"/>
          </a:xfrm>
        </p:spPr>
      </p:pic>
    </p:spTree>
    <p:extLst>
      <p:ext uri="{BB962C8B-B14F-4D97-AF65-F5344CB8AC3E}">
        <p14:creationId xmlns:p14="http://schemas.microsoft.com/office/powerpoint/2010/main" val="59931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584AA5-7A38-BEE5-43BB-6C980D31A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587" y="117986"/>
            <a:ext cx="7610167" cy="7895303"/>
          </a:xfrm>
        </p:spPr>
      </p:pic>
    </p:spTree>
    <p:extLst>
      <p:ext uri="{BB962C8B-B14F-4D97-AF65-F5344CB8AC3E}">
        <p14:creationId xmlns:p14="http://schemas.microsoft.com/office/powerpoint/2010/main" val="37032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D1DC43-C378-CC7F-E352-9AFB5101F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614" y="147484"/>
            <a:ext cx="7610166" cy="7089058"/>
          </a:xfrm>
        </p:spPr>
      </p:pic>
    </p:spTree>
    <p:extLst>
      <p:ext uri="{BB962C8B-B14F-4D97-AF65-F5344CB8AC3E}">
        <p14:creationId xmlns:p14="http://schemas.microsoft.com/office/powerpoint/2010/main" val="1849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AF98-BE44-3DC5-8D95-EE754150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2" y="415413"/>
            <a:ext cx="10353762" cy="6027174"/>
          </a:xfrm>
        </p:spPr>
        <p:txBody>
          <a:bodyPr>
            <a:normAutofit/>
          </a:bodyPr>
          <a:lstStyle/>
          <a:p>
            <a:pPr algn="l"/>
            <a:endParaRPr lang="en-IN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2800" b="1" i="0" u="sng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Ophthalmology opinion</a:t>
            </a:r>
            <a:r>
              <a:rPr lang="en-IN" sz="2800" b="1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:</a:t>
            </a:r>
          </a:p>
          <a:p>
            <a:pPr marL="0" indent="0">
              <a:buNone/>
            </a:pPr>
            <a:r>
              <a:rPr lang="en-IN" sz="24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   </a:t>
            </a:r>
          </a:p>
          <a:p>
            <a:pPr marL="0" indent="0">
              <a:buNone/>
            </a:pPr>
            <a:r>
              <a:rPr lang="en-IN" sz="24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		  Imp:  Normal fundus  </a:t>
            </a:r>
          </a:p>
          <a:p>
            <a:pPr marL="0" indent="0">
              <a:buNone/>
            </a:pPr>
            <a:endParaRPr lang="en-IN" sz="1800" b="0" i="0" u="none" strike="noStrike" baseline="0" dirty="0">
              <a:solidFill>
                <a:srgbClr val="FFFFFF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IN" sz="18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Advice:</a:t>
            </a:r>
          </a:p>
          <a:p>
            <a:r>
              <a:rPr lang="en-IN" sz="18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 Continue same line of management </a:t>
            </a:r>
          </a:p>
          <a:p>
            <a:r>
              <a:rPr lang="en-IN" sz="1800" dirty="0">
                <a:solidFill>
                  <a:srgbClr val="FFFFFF"/>
                </a:solidFill>
                <a:latin typeface="Rockwell" panose="02060603020205020403" pitchFamily="18" charset="0"/>
              </a:rPr>
              <a:t>            </a:t>
            </a:r>
            <a:r>
              <a:rPr lang="en-IN" sz="18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Review sos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54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1607-33BF-2B2F-44DA-51413304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34297"/>
            <a:ext cx="10353762" cy="5879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i="0" u="sng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DANP opinion</a:t>
            </a:r>
            <a:r>
              <a:rPr lang="en-IN" sz="20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:</a:t>
            </a:r>
          </a:p>
          <a:p>
            <a:pPr marL="0" indent="0">
              <a:buNone/>
            </a:pPr>
            <a:endParaRPr lang="en-IN" dirty="0">
              <a:solidFill>
                <a:srgbClr val="FFFFFF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IN" sz="20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           Imp:  TB Meningoencephalitis on ATT with ICT features / Acute Encephalopathy</a:t>
            </a:r>
          </a:p>
          <a:p>
            <a:pPr marL="0" indent="0">
              <a:buNone/>
            </a:pPr>
            <a:endParaRPr lang="en-IN" sz="2000" b="0" i="0" u="none" strike="noStrike" baseline="0" dirty="0">
              <a:solidFill>
                <a:srgbClr val="FFFFFF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IN" sz="20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Advice :</a:t>
            </a:r>
          </a:p>
          <a:p>
            <a:r>
              <a:rPr lang="en-IN" sz="20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INJ. Lorazepam 0.1 mg /kg iv (sos)</a:t>
            </a:r>
          </a:p>
          <a:p>
            <a:r>
              <a:rPr lang="en-IN" sz="20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To continue ATT</a:t>
            </a:r>
          </a:p>
          <a:p>
            <a:r>
              <a:rPr lang="en-IN" sz="20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INJ. Mannitol 100 ml iv tds</a:t>
            </a:r>
          </a:p>
          <a:p>
            <a:r>
              <a:rPr lang="en-US" sz="20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Continue INJ. Dexamethasone 8mg iv tds</a:t>
            </a:r>
          </a:p>
          <a:p>
            <a:r>
              <a:rPr lang="en-IN" sz="20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Continue other supportive measures </a:t>
            </a:r>
          </a:p>
          <a:p>
            <a:r>
              <a:rPr lang="en-IN" sz="2000" b="0" i="0" u="none" strike="noStrike" baseline="0" dirty="0">
                <a:solidFill>
                  <a:srgbClr val="FFFFFF"/>
                </a:solidFill>
                <a:latin typeface="Rockwell" panose="02060603020205020403" pitchFamily="18" charset="0"/>
              </a:rPr>
              <a:t>Review SOS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70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B43A4-0633-31BF-451A-2FD19579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255639"/>
            <a:ext cx="10353762" cy="6086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u="sng" dirty="0"/>
              <a:t>Treatment given</a:t>
            </a:r>
            <a:r>
              <a:rPr lang="en-IN" dirty="0"/>
              <a:t>: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 INJ. Mannitol 100 mg iv tds </a:t>
            </a:r>
          </a:p>
          <a:p>
            <a:r>
              <a:rPr lang="en-IN" dirty="0"/>
              <a:t>INJ. Acyclovir 500 mg iv tds </a:t>
            </a:r>
          </a:p>
          <a:p>
            <a:r>
              <a:rPr lang="en-IN" dirty="0"/>
              <a:t>INJ. Ceftriaxone 2 gm iv bd </a:t>
            </a:r>
          </a:p>
          <a:p>
            <a:r>
              <a:rPr lang="en-IN" dirty="0"/>
              <a:t>INJ. Levetiracetam 500 mg iv tds </a:t>
            </a:r>
          </a:p>
          <a:p>
            <a:r>
              <a:rPr lang="en-IN" dirty="0"/>
              <a:t>INJ. Dexamethasone 8 mg iv bd</a:t>
            </a:r>
          </a:p>
          <a:p>
            <a:r>
              <a:rPr lang="en-IN" dirty="0"/>
              <a:t>ATT (Category 1)</a:t>
            </a:r>
          </a:p>
          <a:p>
            <a:r>
              <a:rPr lang="en-IN" dirty="0"/>
              <a:t>Multivitamin tablets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err="1"/>
              <a:t>Inspite</a:t>
            </a:r>
            <a:r>
              <a:rPr lang="en-IN" dirty="0"/>
              <a:t> of all the effective treatment, patient expired on 5/12/23.</a:t>
            </a:r>
          </a:p>
        </p:txBody>
      </p:sp>
    </p:spTree>
    <p:extLst>
      <p:ext uri="{BB962C8B-B14F-4D97-AF65-F5344CB8AC3E}">
        <p14:creationId xmlns:p14="http://schemas.microsoft.com/office/powerpoint/2010/main" val="9919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46F4-5DF6-B180-9CCA-A6E83AE5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600" dirty="0">
                <a:solidFill>
                  <a:srgbClr val="FFC000"/>
                </a:solidFill>
                <a:latin typeface="Bahnschrift Light SemiCondensed" panose="020B0502040204020203" pitchFamily="34" charset="0"/>
              </a:rPr>
              <a:t>LET’S BEGIN THE DISCUSSION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C1E67D-EA3B-C20C-D77B-7CE345983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244" y="1860252"/>
            <a:ext cx="7696862" cy="4898003"/>
          </a:xfrm>
        </p:spPr>
      </p:pic>
    </p:spTree>
    <p:extLst>
      <p:ext uri="{BB962C8B-B14F-4D97-AF65-F5344CB8AC3E}">
        <p14:creationId xmlns:p14="http://schemas.microsoft.com/office/powerpoint/2010/main" val="299474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C1381-1857-6CCD-E948-B452546AB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11"/>
            <a:ext cx="10353762" cy="623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  S/E </a:t>
            </a:r>
          </a:p>
          <a:p>
            <a:r>
              <a:rPr lang="en-IN" dirty="0"/>
              <a:t>         CVS : S1 S2, No  murmur </a:t>
            </a:r>
          </a:p>
          <a:p>
            <a:r>
              <a:rPr lang="en-IN" dirty="0"/>
              <a:t>         RS : BAE, no added sounds </a:t>
            </a:r>
          </a:p>
          <a:p>
            <a:r>
              <a:rPr lang="en-IN" dirty="0"/>
              <a:t>         P/A : Soft </a:t>
            </a:r>
          </a:p>
          <a:p>
            <a:r>
              <a:rPr lang="en-IN" dirty="0"/>
              <a:t>         CNS :  Drowsy </a:t>
            </a:r>
          </a:p>
          <a:p>
            <a:pPr marL="0" indent="0">
              <a:buNone/>
            </a:pPr>
            <a:r>
              <a:rPr lang="en-IN" dirty="0"/>
              <a:t>                  Not responding to oral commands </a:t>
            </a:r>
          </a:p>
          <a:p>
            <a:pPr marL="0" indent="0">
              <a:buNone/>
            </a:pPr>
            <a:r>
              <a:rPr lang="en-IN" dirty="0"/>
              <a:t>                  Tone: normal  </a:t>
            </a:r>
          </a:p>
          <a:p>
            <a:pPr marL="0" indent="0">
              <a:buNone/>
            </a:pPr>
            <a:r>
              <a:rPr lang="en-IN" dirty="0"/>
              <a:t>                  Power: could not be tested </a:t>
            </a:r>
          </a:p>
          <a:p>
            <a:pPr marL="0" indent="0">
              <a:buNone/>
            </a:pPr>
            <a:r>
              <a:rPr lang="en-IN" dirty="0"/>
              <a:t>                  Reflex: present </a:t>
            </a:r>
          </a:p>
          <a:p>
            <a:pPr marL="0" indent="0">
              <a:buNone/>
            </a:pPr>
            <a:r>
              <a:rPr lang="en-IN" dirty="0"/>
              <a:t>                  Bilateral plantar : extensor  </a:t>
            </a:r>
          </a:p>
          <a:p>
            <a:pPr marL="0" indent="0">
              <a:buNone/>
            </a:pPr>
            <a:r>
              <a:rPr lang="en-IN" dirty="0"/>
              <a:t>                  Neck stiffness present </a:t>
            </a:r>
          </a:p>
        </p:txBody>
      </p:sp>
    </p:spTree>
    <p:extLst>
      <p:ext uri="{BB962C8B-B14F-4D97-AF65-F5344CB8AC3E}">
        <p14:creationId xmlns:p14="http://schemas.microsoft.com/office/powerpoint/2010/main" val="23570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9061F-0B17-EAAC-901A-D75AD503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38539"/>
            <a:ext cx="10353762" cy="6419461"/>
          </a:xfrm>
        </p:spPr>
        <p:txBody>
          <a:bodyPr/>
          <a:lstStyle/>
          <a:p>
            <a:r>
              <a:rPr lang="en-IN" sz="3600" b="1" dirty="0"/>
              <a:t>Provisional diagnosis </a:t>
            </a:r>
            <a:r>
              <a:rPr lang="en-IN" dirty="0"/>
              <a:t>: </a:t>
            </a:r>
          </a:p>
          <a:p>
            <a:pPr marL="0" indent="0">
              <a:buNone/>
            </a:pPr>
            <a:r>
              <a:rPr lang="en-IN" dirty="0"/>
              <a:t>               Fever with thrombocytopenia / </a:t>
            </a:r>
          </a:p>
          <a:p>
            <a:pPr marL="0" indent="0">
              <a:buNone/>
            </a:pPr>
            <a:r>
              <a:rPr lang="en-IN" dirty="0"/>
              <a:t>               Dengue fever /</a:t>
            </a:r>
          </a:p>
          <a:p>
            <a:pPr marL="0" indent="0">
              <a:buNone/>
            </a:pPr>
            <a:r>
              <a:rPr lang="en-IN" dirty="0"/>
              <a:t>               Acute meningoencephalitis /</a:t>
            </a:r>
          </a:p>
          <a:p>
            <a:pPr marL="0" indent="0">
              <a:buNone/>
            </a:pPr>
            <a:r>
              <a:rPr lang="en-IN" dirty="0"/>
              <a:t>               New onset Diabetes Mellitus </a:t>
            </a:r>
          </a:p>
          <a:p>
            <a:pPr marL="0" indent="0">
              <a:buNone/>
            </a:pPr>
            <a:r>
              <a:rPr lang="en-IN" dirty="0"/>
              <a:t>               </a:t>
            </a:r>
          </a:p>
          <a:p>
            <a:pPr marL="0" indent="0">
              <a:buNone/>
            </a:pPr>
            <a:r>
              <a:rPr lang="en-IN" dirty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393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4B4C-850F-0E5D-5AB0-B98572781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  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7EEC40-9DB6-97E6-3ACD-685407323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441009"/>
              </p:ext>
            </p:extLst>
          </p:nvPr>
        </p:nvGraphicFramePr>
        <p:xfrm>
          <a:off x="578498" y="719666"/>
          <a:ext cx="11374015" cy="51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803">
                  <a:extLst>
                    <a:ext uri="{9D8B030D-6E8A-4147-A177-3AD203B41FA5}">
                      <a16:colId xmlns:a16="http://schemas.microsoft.com/office/drawing/2014/main" val="1002244954"/>
                    </a:ext>
                  </a:extLst>
                </a:gridCol>
                <a:gridCol w="2274803">
                  <a:extLst>
                    <a:ext uri="{9D8B030D-6E8A-4147-A177-3AD203B41FA5}">
                      <a16:colId xmlns:a16="http://schemas.microsoft.com/office/drawing/2014/main" val="2334144016"/>
                    </a:ext>
                  </a:extLst>
                </a:gridCol>
                <a:gridCol w="2274803">
                  <a:extLst>
                    <a:ext uri="{9D8B030D-6E8A-4147-A177-3AD203B41FA5}">
                      <a16:colId xmlns:a16="http://schemas.microsoft.com/office/drawing/2014/main" val="3044039261"/>
                    </a:ext>
                  </a:extLst>
                </a:gridCol>
                <a:gridCol w="2274803">
                  <a:extLst>
                    <a:ext uri="{9D8B030D-6E8A-4147-A177-3AD203B41FA5}">
                      <a16:colId xmlns:a16="http://schemas.microsoft.com/office/drawing/2014/main" val="2081182097"/>
                    </a:ext>
                  </a:extLst>
                </a:gridCol>
                <a:gridCol w="2274803">
                  <a:extLst>
                    <a:ext uri="{9D8B030D-6E8A-4147-A177-3AD203B41FA5}">
                      <a16:colId xmlns:a16="http://schemas.microsoft.com/office/drawing/2014/main" val="2047910067"/>
                    </a:ext>
                  </a:extLst>
                </a:gridCol>
              </a:tblGrid>
              <a:tr h="845256">
                <a:tc>
                  <a:txBody>
                    <a:bodyPr/>
                    <a:lstStyle/>
                    <a:p>
                      <a:r>
                        <a:rPr lang="en-IN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PLATLET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709339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r>
                        <a:rPr lang="en-IN" dirty="0"/>
                        <a:t>5/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59000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857839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r>
                        <a:rPr lang="en-IN" dirty="0"/>
                        <a:t>6/10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80000</a:t>
                      </a:r>
                    </a:p>
                    <a:p>
                      <a:r>
                        <a:rPr lang="en-IN" dirty="0"/>
                        <a:t>( Manual count – 1.10 lakhs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06795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r>
                        <a:rPr lang="en-IN" dirty="0"/>
                        <a:t>7/10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6681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r>
                        <a:rPr lang="en-IN" dirty="0"/>
                        <a:t>8/10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40198"/>
                  </a:ext>
                </a:extLst>
              </a:tr>
              <a:tr h="845256">
                <a:tc>
                  <a:txBody>
                    <a:bodyPr/>
                    <a:lstStyle/>
                    <a:p>
                      <a:r>
                        <a:rPr lang="en-IN" dirty="0"/>
                        <a:t>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93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4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34E35-40F8-75D9-DA55-9196B81EE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1967"/>
            <a:ext cx="10353762" cy="631682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RBS– 269 </a:t>
            </a:r>
          </a:p>
          <a:p>
            <a:r>
              <a:rPr lang="en-IN" dirty="0"/>
              <a:t>FBS– 170</a:t>
            </a:r>
          </a:p>
          <a:p>
            <a:r>
              <a:rPr lang="en-IN" dirty="0"/>
              <a:t>PPBS- 256</a:t>
            </a:r>
          </a:p>
          <a:p>
            <a:r>
              <a:rPr lang="en-IN" dirty="0"/>
              <a:t> RFT: </a:t>
            </a:r>
          </a:p>
          <a:p>
            <a:pPr marL="0" indent="0">
              <a:buNone/>
            </a:pPr>
            <a:r>
              <a:rPr lang="en-IN" dirty="0"/>
              <a:t>         Urea: 52 </a:t>
            </a:r>
          </a:p>
          <a:p>
            <a:pPr marL="0" indent="0">
              <a:buNone/>
            </a:pPr>
            <a:r>
              <a:rPr lang="en-IN" dirty="0"/>
              <a:t>         Creatinine: 0.9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LFT :</a:t>
            </a:r>
          </a:p>
          <a:p>
            <a:pPr marL="0" indent="0">
              <a:buNone/>
            </a:pPr>
            <a:r>
              <a:rPr lang="en-IN" dirty="0"/>
              <a:t>        Total bilirubin: 0.9 </a:t>
            </a:r>
          </a:p>
          <a:p>
            <a:pPr marL="0" indent="0">
              <a:buNone/>
            </a:pPr>
            <a:r>
              <a:rPr lang="en-IN" dirty="0"/>
              <a:t>        Direct Bilirubin: 0.3</a:t>
            </a:r>
          </a:p>
          <a:p>
            <a:pPr marL="0" indent="0">
              <a:buNone/>
            </a:pPr>
            <a:r>
              <a:rPr lang="en-IN" dirty="0"/>
              <a:t>        Indirect Bilirubin: 0.6</a:t>
            </a:r>
          </a:p>
          <a:p>
            <a:pPr marL="0" indent="0">
              <a:buNone/>
            </a:pPr>
            <a:r>
              <a:rPr lang="en-IN" dirty="0"/>
              <a:t>        SGOT: 43</a:t>
            </a:r>
          </a:p>
          <a:p>
            <a:pPr marL="0" indent="0">
              <a:buNone/>
            </a:pPr>
            <a:r>
              <a:rPr lang="en-IN" dirty="0"/>
              <a:t>        SGPT: 34 </a:t>
            </a:r>
          </a:p>
          <a:p>
            <a:r>
              <a:rPr lang="en-IN" dirty="0"/>
              <a:t>ALP: 66</a:t>
            </a:r>
          </a:p>
          <a:p>
            <a:r>
              <a:rPr lang="en-IN" dirty="0"/>
              <a:t>Na: 131 </a:t>
            </a:r>
          </a:p>
          <a:p>
            <a:r>
              <a:rPr lang="en-IN" dirty="0"/>
              <a:t>K: 4.2 </a:t>
            </a:r>
          </a:p>
        </p:txBody>
      </p:sp>
    </p:spTree>
    <p:extLst>
      <p:ext uri="{BB962C8B-B14F-4D97-AF65-F5344CB8AC3E}">
        <p14:creationId xmlns:p14="http://schemas.microsoft.com/office/powerpoint/2010/main" val="17569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051E6D-E1E7-B746-363C-58A63CE66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305" y="0"/>
            <a:ext cx="8593893" cy="6833235"/>
          </a:xfrm>
        </p:spPr>
      </p:pic>
    </p:spTree>
    <p:extLst>
      <p:ext uri="{BB962C8B-B14F-4D97-AF65-F5344CB8AC3E}">
        <p14:creationId xmlns:p14="http://schemas.microsoft.com/office/powerpoint/2010/main" val="37687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1274</TotalTime>
  <Words>2017</Words>
  <Application>Microsoft Office PowerPoint</Application>
  <PresentationFormat>Widescreen</PresentationFormat>
  <Paragraphs>412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Bahnschrift Light SemiCondensed</vt:lpstr>
      <vt:lpstr>Bookman Old Style</vt:lpstr>
      <vt:lpstr>Calibri</vt:lpstr>
      <vt:lpstr>Rockwell</vt:lpstr>
      <vt:lpstr>Damask</vt:lpstr>
      <vt:lpstr>The national disease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BEGIN THE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vikramkrush1705@gmail.com</dc:creator>
  <cp:lastModifiedBy>vikramkrush1705@gmail.com</cp:lastModifiedBy>
  <cp:revision>56</cp:revision>
  <dcterms:created xsi:type="dcterms:W3CDTF">2024-01-13T12:44:48Z</dcterms:created>
  <dcterms:modified xsi:type="dcterms:W3CDTF">2024-01-23T16:12:38Z</dcterms:modified>
</cp:coreProperties>
</file>