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66" r:id="rId2"/>
    <p:sldId id="286" r:id="rId3"/>
    <p:sldId id="279" r:id="rId4"/>
    <p:sldId id="257" r:id="rId5"/>
    <p:sldId id="258" r:id="rId6"/>
    <p:sldId id="259" r:id="rId7"/>
    <p:sldId id="261" r:id="rId8"/>
    <p:sldId id="260" r:id="rId9"/>
    <p:sldId id="265" r:id="rId10"/>
    <p:sldId id="276" r:id="rId11"/>
    <p:sldId id="278" r:id="rId12"/>
    <p:sldId id="283" r:id="rId13"/>
    <p:sldId id="269" r:id="rId14"/>
    <p:sldId id="270" r:id="rId15"/>
    <p:sldId id="277" r:id="rId16"/>
    <p:sldId id="284" r:id="rId17"/>
    <p:sldId id="282" r:id="rId18"/>
    <p:sldId id="281" r:id="rId19"/>
    <p:sldId id="288" r:id="rId20"/>
    <p:sldId id="271" r:id="rId21"/>
    <p:sldId id="272" r:id="rId22"/>
    <p:sldId id="273" r:id="rId23"/>
    <p:sldId id="287" r:id="rId24"/>
    <p:sldId id="264" r:id="rId25"/>
    <p:sldId id="263" r:id="rId26"/>
    <p:sldId id="274" r:id="rId27"/>
    <p:sldId id="275" r:id="rId28"/>
    <p:sldId id="256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DEEPA N" initials="PN" lastIdx="2" clrIdx="0">
    <p:extLst>
      <p:ext uri="{19B8F6BF-5375-455C-9EA6-DF929625EA0E}">
        <p15:presenceInfo xmlns:p15="http://schemas.microsoft.com/office/powerpoint/2012/main" userId="dc3e37e7baa7cd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5T23:52:06.290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5T23:52:06.290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5T23:52:06.290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640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41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6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4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5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0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12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7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3592-AB50-4648-8473-6B8108D0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181600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8DF1-838A-4585-AB64-0DD67557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021" y="1000669"/>
            <a:ext cx="5077430" cy="619125"/>
          </a:xfrm>
        </p:spPr>
        <p:txBody>
          <a:bodyPr/>
          <a:lstStyle/>
          <a:p>
            <a:r>
              <a:rPr lang="en-IN" dirty="0"/>
              <a:t>Dental pits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A06BA-5393-47AF-B505-B4E050C9F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90" t="9276" r="438" b="26845"/>
          <a:stretch/>
        </p:blipFill>
        <p:spPr>
          <a:xfrm>
            <a:off x="2550874" y="1975914"/>
            <a:ext cx="6326426" cy="4782781"/>
          </a:xfrm>
          <a:prstGeom prst="rect">
            <a:avLst/>
          </a:prstGeom>
          <a:effectLst>
            <a:softEdge rad="2286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2E3A8C-1910-4617-866C-D20E06E3EEC0}"/>
              </a:ext>
            </a:extLst>
          </p:cNvPr>
          <p:cNvCxnSpPr>
            <a:cxnSpLocks/>
          </p:cNvCxnSpPr>
          <p:nvPr/>
        </p:nvCxnSpPr>
        <p:spPr>
          <a:xfrm flipH="1">
            <a:off x="5703649" y="3095625"/>
            <a:ext cx="470391" cy="4916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6C3977-C180-4E10-B231-5EC10DA6531F}"/>
              </a:ext>
            </a:extLst>
          </p:cNvPr>
          <p:cNvCxnSpPr>
            <a:cxnSpLocks/>
          </p:cNvCxnSpPr>
          <p:nvPr/>
        </p:nvCxnSpPr>
        <p:spPr>
          <a:xfrm flipH="1" flipV="1">
            <a:off x="5714087" y="4011185"/>
            <a:ext cx="525699" cy="3561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533D61-6027-4D78-9245-59184BAB2A63}"/>
              </a:ext>
            </a:extLst>
          </p:cNvPr>
          <p:cNvCxnSpPr>
            <a:cxnSpLocks/>
          </p:cNvCxnSpPr>
          <p:nvPr/>
        </p:nvCxnSpPr>
        <p:spPr>
          <a:xfrm flipH="1">
            <a:off x="6867710" y="3760527"/>
            <a:ext cx="69514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5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3DEC-BF2B-47C8-BB94-03756DFD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49" y="0"/>
            <a:ext cx="10353761" cy="806245"/>
          </a:xfrm>
        </p:spPr>
        <p:txBody>
          <a:bodyPr/>
          <a:lstStyle/>
          <a:p>
            <a:r>
              <a:rPr lang="en-IN" dirty="0"/>
              <a:t>CHEST XRAY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3D0D59-FF97-4029-A8CD-1CBB9C77D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272" y="959465"/>
            <a:ext cx="4114185" cy="5485580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51190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CACC-B856-4F48-8851-75943B1A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59436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CT BRAIN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EA710-5850-4C1A-B1B7-C57BB5023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" t="14209" r="3116" b="22902"/>
          <a:stretch/>
        </p:blipFill>
        <p:spPr>
          <a:xfrm>
            <a:off x="2522610" y="794648"/>
            <a:ext cx="6496050" cy="5638800"/>
          </a:xfrm>
        </p:spPr>
      </p:pic>
    </p:spTree>
    <p:extLst>
      <p:ext uri="{BB962C8B-B14F-4D97-AF65-F5344CB8AC3E}">
        <p14:creationId xmlns:p14="http://schemas.microsoft.com/office/powerpoint/2010/main" val="279874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6D8F-A673-44EE-BF9E-4C57F2BD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FF00"/>
                </a:solidFill>
              </a:rPr>
              <a:t>subCORTICAL</a:t>
            </a:r>
            <a:r>
              <a:rPr lang="en-IN" dirty="0">
                <a:solidFill>
                  <a:srgbClr val="FFFF00"/>
                </a:solidFill>
              </a:rPr>
              <a:t> AND cerebellar </a:t>
            </a:r>
            <a:r>
              <a:rPr lang="en-IN" dirty="0" err="1">
                <a:solidFill>
                  <a:srgbClr val="FFFF00"/>
                </a:solidFill>
              </a:rPr>
              <a:t>TUbeR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E22AE-E4A9-4672-A5E0-EE2DE8E9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3" t="26282" r="49644" b="61154"/>
          <a:stretch/>
        </p:blipFill>
        <p:spPr>
          <a:xfrm>
            <a:off x="1373245" y="1935921"/>
            <a:ext cx="4052195" cy="367568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FE4F10F-665C-4A9A-9F95-A1F23DA7E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84" t="15466" r="20653" b="71800"/>
          <a:stretch/>
        </p:blipFill>
        <p:spPr>
          <a:xfrm>
            <a:off x="5884890" y="1935921"/>
            <a:ext cx="3642359" cy="369202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896D5D-794D-43D0-8809-576876210E02}"/>
              </a:ext>
            </a:extLst>
          </p:cNvPr>
          <p:cNvSpPr/>
          <p:nvPr/>
        </p:nvSpPr>
        <p:spPr>
          <a:xfrm>
            <a:off x="7016261" y="4617720"/>
            <a:ext cx="375139" cy="47200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05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1556-19F8-4B7C-8592-3956324E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SUBEPENDYMAL </a:t>
            </a:r>
            <a:r>
              <a:rPr lang="en-IN" dirty="0" err="1">
                <a:solidFill>
                  <a:srgbClr val="FFFF00"/>
                </a:solidFill>
              </a:rPr>
              <a:t>TUber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86722-C8DB-4559-8F29-D5A4118195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8519" t="50119" r="5293" b="36320"/>
          <a:stretch/>
        </p:blipFill>
        <p:spPr>
          <a:xfrm>
            <a:off x="769317" y="2057400"/>
            <a:ext cx="10608750" cy="3169920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885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05FE-49D8-4281-AD49-5977BB28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731520"/>
          </a:xfrm>
        </p:spPr>
        <p:txBody>
          <a:bodyPr/>
          <a:lstStyle/>
          <a:p>
            <a:r>
              <a:rPr lang="en-IN" dirty="0"/>
              <a:t>Mri spine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C8AE1EC-5CDC-4842-81B9-B52ACE80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A315E1-3D16-4BCF-A11E-CD69380CE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34" b="4000"/>
          <a:stretch/>
        </p:blipFill>
        <p:spPr>
          <a:xfrm>
            <a:off x="1524000" y="777240"/>
            <a:ext cx="9144000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023A-9EA1-4F1A-8B55-309333B7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F7A48-E61F-4979-9320-448F1969D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t="18065" r="-843" b="14106"/>
          <a:stretch/>
        </p:blipFill>
        <p:spPr>
          <a:xfrm>
            <a:off x="1198245" y="776288"/>
            <a:ext cx="10496031" cy="530542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5440FF-C4C4-41F6-BC86-68CCE223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226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0CAD1-FE60-40B4-BF1F-3543070DE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83"/>
          <a:stretch/>
        </p:blipFill>
        <p:spPr>
          <a:xfrm>
            <a:off x="924444" y="807072"/>
            <a:ext cx="10343112" cy="5734050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C1AEFC7-BAB2-42C9-8950-06201F00E171}"/>
              </a:ext>
            </a:extLst>
          </p:cNvPr>
          <p:cNvSpPr/>
          <p:nvPr/>
        </p:nvSpPr>
        <p:spPr>
          <a:xfrm>
            <a:off x="10533886" y="2850776"/>
            <a:ext cx="430306" cy="441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B6AD8CC-8211-42AF-ADA3-3781E5995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3"/>
          <a:stretch/>
        </p:blipFill>
        <p:spPr>
          <a:xfrm>
            <a:off x="764188" y="424815"/>
            <a:ext cx="10343112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2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E2E3-A760-45CC-B0C1-A388FD11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1390650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Renal cyst and </a:t>
            </a:r>
            <a:r>
              <a:rPr lang="en-IN" dirty="0" err="1">
                <a:solidFill>
                  <a:srgbClr val="FFFF00"/>
                </a:solidFill>
              </a:rPr>
              <a:t>angiomyoma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71FB26-5A7A-4F5E-BE0C-A82E30F2B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60" t="1218" r="-66" b="72130"/>
          <a:stretch/>
        </p:blipFill>
        <p:spPr>
          <a:xfrm>
            <a:off x="4194663" y="1246483"/>
            <a:ext cx="7839075" cy="451485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29B990-B2CF-4BF9-8659-2F414785A129}"/>
              </a:ext>
            </a:extLst>
          </p:cNvPr>
          <p:cNvSpPr txBox="1"/>
          <p:nvPr/>
        </p:nvSpPr>
        <p:spPr>
          <a:xfrm>
            <a:off x="1780570" y="5686425"/>
            <a:ext cx="957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Bilateral renal cyst and mass s/o angiomyoma due to tuberous sclerosis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93854CA-BE5E-4CC7-81CE-8530D3BDD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9" t="27535" r="66721" b="47691"/>
          <a:stretch/>
        </p:blipFill>
        <p:spPr>
          <a:xfrm>
            <a:off x="489047" y="1377952"/>
            <a:ext cx="3890784" cy="425191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4054F9-4EB4-44F3-9D08-F168FD25D832}"/>
              </a:ext>
            </a:extLst>
          </p:cNvPr>
          <p:cNvCxnSpPr/>
          <p:nvPr/>
        </p:nvCxnSpPr>
        <p:spPr>
          <a:xfrm flipH="1" flipV="1">
            <a:off x="3195687" y="3186260"/>
            <a:ext cx="226243" cy="4619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2CF2C9-9CA1-48CB-B12C-D82AC21CAD48}"/>
              </a:ext>
            </a:extLst>
          </p:cNvPr>
          <p:cNvCxnSpPr>
            <a:cxnSpLocks/>
          </p:cNvCxnSpPr>
          <p:nvPr/>
        </p:nvCxnSpPr>
        <p:spPr>
          <a:xfrm flipH="1">
            <a:off x="3120273" y="2790334"/>
            <a:ext cx="641022" cy="1696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B01061-354E-4B15-B419-62D6A6E21735}"/>
              </a:ext>
            </a:extLst>
          </p:cNvPr>
          <p:cNvCxnSpPr>
            <a:cxnSpLocks/>
          </p:cNvCxnSpPr>
          <p:nvPr/>
        </p:nvCxnSpPr>
        <p:spPr>
          <a:xfrm flipV="1">
            <a:off x="1437014" y="3341361"/>
            <a:ext cx="405353" cy="39435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25F3E41-991B-4DAB-A559-DE6CD7FF5043}"/>
              </a:ext>
            </a:extLst>
          </p:cNvPr>
          <p:cNvSpPr/>
          <p:nvPr/>
        </p:nvSpPr>
        <p:spPr>
          <a:xfrm>
            <a:off x="6790875" y="2564091"/>
            <a:ext cx="745259" cy="77727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2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B4C9-B1DD-4AD3-B954-6993165E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Renal </a:t>
            </a:r>
            <a:r>
              <a:rPr lang="en-IN" dirty="0" err="1">
                <a:solidFill>
                  <a:srgbClr val="FFFF00"/>
                </a:solidFill>
              </a:rPr>
              <a:t>angiomyoma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A4D60-ADA6-4ADC-8CA4-FD527B1E0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72" t="49541" r="33382" b="26366"/>
          <a:stretch/>
        </p:blipFill>
        <p:spPr>
          <a:xfrm>
            <a:off x="1145578" y="1935921"/>
            <a:ext cx="9069180" cy="38803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C9631D-CD6F-49F9-9A95-A576FA7B6E61}"/>
              </a:ext>
            </a:extLst>
          </p:cNvPr>
          <p:cNvSpPr/>
          <p:nvPr/>
        </p:nvSpPr>
        <p:spPr>
          <a:xfrm>
            <a:off x="8540684" y="3723587"/>
            <a:ext cx="791851" cy="537328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80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8950569" y="3292648"/>
            <a:ext cx="2569354" cy="1756459"/>
          </a:xfrm>
        </p:spPr>
        <p:txBody>
          <a:bodyPr>
            <a:noAutofit/>
          </a:bodyPr>
          <a:lstStyle/>
          <a:p>
            <a:r>
              <a:rPr lang="en-US" sz="6000" i="1" dirty="0">
                <a:ln w="0"/>
                <a:solidFill>
                  <a:schemeClr val="tx1">
                    <a:lumMod val="65000"/>
                    <a:alpha val="37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TSC 2</a:t>
            </a:r>
            <a:br>
              <a:rPr lang="en-US" sz="6000" b="0" i="1" cap="none" dirty="0">
                <a:ln w="0"/>
                <a:solidFill>
                  <a:schemeClr val="tx1">
                    <a:lumMod val="65000"/>
                    <a:alpha val="37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</a:br>
            <a:endParaRPr lang="en-IN" sz="6000" i="1" dirty="0">
              <a:solidFill>
                <a:schemeClr val="tx1">
                  <a:lumMod val="65000"/>
                  <a:alpha val="37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2FEDC-60B1-437D-B33F-26A4E2DEFA7B}"/>
              </a:ext>
            </a:extLst>
          </p:cNvPr>
          <p:cNvSpPr/>
          <p:nvPr/>
        </p:nvSpPr>
        <p:spPr>
          <a:xfrm>
            <a:off x="6003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7F7D7-C4CE-4110-BC66-588D497DC593}"/>
              </a:ext>
            </a:extLst>
          </p:cNvPr>
          <p:cNvSpPr/>
          <p:nvPr/>
        </p:nvSpPr>
        <p:spPr>
          <a:xfrm>
            <a:off x="755600" y="4275384"/>
            <a:ext cx="31569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alpha val="25000"/>
                  </a:schemeClr>
                </a:solidFill>
                <a:latin typeface="Bradley Hand ITC" panose="03070402050302030203" pitchFamily="66" charset="0"/>
              </a:rPr>
              <a:t>9/16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1BE15-FE34-42B9-AD40-7131E0AA8A12}"/>
              </a:ext>
            </a:extLst>
          </p:cNvPr>
          <p:cNvSpPr/>
          <p:nvPr/>
        </p:nvSpPr>
        <p:spPr>
          <a:xfrm>
            <a:off x="8686260" y="551290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DDDDDD">
                    <a:alpha val="28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TSC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B959FB-5B2D-4FEF-A50F-E06002643902}"/>
              </a:ext>
            </a:extLst>
          </p:cNvPr>
          <p:cNvSpPr/>
          <p:nvPr/>
        </p:nvSpPr>
        <p:spPr>
          <a:xfrm>
            <a:off x="7756518" y="5383380"/>
            <a:ext cx="38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chemeClr val="tx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HAMARTIN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5D19-156E-447B-B617-46E2BE73E2B9}"/>
              </a:ext>
            </a:extLst>
          </p:cNvPr>
          <p:cNvSpPr/>
          <p:nvPr/>
        </p:nvSpPr>
        <p:spPr>
          <a:xfrm>
            <a:off x="588184" y="1410929"/>
            <a:ext cx="3841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i="1" dirty="0">
                <a:ln w="0"/>
                <a:solidFill>
                  <a:schemeClr val="tx1">
                    <a:alpha val="19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TUBERIN</a:t>
            </a:r>
            <a:endParaRPr lang="en-US" sz="6600" b="0" i="1" cap="none" spc="0" dirty="0">
              <a:ln w="0"/>
              <a:solidFill>
                <a:schemeClr val="tx1">
                  <a:alpha val="19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980A72-653D-4FFE-8173-CA6EE96F3292}"/>
              </a:ext>
            </a:extLst>
          </p:cNvPr>
          <p:cNvSpPr/>
          <p:nvPr/>
        </p:nvSpPr>
        <p:spPr>
          <a:xfrm>
            <a:off x="1383295" y="2468477"/>
            <a:ext cx="94254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 VISITING TUBEROUS SCLEROSIS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2D061-176F-4223-91CB-5699380F5794}"/>
              </a:ext>
            </a:extLst>
          </p:cNvPr>
          <p:cNvSpPr txBox="1"/>
          <p:nvPr/>
        </p:nvSpPr>
        <p:spPr>
          <a:xfrm>
            <a:off x="5248275" y="3667124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i="1" dirty="0">
                <a:solidFill>
                  <a:schemeClr val="tx1">
                    <a:alpha val="31000"/>
                  </a:schemeClr>
                </a:solidFill>
                <a:latin typeface="Bradley Hand ITC" panose="03070402050302030203" pitchFamily="66" charset="0"/>
              </a:rPr>
              <a:t>mTOR</a:t>
            </a:r>
          </a:p>
        </p:txBody>
      </p:sp>
    </p:spTree>
    <p:extLst>
      <p:ext uri="{BB962C8B-B14F-4D97-AF65-F5344CB8AC3E}">
        <p14:creationId xmlns:p14="http://schemas.microsoft.com/office/powerpoint/2010/main" val="151474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C2E2-C1B5-4A4F-B2AF-EF0EC9BD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3894178" cy="1326321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FFFF00"/>
                </a:solidFill>
              </a:rPr>
              <a:t>NUEROMEDICINE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0AEF-A86D-4BCF-AC9A-494D0BB7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50" y="1565122"/>
            <a:ext cx="3382902" cy="23677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CT Brain: subependymal calcification</a:t>
            </a:r>
          </a:p>
          <a:p>
            <a:pPr marL="0" indent="0">
              <a:buNone/>
            </a:pPr>
            <a:r>
              <a:rPr lang="en-IN" dirty="0"/>
              <a:t>W/H sodium valproate and oxcarbazepine</a:t>
            </a:r>
          </a:p>
          <a:p>
            <a:pPr marL="0" indent="0">
              <a:buNone/>
            </a:pPr>
            <a:r>
              <a:rPr lang="en-IN" dirty="0"/>
              <a:t>To add: T, levetiracetam 500 mg 1bd</a:t>
            </a:r>
          </a:p>
          <a:p>
            <a:pPr marL="0" indent="0">
              <a:buNone/>
            </a:pPr>
            <a:r>
              <a:rPr lang="en-IN" dirty="0"/>
              <a:t>Continue supportive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BCF31-D017-4998-BBD8-67DD938AC8C2}"/>
              </a:ext>
            </a:extLst>
          </p:cNvPr>
          <p:cNvSpPr txBox="1"/>
          <p:nvPr/>
        </p:nvSpPr>
        <p:spPr>
          <a:xfrm>
            <a:off x="5624051" y="806243"/>
            <a:ext cx="464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</a:rPr>
              <a:t>NUEROSURGEON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F11AA-6CD6-4CC6-B2CE-E37B404025D9}"/>
              </a:ext>
            </a:extLst>
          </p:cNvPr>
          <p:cNvSpPr txBox="1"/>
          <p:nvPr/>
        </p:nvSpPr>
        <p:spPr>
          <a:xfrm>
            <a:off x="5579808" y="1335756"/>
            <a:ext cx="441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CT Brain : subependymal calcification, no hydrocephalus</a:t>
            </a:r>
          </a:p>
          <a:p>
            <a:r>
              <a:rPr lang="en-IN" dirty="0"/>
              <a:t> </a:t>
            </a:r>
          </a:p>
          <a:p>
            <a:r>
              <a:rPr lang="en-IN" dirty="0"/>
              <a:t>To continue same line of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31E50-2EEF-41B2-AB04-D5AB69B6FF6F}"/>
              </a:ext>
            </a:extLst>
          </p:cNvPr>
          <p:cNvSpPr txBox="1"/>
          <p:nvPr/>
        </p:nvSpPr>
        <p:spPr>
          <a:xfrm>
            <a:off x="5584722" y="3539613"/>
            <a:ext cx="44933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</a:rPr>
              <a:t>ENDOCRINOLOGIST</a:t>
            </a:r>
            <a:r>
              <a:rPr lang="en-IN" sz="2000" b="1" dirty="0"/>
              <a:t> </a:t>
            </a:r>
            <a:r>
              <a:rPr lang="en-IN" sz="2000" b="1" dirty="0">
                <a:solidFill>
                  <a:srgbClr val="FFFF00"/>
                </a:solidFill>
              </a:rPr>
              <a:t>OPINION</a:t>
            </a:r>
          </a:p>
          <a:p>
            <a:endParaRPr lang="en-IN" dirty="0"/>
          </a:p>
          <a:p>
            <a:r>
              <a:rPr lang="en-IN" dirty="0"/>
              <a:t>TSH  2.02 IU/ml</a:t>
            </a:r>
          </a:p>
          <a:p>
            <a:r>
              <a:rPr lang="en-IN" dirty="0"/>
              <a:t>EUTHYROID STATE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619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01B1-FB8A-4F7F-A513-8D1193CB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DERMATOLOGIST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601C-3BE0-4380-87C8-077A5DD4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ON EXAMINATION</a:t>
            </a:r>
          </a:p>
          <a:p>
            <a:r>
              <a:rPr lang="en-IN" dirty="0"/>
              <a:t>Forehead fibrous plaques, angiofibroma on face, ash leaf macules, shagreen patches</a:t>
            </a:r>
          </a:p>
          <a:p>
            <a:r>
              <a:rPr lang="en-IN" dirty="0"/>
              <a:t>Dental enamel pits are present</a:t>
            </a:r>
          </a:p>
          <a:p>
            <a:r>
              <a:rPr lang="en-IN" dirty="0"/>
              <a:t>IMPRESSION: TUBEROUS SCLEROSIS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5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17970-F268-4961-98F2-DC8FF838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OPHTHALMOLOGIST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F46D-0B20-4290-BACC-23DA2633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7584746" cy="369513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LIDS,CORNEA CONJUNCTIVA,ANTERIOR CHAMBER,IRIS,PUPIL,LENS are normal on both sides</a:t>
            </a: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FUNDUS</a:t>
            </a:r>
            <a:r>
              <a:rPr lang="en-IN" dirty="0"/>
              <a:t>:</a:t>
            </a:r>
          </a:p>
          <a:p>
            <a:pPr marL="0" indent="0">
              <a:buNone/>
            </a:pPr>
            <a:r>
              <a:rPr lang="en-IN" dirty="0"/>
              <a:t>RIGHT EYE: TWO RETINAL ASTROCYTOMA seen in supratemporal and inferotemporal areas</a:t>
            </a:r>
          </a:p>
          <a:p>
            <a:pPr marL="0" indent="0">
              <a:buNone/>
            </a:pPr>
            <a:r>
              <a:rPr lang="en-IN" dirty="0"/>
              <a:t>LEFT EYE : RETINAL ASTROCYTOMA seen in supratemporal arcade</a:t>
            </a: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IMPRESSION</a:t>
            </a:r>
            <a:r>
              <a:rPr lang="en-IN" dirty="0"/>
              <a:t> :  BOTH EYE RETINAL ASTROCYTOMA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741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74A8-65A3-49C3-91A5-6CBA9EE9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423F94-EAE1-429D-B084-F75141255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23" t="1" r="15924" b="28745"/>
          <a:stretch/>
        </p:blipFill>
        <p:spPr>
          <a:xfrm>
            <a:off x="1687038" y="355185"/>
            <a:ext cx="8817924" cy="61476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3192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048705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602418"/>
          </a:xfrm>
        </p:spPr>
        <p:txBody>
          <a:bodyPr>
            <a:normAutofit/>
          </a:bodyPr>
          <a:lstStyle/>
          <a:p>
            <a:r>
              <a:rPr lang="en-US" altLang="en-GB" dirty="0">
                <a:solidFill>
                  <a:srgbClr val="FFFF00"/>
                </a:solidFill>
              </a:rPr>
              <a:t>investigation</a:t>
            </a:r>
            <a:r>
              <a:rPr lang="en-US" altLang="en-GB" dirty="0"/>
              <a:t> </a:t>
            </a:r>
            <a:endParaRPr lang="en-GB" dirty="0"/>
          </a:p>
        </p:txBody>
      </p:sp>
      <p:sp useBgFill="1"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9A379B7-0F98-4EF8-AFBF-AF4CE10E85D4}"/>
              </a:ext>
            </a:extLst>
          </p:cNvPr>
          <p:cNvSpPr/>
          <p:nvPr/>
        </p:nvSpPr>
        <p:spPr>
          <a:xfrm>
            <a:off x="777518" y="4172798"/>
            <a:ext cx="3876675" cy="2307818"/>
          </a:xfrm>
          <a:prstGeom prst="snip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CBC   </a:t>
            </a:r>
            <a:r>
              <a:rPr lang="en-IN" dirty="0"/>
              <a:t>9/11                12/11</a:t>
            </a:r>
          </a:p>
          <a:p>
            <a:endParaRPr lang="en-IN" dirty="0"/>
          </a:p>
          <a:p>
            <a:r>
              <a:rPr lang="en-IN" dirty="0"/>
              <a:t>HB      15.1                 15.9</a:t>
            </a:r>
          </a:p>
          <a:p>
            <a:r>
              <a:rPr lang="en-IN" dirty="0"/>
              <a:t>TC       4300               4400</a:t>
            </a:r>
          </a:p>
          <a:p>
            <a:r>
              <a:rPr lang="en-IN" dirty="0"/>
              <a:t>DC     51/34/15        30/51/5</a:t>
            </a:r>
          </a:p>
          <a:p>
            <a:r>
              <a:rPr lang="en-IN" dirty="0"/>
              <a:t>PLT    34000               1.54</a:t>
            </a:r>
          </a:p>
          <a:p>
            <a:r>
              <a:rPr lang="en-IN" dirty="0"/>
              <a:t>PCV   43                     34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02566F2F-F570-4620-9E87-B82D5C65871A}"/>
              </a:ext>
            </a:extLst>
          </p:cNvPr>
          <p:cNvSpPr txBox="1"/>
          <p:nvPr/>
        </p:nvSpPr>
        <p:spPr>
          <a:xfrm>
            <a:off x="777518" y="976138"/>
            <a:ext cx="4041620" cy="2308324"/>
          </a:xfrm>
          <a:prstGeom prst="rect">
            <a:avLst/>
          </a:prstGeom>
          <a:effectLst>
            <a:softEdge rad="215900"/>
          </a:effectLst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LFT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</a:p>
          <a:p>
            <a:endParaRPr lang="en-US" dirty="0"/>
          </a:p>
          <a:p>
            <a:r>
              <a:rPr lang="en-US" dirty="0"/>
              <a:t>BILIRUBIN(T)        0.5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                           0.3</a:t>
            </a:r>
          </a:p>
          <a:p>
            <a:r>
              <a:rPr lang="en-US" dirty="0"/>
              <a:t>D                            0.2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SGOT                    101</a:t>
            </a:r>
          </a:p>
          <a:p>
            <a:r>
              <a:rPr lang="en-US" dirty="0"/>
              <a:t>SGPT                     112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                        140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D9894A-F723-4116-BAD5-AAD36F283EFD}"/>
              </a:ext>
            </a:extLst>
          </p:cNvPr>
          <p:cNvSpPr txBox="1"/>
          <p:nvPr/>
        </p:nvSpPr>
        <p:spPr>
          <a:xfrm>
            <a:off x="6722731" y="996825"/>
            <a:ext cx="47726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COMPLETE HEMOGRAM</a:t>
            </a:r>
          </a:p>
          <a:p>
            <a:r>
              <a:rPr lang="en-IN" dirty="0"/>
              <a:t>HB          16.8</a:t>
            </a:r>
          </a:p>
          <a:p>
            <a:r>
              <a:rPr lang="en-IN" dirty="0"/>
              <a:t>HCT       44</a:t>
            </a:r>
          </a:p>
          <a:p>
            <a:r>
              <a:rPr lang="en-IN" dirty="0"/>
              <a:t>TC          4800</a:t>
            </a:r>
          </a:p>
          <a:p>
            <a:r>
              <a:rPr lang="en-IN" dirty="0"/>
              <a:t>DC         52/36/11</a:t>
            </a:r>
          </a:p>
          <a:p>
            <a:r>
              <a:rPr lang="en-IN" dirty="0"/>
              <a:t>PLT         20000</a:t>
            </a:r>
          </a:p>
          <a:p>
            <a:r>
              <a:rPr lang="en-IN" dirty="0"/>
              <a:t>NORMOCYTIC NORMOCHROMIC ANEMIA</a:t>
            </a:r>
          </a:p>
          <a:p>
            <a:r>
              <a:rPr lang="en-IN" dirty="0"/>
              <a:t>WITH THROMBOCYTOPENIA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209493-CBA5-47B9-A25F-7D974792727D}"/>
              </a:ext>
            </a:extLst>
          </p:cNvPr>
          <p:cNvSpPr/>
          <p:nvPr/>
        </p:nvSpPr>
        <p:spPr>
          <a:xfrm>
            <a:off x="678426" y="855406"/>
            <a:ext cx="3940971" cy="2686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48705" name="Oval 1048704">
            <a:extLst>
              <a:ext uri="{FF2B5EF4-FFF2-40B4-BE49-F238E27FC236}">
                <a16:creationId xmlns:a16="http://schemas.microsoft.com/office/drawing/2014/main" id="{CF292290-43F4-46B1-AE8D-3EF086D0E403}"/>
              </a:ext>
            </a:extLst>
          </p:cNvPr>
          <p:cNvSpPr/>
          <p:nvPr/>
        </p:nvSpPr>
        <p:spPr>
          <a:xfrm>
            <a:off x="4619397" y="3038562"/>
            <a:ext cx="2103334" cy="1641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48707" name="Rectangle 1048706">
            <a:extLst>
              <a:ext uri="{FF2B5EF4-FFF2-40B4-BE49-F238E27FC236}">
                <a16:creationId xmlns:a16="http://schemas.microsoft.com/office/drawing/2014/main" id="{704C872B-BBC6-46F0-9344-403D88D670CE}"/>
              </a:ext>
            </a:extLst>
          </p:cNvPr>
          <p:cNvSpPr/>
          <p:nvPr/>
        </p:nvSpPr>
        <p:spPr>
          <a:xfrm>
            <a:off x="6722731" y="835428"/>
            <a:ext cx="4691751" cy="2704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48708" name="TextBox 1048707">
            <a:extLst>
              <a:ext uri="{FF2B5EF4-FFF2-40B4-BE49-F238E27FC236}">
                <a16:creationId xmlns:a16="http://schemas.microsoft.com/office/drawing/2014/main" id="{81F1B496-3E5A-43C3-BCEF-48E14A9FFDBD}"/>
              </a:ext>
            </a:extLst>
          </p:cNvPr>
          <p:cNvSpPr txBox="1"/>
          <p:nvPr/>
        </p:nvSpPr>
        <p:spPr>
          <a:xfrm>
            <a:off x="6803593" y="4172798"/>
            <a:ext cx="4610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ECHO</a:t>
            </a:r>
          </a:p>
          <a:p>
            <a:endParaRPr lang="en-IN" dirty="0"/>
          </a:p>
          <a:p>
            <a:r>
              <a:rPr lang="en-IN" dirty="0"/>
              <a:t>LVEF 64%</a:t>
            </a:r>
          </a:p>
          <a:p>
            <a:r>
              <a:rPr lang="en-IN" dirty="0"/>
              <a:t>NO RWMA</a:t>
            </a:r>
          </a:p>
          <a:p>
            <a:r>
              <a:rPr lang="en-IN" dirty="0"/>
              <a:t>TRPG 14 mmHg</a:t>
            </a:r>
          </a:p>
          <a:p>
            <a:r>
              <a:rPr lang="en-IN" dirty="0"/>
              <a:t>NO LV CLOT</a:t>
            </a:r>
          </a:p>
          <a:p>
            <a:r>
              <a:rPr lang="en-IN" dirty="0"/>
              <a:t>NO INTRA CARDIAC MASS</a:t>
            </a:r>
          </a:p>
          <a:p>
            <a:r>
              <a:rPr lang="en-IN" dirty="0"/>
              <a:t>NO PERICARDIAL EFFUSION</a:t>
            </a:r>
          </a:p>
          <a:p>
            <a:endParaRPr lang="en-IN" dirty="0"/>
          </a:p>
        </p:txBody>
      </p:sp>
      <p:sp>
        <p:nvSpPr>
          <p:cNvPr id="1048710" name="TextBox 1048709">
            <a:extLst>
              <a:ext uri="{FF2B5EF4-FFF2-40B4-BE49-F238E27FC236}">
                <a16:creationId xmlns:a16="http://schemas.microsoft.com/office/drawing/2014/main" id="{760E3E22-26FF-4F42-8E83-1CAE7DB37B66}"/>
              </a:ext>
            </a:extLst>
          </p:cNvPr>
          <p:cNvSpPr txBox="1"/>
          <p:nvPr/>
        </p:nvSpPr>
        <p:spPr>
          <a:xfrm>
            <a:off x="5023953" y="3466546"/>
            <a:ext cx="177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RBS 97</a:t>
            </a:r>
          </a:p>
          <a:p>
            <a:r>
              <a:rPr lang="en-IN" dirty="0"/>
              <a:t>UREA 22</a:t>
            </a:r>
          </a:p>
          <a:p>
            <a:r>
              <a:rPr lang="en-IN" dirty="0"/>
              <a:t>CREAT 1.2</a:t>
            </a:r>
          </a:p>
        </p:txBody>
      </p:sp>
      <p:sp>
        <p:nvSpPr>
          <p:cNvPr id="1048712" name="Rectangle 1048711">
            <a:extLst>
              <a:ext uri="{FF2B5EF4-FFF2-40B4-BE49-F238E27FC236}">
                <a16:creationId xmlns:a16="http://schemas.microsoft.com/office/drawing/2014/main" id="{A9CB8557-3B1F-4B0A-AAA8-6BAA4DFA79BF}"/>
              </a:ext>
            </a:extLst>
          </p:cNvPr>
          <p:cNvSpPr/>
          <p:nvPr/>
        </p:nvSpPr>
        <p:spPr>
          <a:xfrm>
            <a:off x="6714528" y="4129548"/>
            <a:ext cx="4721016" cy="2394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7775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0487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 dirty="0"/>
              <a:t>treatment given</a:t>
            </a:r>
            <a:br>
              <a:rPr lang="en-US" altLang="en-GB" dirty="0"/>
            </a:br>
            <a:endParaRPr lang="en-GB" dirty="0"/>
          </a:p>
        </p:txBody>
      </p:sp>
      <p:sp>
        <p:nvSpPr>
          <p:cNvPr id="1048705" name="Content Placeholder 1048704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altLang="en-GB" dirty="0"/>
              <a:t>C. doxycycline 100mg bd</a:t>
            </a:r>
            <a:endParaRPr lang="en-GB" dirty="0"/>
          </a:p>
          <a:p>
            <a:pPr marL="0" indent="0">
              <a:buNone/>
            </a:pPr>
            <a:r>
              <a:rPr lang="en-US" altLang="en-GB" dirty="0"/>
              <a:t>T. paracetamol 500mg 1tds</a:t>
            </a:r>
            <a:endParaRPr lang="en-GB" dirty="0"/>
          </a:p>
          <a:p>
            <a:pPr marL="0" indent="0">
              <a:buNone/>
            </a:pPr>
            <a:r>
              <a:rPr lang="en-US" altLang="en-GB" dirty="0" err="1"/>
              <a:t>T.Ranitidine</a:t>
            </a:r>
            <a:r>
              <a:rPr lang="en-US" altLang="en-GB" dirty="0"/>
              <a:t> 150 mg 1bd</a:t>
            </a:r>
            <a:endParaRPr lang="en-GB" dirty="0"/>
          </a:p>
          <a:p>
            <a:pPr marL="0" indent="0">
              <a:buNone/>
            </a:pPr>
            <a:r>
              <a:rPr lang="en-US" altLang="en-GB" dirty="0"/>
              <a:t>T. domperidone 10 mg 1 bd</a:t>
            </a:r>
            <a:endParaRPr lang="en-GB" dirty="0"/>
          </a:p>
          <a:p>
            <a:pPr marL="0" indent="0">
              <a:buNone/>
            </a:pPr>
            <a:r>
              <a:rPr lang="en-US" altLang="en-GB" dirty="0"/>
              <a:t>T. phenytoin 100 mg 1 bd</a:t>
            </a:r>
          </a:p>
          <a:p>
            <a:pPr marL="0" indent="0">
              <a:buNone/>
            </a:pPr>
            <a:r>
              <a:rPr lang="en-GB" dirty="0" err="1"/>
              <a:t>T.Levetirecetam</a:t>
            </a:r>
            <a:r>
              <a:rPr lang="en-GB" dirty="0"/>
              <a:t> 500 mg 1 bd</a:t>
            </a:r>
          </a:p>
          <a:p>
            <a:pPr marL="0" indent="0">
              <a:buNone/>
            </a:pPr>
            <a:r>
              <a:rPr lang="en-US" altLang="en-GB" dirty="0"/>
              <a:t>serial CBC monitoring</a:t>
            </a:r>
            <a:endParaRPr lang="en-GB" dirty="0"/>
          </a:p>
          <a:p>
            <a:pPr marL="0" indent="0">
              <a:buNone/>
            </a:pPr>
            <a:r>
              <a:rPr lang="en-US" altLang="en-GB" dirty="0"/>
              <a:t>W/F Bleeding Manifestations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960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518D483-9742-41D9-B99C-90E7B3CE3EE0}"/>
              </a:ext>
            </a:extLst>
          </p:cNvPr>
          <p:cNvSpPr/>
          <p:nvPr/>
        </p:nvSpPr>
        <p:spPr>
          <a:xfrm>
            <a:off x="4229749" y="2570459"/>
            <a:ext cx="3209273" cy="8590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E6C72-8F2D-4979-89E7-0F07D6C7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966" y="257192"/>
            <a:ext cx="1893272" cy="180385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129E6B-642B-4381-A9B4-C73D9547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9871598" y="2590314"/>
            <a:ext cx="1893272" cy="166475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E46374-9ADA-4667-9F3C-CE35F2AE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67" t="3056" r="16543" b="72916"/>
          <a:stretch/>
        </p:blipFill>
        <p:spPr>
          <a:xfrm>
            <a:off x="514246" y="2497551"/>
            <a:ext cx="1668328" cy="1792098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38D3BC2-64DF-4508-8954-79E9E82AD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9730" t="38969" r="64781" b="48985"/>
          <a:stretch/>
        </p:blipFill>
        <p:spPr>
          <a:xfrm>
            <a:off x="6708546" y="4768531"/>
            <a:ext cx="1668328" cy="1756223"/>
          </a:xfrm>
          <a:effectLst>
            <a:softEdge rad="63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6A4749-B53D-4A25-BA36-B98929E6A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9" t="17864" r="74325" b="62459"/>
          <a:stretch/>
        </p:blipFill>
        <p:spPr>
          <a:xfrm>
            <a:off x="9757822" y="4928750"/>
            <a:ext cx="1893272" cy="175622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2E38D-D508-40F6-9A9B-4979264C27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23" t="1" r="15924" b="28745"/>
          <a:stretch/>
        </p:blipFill>
        <p:spPr>
          <a:xfrm>
            <a:off x="589343" y="807826"/>
            <a:ext cx="1619891" cy="1129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ABBB5A-49A5-406D-B51D-17F4C39B50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90" t="9276" r="438" b="26845"/>
          <a:stretch/>
        </p:blipFill>
        <p:spPr>
          <a:xfrm>
            <a:off x="4825663" y="378066"/>
            <a:ext cx="2017448" cy="1507220"/>
          </a:xfrm>
          <a:prstGeom prst="rect">
            <a:avLst/>
          </a:prstGeom>
          <a:effectLst>
            <a:softEdge rad="101600"/>
          </a:effec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2B0B7F-215B-4E1C-ABBC-738FFCF31F2F}"/>
              </a:ext>
            </a:extLst>
          </p:cNvPr>
          <p:cNvCxnSpPr>
            <a:cxnSpLocks/>
            <a:stCxn id="8" idx="0"/>
            <a:endCxn id="21" idx="2"/>
          </p:cNvCxnSpPr>
          <p:nvPr/>
        </p:nvCxnSpPr>
        <p:spPr>
          <a:xfrm flipV="1">
            <a:off x="5834386" y="1885286"/>
            <a:ext cx="1" cy="685173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FC7FD0-8E89-4164-8A80-2C5EE5FE2A76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5834386" y="3429511"/>
            <a:ext cx="1708324" cy="1339020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EC6006-880A-4547-BBAF-4F72BC0A6634}"/>
              </a:ext>
            </a:extLst>
          </p:cNvPr>
          <p:cNvCxnSpPr>
            <a:cxnSpLocks/>
            <a:stCxn id="8" idx="7"/>
            <a:endCxn id="9" idx="1"/>
          </p:cNvCxnSpPr>
          <p:nvPr/>
        </p:nvCxnSpPr>
        <p:spPr>
          <a:xfrm flipV="1">
            <a:off x="6969035" y="1159121"/>
            <a:ext cx="2667931" cy="1537143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A26E7A-7F87-4113-8C3D-143C7AF85E25}"/>
              </a:ext>
            </a:extLst>
          </p:cNvPr>
          <p:cNvCxnSpPr>
            <a:cxnSpLocks/>
            <a:stCxn id="8" idx="6"/>
            <a:endCxn id="10" idx="3"/>
          </p:cNvCxnSpPr>
          <p:nvPr/>
        </p:nvCxnSpPr>
        <p:spPr>
          <a:xfrm>
            <a:off x="7439022" y="2999985"/>
            <a:ext cx="2432576" cy="422707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B35231-BAA5-4ECD-82E9-354C9BDF55DF}"/>
              </a:ext>
            </a:extLst>
          </p:cNvPr>
          <p:cNvCxnSpPr>
            <a:cxnSpLocks/>
            <a:stCxn id="8" idx="5"/>
            <a:endCxn id="3" idx="1"/>
          </p:cNvCxnSpPr>
          <p:nvPr/>
        </p:nvCxnSpPr>
        <p:spPr>
          <a:xfrm>
            <a:off x="6969035" y="3303706"/>
            <a:ext cx="2788787" cy="2503156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CE8E87-1994-4E5C-B178-1E7B38CEC9ED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 flipV="1">
            <a:off x="2209234" y="1372506"/>
            <a:ext cx="2490502" cy="1323758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F1E8C52-2996-4829-B430-6BD977EE4CEF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 flipH="1">
            <a:off x="2182574" y="2999985"/>
            <a:ext cx="2047175" cy="393615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A3BF90D-F2A9-4226-A5AA-2141995ED630}"/>
              </a:ext>
            </a:extLst>
          </p:cNvPr>
          <p:cNvSpPr/>
          <p:nvPr/>
        </p:nvSpPr>
        <p:spPr>
          <a:xfrm>
            <a:off x="2655696" y="2758969"/>
            <a:ext cx="63057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Tuberous sclerosis</a:t>
            </a:r>
            <a:endParaRPr lang="en-IN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7DA3413-2E55-4D69-BE73-7B25E18B26A3}"/>
              </a:ext>
            </a:extLst>
          </p:cNvPr>
          <p:cNvSpPr/>
          <p:nvPr/>
        </p:nvSpPr>
        <p:spPr>
          <a:xfrm>
            <a:off x="9495418" y="2141705"/>
            <a:ext cx="21226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shagreen patch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5684B36-C863-41FD-84D7-A8BB0BE9FF1C}"/>
              </a:ext>
            </a:extLst>
          </p:cNvPr>
          <p:cNvSpPr/>
          <p:nvPr/>
        </p:nvSpPr>
        <p:spPr>
          <a:xfrm>
            <a:off x="9041234" y="38211"/>
            <a:ext cx="27398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Adenoma sebaceum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AE9F38D-0D76-4257-B7DD-AE530FFF3C12}"/>
              </a:ext>
            </a:extLst>
          </p:cNvPr>
          <p:cNvSpPr/>
          <p:nvPr/>
        </p:nvSpPr>
        <p:spPr>
          <a:xfrm>
            <a:off x="4890668" y="-21764"/>
            <a:ext cx="18357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Dental pits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7740752-F205-49CC-8CEF-760D73E09EA8}"/>
              </a:ext>
            </a:extLst>
          </p:cNvPr>
          <p:cNvSpPr/>
          <p:nvPr/>
        </p:nvSpPr>
        <p:spPr>
          <a:xfrm>
            <a:off x="9452137" y="4500576"/>
            <a:ext cx="22092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Ash leaf macule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CB91D40-E98D-4441-938B-65C4BC6916BA}"/>
              </a:ext>
            </a:extLst>
          </p:cNvPr>
          <p:cNvSpPr/>
          <p:nvPr/>
        </p:nvSpPr>
        <p:spPr>
          <a:xfrm>
            <a:off x="6208788" y="6388099"/>
            <a:ext cx="3180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Subependymal nodules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1D254B2-9FFD-48F6-9A35-F8F1D220C64F}"/>
              </a:ext>
            </a:extLst>
          </p:cNvPr>
          <p:cNvSpPr/>
          <p:nvPr/>
        </p:nvSpPr>
        <p:spPr>
          <a:xfrm>
            <a:off x="122001" y="2092617"/>
            <a:ext cx="26330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Renal angiomyoma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D6A2F9B-14EB-42A7-9A03-D8FF570B79BA}"/>
              </a:ext>
            </a:extLst>
          </p:cNvPr>
          <p:cNvSpPr/>
          <p:nvPr/>
        </p:nvSpPr>
        <p:spPr>
          <a:xfrm>
            <a:off x="157068" y="467626"/>
            <a:ext cx="25628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Retinal astrocytoma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EC9D53-1A6D-47B0-A980-0F62C889B9B5}"/>
              </a:ext>
            </a:extLst>
          </p:cNvPr>
          <p:cNvCxnSpPr>
            <a:cxnSpLocks/>
            <a:stCxn id="8" idx="3"/>
            <a:endCxn id="42" idx="3"/>
          </p:cNvCxnSpPr>
          <p:nvPr/>
        </p:nvCxnSpPr>
        <p:spPr>
          <a:xfrm flipH="1">
            <a:off x="2083003" y="3303706"/>
            <a:ext cx="2616733" cy="2447866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F76154DB-B878-4469-B62F-4A690584B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413" t="39193" r="49194" b="48880"/>
          <a:stretch/>
        </p:blipFill>
        <p:spPr>
          <a:xfrm>
            <a:off x="3566804" y="4627464"/>
            <a:ext cx="1748042" cy="1805896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3F3A76-F976-498B-A9BF-A48BED67ECBA}"/>
              </a:ext>
            </a:extLst>
          </p:cNvPr>
          <p:cNvCxnSpPr>
            <a:cxnSpLocks/>
            <a:stCxn id="8" idx="4"/>
            <a:endCxn id="40" idx="0"/>
          </p:cNvCxnSpPr>
          <p:nvPr/>
        </p:nvCxnSpPr>
        <p:spPr>
          <a:xfrm flipH="1">
            <a:off x="4440825" y="3429511"/>
            <a:ext cx="1393561" cy="1197953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Content Placeholder 4">
            <a:extLst>
              <a:ext uri="{FF2B5EF4-FFF2-40B4-BE49-F238E27FC236}">
                <a16:creationId xmlns:a16="http://schemas.microsoft.com/office/drawing/2014/main" id="{E1A56619-59DC-4961-9D78-6CAE3122F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79" t="27535" r="66721" b="47691"/>
          <a:stretch/>
        </p:blipFill>
        <p:spPr>
          <a:xfrm>
            <a:off x="252424" y="4768531"/>
            <a:ext cx="1830579" cy="19660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01237AA-60A3-48DB-86B8-8F3331EC6156}"/>
              </a:ext>
            </a:extLst>
          </p:cNvPr>
          <p:cNvSpPr txBox="1"/>
          <p:nvPr/>
        </p:nvSpPr>
        <p:spPr>
          <a:xfrm>
            <a:off x="3452849" y="6383687"/>
            <a:ext cx="208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Cortical tuber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651253-C127-4F6F-B990-8E9445C84D6E}"/>
              </a:ext>
            </a:extLst>
          </p:cNvPr>
          <p:cNvSpPr txBox="1"/>
          <p:nvPr/>
        </p:nvSpPr>
        <p:spPr>
          <a:xfrm>
            <a:off x="545046" y="4493413"/>
            <a:ext cx="165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Renal cyst</a:t>
            </a:r>
          </a:p>
        </p:txBody>
      </p:sp>
    </p:spTree>
    <p:extLst>
      <p:ext uri="{BB962C8B-B14F-4D97-AF65-F5344CB8AC3E}">
        <p14:creationId xmlns:p14="http://schemas.microsoft.com/office/powerpoint/2010/main" val="2360724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7E28-909A-4705-B814-420E4764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AIM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3DA0-9D92-42F0-AF82-81BEC4B0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DISCUSS THE MULTIPLE SYSTEMIC MANIFESTATION OF TUBEROUS SCLEROSIS</a:t>
            </a:r>
          </a:p>
        </p:txBody>
      </p:sp>
    </p:spTree>
    <p:extLst>
      <p:ext uri="{BB962C8B-B14F-4D97-AF65-F5344CB8AC3E}">
        <p14:creationId xmlns:p14="http://schemas.microsoft.com/office/powerpoint/2010/main" val="185849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8950569" y="3292648"/>
            <a:ext cx="2569354" cy="1756459"/>
          </a:xfrm>
        </p:spPr>
        <p:txBody>
          <a:bodyPr>
            <a:noAutofit/>
          </a:bodyPr>
          <a:lstStyle/>
          <a:p>
            <a:r>
              <a:rPr lang="en-US" sz="6000" i="1" dirty="0">
                <a:ln w="0"/>
                <a:solidFill>
                  <a:schemeClr val="tx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TSC 2</a:t>
            </a:r>
            <a:br>
              <a:rPr lang="en-US" sz="6000" b="0" i="1" cap="none" dirty="0">
                <a:ln w="0"/>
                <a:solidFill>
                  <a:schemeClr val="tx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</a:br>
            <a:endParaRPr lang="en-IN" sz="6000" i="1" dirty="0">
              <a:solidFill>
                <a:schemeClr val="tx1">
                  <a:lumMod val="6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2FEDC-60B1-437D-B33F-26A4E2DEFA7B}"/>
              </a:ext>
            </a:extLst>
          </p:cNvPr>
          <p:cNvSpPr/>
          <p:nvPr/>
        </p:nvSpPr>
        <p:spPr>
          <a:xfrm>
            <a:off x="6003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7F7D7-C4CE-4110-BC66-588D497DC593}"/>
              </a:ext>
            </a:extLst>
          </p:cNvPr>
          <p:cNvSpPr/>
          <p:nvPr/>
        </p:nvSpPr>
        <p:spPr>
          <a:xfrm>
            <a:off x="755600" y="4275384"/>
            <a:ext cx="31569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9/16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1BE15-FE34-42B9-AD40-7131E0AA8A12}"/>
              </a:ext>
            </a:extLst>
          </p:cNvPr>
          <p:cNvSpPr/>
          <p:nvPr/>
        </p:nvSpPr>
        <p:spPr>
          <a:xfrm>
            <a:off x="8686260" y="551290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DDDD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TSC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B959FB-5B2D-4FEF-A50F-E06002643902}"/>
              </a:ext>
            </a:extLst>
          </p:cNvPr>
          <p:cNvSpPr/>
          <p:nvPr/>
        </p:nvSpPr>
        <p:spPr>
          <a:xfrm>
            <a:off x="7756518" y="5383380"/>
            <a:ext cx="38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HAMARTIN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5D19-156E-447B-B617-46E2BE73E2B9}"/>
              </a:ext>
            </a:extLst>
          </p:cNvPr>
          <p:cNvSpPr/>
          <p:nvPr/>
        </p:nvSpPr>
        <p:spPr>
          <a:xfrm>
            <a:off x="588184" y="1410929"/>
            <a:ext cx="3841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TUBERIN</a:t>
            </a:r>
            <a:endParaRPr lang="en-US" sz="6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980A72-653D-4FFE-8173-CA6EE96F3292}"/>
              </a:ext>
            </a:extLst>
          </p:cNvPr>
          <p:cNvSpPr/>
          <p:nvPr/>
        </p:nvSpPr>
        <p:spPr>
          <a:xfrm>
            <a:off x="3981480" y="2967335"/>
            <a:ext cx="4229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53928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3592-AB50-4648-8473-6B8108D0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181600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777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8950569" y="3292648"/>
            <a:ext cx="2569354" cy="1756459"/>
          </a:xfrm>
        </p:spPr>
        <p:txBody>
          <a:bodyPr>
            <a:noAutofit/>
          </a:bodyPr>
          <a:lstStyle/>
          <a:p>
            <a:r>
              <a:rPr lang="en-US" sz="6000" i="1" dirty="0">
                <a:ln w="0"/>
                <a:solidFill>
                  <a:schemeClr val="tx1">
                    <a:lumMod val="65000"/>
                    <a:alpha val="44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TSC 2</a:t>
            </a:r>
            <a:br>
              <a:rPr lang="en-US" sz="6000" b="0" i="1" cap="none" dirty="0">
                <a:ln w="0"/>
                <a:solidFill>
                  <a:schemeClr val="tx1">
                    <a:lumMod val="65000"/>
                    <a:alpha val="44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</a:br>
            <a:endParaRPr lang="en-IN" sz="6000" i="1" dirty="0">
              <a:solidFill>
                <a:schemeClr val="tx1">
                  <a:lumMod val="65000"/>
                  <a:alpha val="44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2FEDC-60B1-437D-B33F-26A4E2DEFA7B}"/>
              </a:ext>
            </a:extLst>
          </p:cNvPr>
          <p:cNvSpPr/>
          <p:nvPr/>
        </p:nvSpPr>
        <p:spPr>
          <a:xfrm>
            <a:off x="6003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7F7D7-C4CE-4110-BC66-588D497DC593}"/>
              </a:ext>
            </a:extLst>
          </p:cNvPr>
          <p:cNvSpPr/>
          <p:nvPr/>
        </p:nvSpPr>
        <p:spPr>
          <a:xfrm>
            <a:off x="141903" y="4113703"/>
            <a:ext cx="31569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9/16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1BE15-FE34-42B9-AD40-7131E0AA8A12}"/>
              </a:ext>
            </a:extLst>
          </p:cNvPr>
          <p:cNvSpPr/>
          <p:nvPr/>
        </p:nvSpPr>
        <p:spPr>
          <a:xfrm>
            <a:off x="545150" y="2378409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DDDDDD">
                    <a:alpha val="56000"/>
                  </a:srgb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TSC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B959FB-5B2D-4FEF-A50F-E06002643902}"/>
              </a:ext>
            </a:extLst>
          </p:cNvPr>
          <p:cNvSpPr/>
          <p:nvPr/>
        </p:nvSpPr>
        <p:spPr>
          <a:xfrm>
            <a:off x="7756518" y="5383380"/>
            <a:ext cx="38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>
                <a:ln w="0"/>
                <a:solidFill>
                  <a:schemeClr val="tx1">
                    <a:alpha val="4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HAMARTIN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95D19-156E-447B-B617-46E2BE73E2B9}"/>
              </a:ext>
            </a:extLst>
          </p:cNvPr>
          <p:cNvSpPr/>
          <p:nvPr/>
        </p:nvSpPr>
        <p:spPr>
          <a:xfrm>
            <a:off x="413531" y="5678129"/>
            <a:ext cx="3841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i="1" dirty="0">
                <a:ln w="0"/>
                <a:solidFill>
                  <a:schemeClr val="tx1">
                    <a:alpha val="21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TUBERIN</a:t>
            </a:r>
            <a:endParaRPr lang="en-US" sz="6600" b="0" i="1" cap="none" spc="0" dirty="0">
              <a:ln w="0"/>
              <a:solidFill>
                <a:schemeClr val="tx1">
                  <a:alpha val="21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980A72-653D-4FFE-8173-CA6EE96F3292}"/>
              </a:ext>
            </a:extLst>
          </p:cNvPr>
          <p:cNvSpPr/>
          <p:nvPr/>
        </p:nvSpPr>
        <p:spPr>
          <a:xfrm>
            <a:off x="740493" y="851722"/>
            <a:ext cx="9951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DEPARTMENT OF GENERAL MEDICINE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AC30B-6816-4A3E-82A5-6BB2AADF4B17}"/>
              </a:ext>
            </a:extLst>
          </p:cNvPr>
          <p:cNvSpPr txBox="1"/>
          <p:nvPr/>
        </p:nvSpPr>
        <p:spPr>
          <a:xfrm>
            <a:off x="3027253" y="2623368"/>
            <a:ext cx="5378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5468">
              <a:defRPr sz="1944"/>
            </a:pPr>
            <a:endParaRPr lang="en-IN" sz="2400" dirty="0"/>
          </a:p>
          <a:p>
            <a:pPr algn="ctr" defTabSz="315468">
              <a:defRPr sz="1944"/>
            </a:pPr>
            <a:r>
              <a:rPr lang="en-IN" sz="2400" dirty="0"/>
              <a:t>PROF. Dr.</a:t>
            </a:r>
            <a:r>
              <a:rPr lang="en-IN" altLang="zh-CN" sz="2400" dirty="0"/>
              <a:t>J.</a:t>
            </a:r>
            <a:r>
              <a:rPr lang="en-IN" sz="2400" dirty="0"/>
              <a:t>Sangumani M.D,D.DIAB</a:t>
            </a:r>
          </a:p>
          <a:p>
            <a:pPr algn="ctr" defTabSz="315468">
              <a:defRPr sz="1944"/>
            </a:pPr>
            <a:r>
              <a:rPr lang="en-IN" sz="2400" dirty="0"/>
              <a:t>DEAN,MMC</a:t>
            </a:r>
          </a:p>
          <a:p>
            <a:pPr defTabSz="315468">
              <a:defRPr sz="1944"/>
            </a:pPr>
            <a:r>
              <a:rPr lang="en-IN" sz="2400" dirty="0"/>
              <a:t>Asst prof:</a:t>
            </a:r>
          </a:p>
          <a:p>
            <a:pPr defTabSz="315468">
              <a:defRPr sz="1944"/>
            </a:pPr>
            <a:r>
              <a:rPr lang="en-IN" sz="2400" dirty="0"/>
              <a:t>Dr.</a:t>
            </a:r>
            <a:r>
              <a:rPr lang="en-IN" altLang="zh-CN" sz="2400" dirty="0"/>
              <a:t>V.</a:t>
            </a:r>
            <a:r>
              <a:rPr lang="en-IN" sz="2400" dirty="0"/>
              <a:t>Palanikumaran M.D,D.DIAB</a:t>
            </a:r>
          </a:p>
          <a:p>
            <a:pPr defTabSz="315468">
              <a:defRPr sz="1944"/>
            </a:pPr>
            <a:r>
              <a:rPr lang="en-IN" sz="2400" dirty="0"/>
              <a:t>Dr.P.Sudha M.D.</a:t>
            </a:r>
          </a:p>
          <a:p>
            <a:pPr defTabSz="315468">
              <a:defRPr sz="1944"/>
            </a:pPr>
            <a:r>
              <a:rPr lang="en-IN" sz="2400" dirty="0"/>
              <a:t>Dr.M.Sureshkumar M.D.</a:t>
            </a:r>
          </a:p>
          <a:p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1F3D7-254F-41C3-862B-611E11CE976B}"/>
              </a:ext>
            </a:extLst>
          </p:cNvPr>
          <p:cNvSpPr txBox="1"/>
          <p:nvPr/>
        </p:nvSpPr>
        <p:spPr>
          <a:xfrm>
            <a:off x="4172709" y="2003320"/>
            <a:ext cx="308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III MEDICAL UNIT</a:t>
            </a:r>
          </a:p>
        </p:txBody>
      </p:sp>
    </p:spTree>
    <p:extLst>
      <p:ext uri="{BB962C8B-B14F-4D97-AF65-F5344CB8AC3E}">
        <p14:creationId xmlns:p14="http://schemas.microsoft.com/office/powerpoint/2010/main" val="378730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Brief history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913795" y="2115520"/>
            <a:ext cx="10353762" cy="3695136"/>
          </a:xfrm>
        </p:spPr>
        <p:txBody>
          <a:bodyPr>
            <a:normAutofit fontScale="95000"/>
          </a:bodyPr>
          <a:lstStyle/>
          <a:p>
            <a:r>
              <a:rPr lang="en-IN" dirty="0"/>
              <a:t>A 15 yr male patient admitted with chief complaint's of fever with chills and rigor for past  5 days</a:t>
            </a:r>
          </a:p>
          <a:p>
            <a:r>
              <a:rPr lang="en-IN" dirty="0"/>
              <a:t>No h/o loose stool</a:t>
            </a:r>
          </a:p>
          <a:p>
            <a:r>
              <a:rPr lang="en-IN" dirty="0"/>
              <a:t>No h/o cough with expectoration</a:t>
            </a:r>
          </a:p>
          <a:p>
            <a:r>
              <a:rPr lang="en-IN" dirty="0"/>
              <a:t>No h/o  abdomen distension,swellimg of legs</a:t>
            </a:r>
          </a:p>
          <a:p>
            <a:r>
              <a:rPr lang="en-IN" dirty="0"/>
              <a:t>No h/</a:t>
            </a:r>
            <a:r>
              <a:rPr lang="en-US" altLang="en-IN" dirty="0"/>
              <a:t>o decreased urine output, </a:t>
            </a:r>
            <a:endParaRPr lang="zh-CN" altLang="en-US" dirty="0"/>
          </a:p>
          <a:p>
            <a:r>
              <a:rPr lang="en-US" altLang="en-IN" dirty="0"/>
              <a:t>No h/o headache,</a:t>
            </a:r>
            <a:r>
              <a:rPr lang="en-IN" dirty="0"/>
              <a:t> </a:t>
            </a:r>
            <a:r>
              <a:rPr lang="en-US" altLang="en-IN" dirty="0"/>
              <a:t>altered sensorium, blurring of vision</a:t>
            </a:r>
          </a:p>
          <a:p>
            <a:r>
              <a:rPr lang="en-US" altLang="zh-CN" dirty="0"/>
              <a:t>No h/o hematuria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 dirty="0"/>
              <a:t>past history </a:t>
            </a:r>
            <a:endParaRPr lang="en-IN" dirty="0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 dirty="0"/>
              <a:t>no h/o similar episodes in the past</a:t>
            </a:r>
            <a:endParaRPr lang="en-IN" dirty="0"/>
          </a:p>
          <a:p>
            <a:r>
              <a:rPr lang="en-US" altLang="en-IN" dirty="0"/>
              <a:t>patient was known case of TUBEROUS SCLEROSIS with seizure disorder on treatment </a:t>
            </a:r>
            <a:endParaRPr lang="en-IN" dirty="0"/>
          </a:p>
          <a:p>
            <a:r>
              <a:rPr lang="en-US" altLang="en-IN" dirty="0"/>
              <a:t>not a k/c/o DM /SHTN/TB /IHD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 dirty="0"/>
              <a:t>general examination</a:t>
            </a:r>
            <a:endParaRPr lang="en-IN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 dirty="0"/>
              <a:t>patient conscious </a:t>
            </a:r>
            <a:endParaRPr lang="en-IN" dirty="0"/>
          </a:p>
          <a:p>
            <a:r>
              <a:rPr lang="en-US" altLang="en-IN" dirty="0"/>
              <a:t>oriented </a:t>
            </a:r>
            <a:endParaRPr lang="en-IN" dirty="0"/>
          </a:p>
          <a:p>
            <a:r>
              <a:rPr lang="en-US" altLang="en-IN" dirty="0"/>
              <a:t>no pallor/icteric/cyanosis /clubbing</a:t>
            </a:r>
            <a:endParaRPr lang="en-IN" dirty="0"/>
          </a:p>
          <a:p>
            <a:r>
              <a:rPr lang="en-US" altLang="en-IN" dirty="0"/>
              <a:t>no pedal edema/generalized lymphadenopathy 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 dirty="0"/>
              <a:t>systemic examination </a:t>
            </a:r>
            <a:endParaRPr lang="en-IN" dirty="0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IN" dirty="0"/>
              <a:t>CARDIOVASCULAR SYSTEM : S1S2 HEARD NO MURMUR </a:t>
            </a:r>
            <a:endParaRPr lang="en-IN" dirty="0"/>
          </a:p>
          <a:p>
            <a:r>
              <a:rPr lang="en-US" altLang="en-IN" dirty="0"/>
              <a:t>RESPIRATORY SYSTEM : NVBS+  no added sounds</a:t>
            </a:r>
            <a:endParaRPr lang="en-IN" dirty="0"/>
          </a:p>
          <a:p>
            <a:r>
              <a:rPr lang="en-US" altLang="en-IN" dirty="0"/>
              <a:t>ABDOMEN : soft BS+ no organomegaly</a:t>
            </a:r>
            <a:endParaRPr lang="en-IN" dirty="0"/>
          </a:p>
          <a:p>
            <a:r>
              <a:rPr lang="en-US" altLang="en-IN" dirty="0"/>
              <a:t>CENTRAL NERVOUS SYSTEM : no focal neurological deficit </a:t>
            </a:r>
            <a:endParaRPr lang="en-IN" dirty="0"/>
          </a:p>
          <a:p>
            <a:pPr marL="0" indent="0">
              <a:buNone/>
            </a:pPr>
            <a:r>
              <a:rPr lang="en-US" altLang="en-IN" dirty="0"/>
              <a:t>                                                            no neck stiffness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108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88023"/>
          </a:xfrm>
        </p:spPr>
        <p:txBody>
          <a:bodyPr/>
          <a:lstStyle/>
          <a:p>
            <a:r>
              <a:rPr lang="en-US" altLang="en-IN" dirty="0">
                <a:solidFill>
                  <a:srgbClr val="FFFF00"/>
                </a:solidFill>
              </a:rPr>
              <a:t>local examination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2403417" y="1273964"/>
            <a:ext cx="7374515" cy="107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IN" dirty="0">
                <a:solidFill>
                  <a:srgbClr val="FFFF00"/>
                </a:solidFill>
              </a:rPr>
              <a:t>facial angiofibroma </a:t>
            </a:r>
            <a:r>
              <a:rPr lang="en-US" altLang="en-IN" dirty="0"/>
              <a:t>and </a:t>
            </a:r>
            <a:r>
              <a:rPr lang="en-US" altLang="en-IN" dirty="0">
                <a:solidFill>
                  <a:srgbClr val="FFFF00"/>
                </a:solidFill>
              </a:rPr>
              <a:t>fibrous plaque </a:t>
            </a:r>
            <a:r>
              <a:rPr lang="en-US" altLang="en-IN" dirty="0"/>
              <a:t>seen over forehead</a:t>
            </a:r>
            <a:endParaRPr lang="en-IN" dirty="0"/>
          </a:p>
          <a:p>
            <a:pPr marL="0" indent="0">
              <a:buNone/>
            </a:pPr>
            <a:endParaRPr lang="en-IN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7E86A7-8195-4582-B6EC-F7C16CDB5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6" t="11681" r="26587"/>
          <a:stretch/>
        </p:blipFill>
        <p:spPr>
          <a:xfrm>
            <a:off x="1176381" y="1776046"/>
            <a:ext cx="3925971" cy="451382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8E9F2F-6D6C-44BF-9270-5D89CF5D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76" y="1962005"/>
            <a:ext cx="4632344" cy="414190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FE57B-1D9B-4757-BE5D-091D7C5EB0D3}"/>
              </a:ext>
            </a:extLst>
          </p:cNvPr>
          <p:cNvSpPr/>
          <p:nvPr/>
        </p:nvSpPr>
        <p:spPr>
          <a:xfrm>
            <a:off x="2254283" y="3653026"/>
            <a:ext cx="1533525" cy="247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B2F6D5-6A64-4CFA-A69E-EF72C8F532D8}"/>
              </a:ext>
            </a:extLst>
          </p:cNvPr>
          <p:cNvSpPr/>
          <p:nvPr/>
        </p:nvSpPr>
        <p:spPr>
          <a:xfrm>
            <a:off x="7759242" y="2557511"/>
            <a:ext cx="2149114" cy="619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0487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SHAGREEN PATCH AND ASH LEAF MACULE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83135D3-A0D9-4D5D-8E2C-90F092002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2066925"/>
            <a:ext cx="4075203" cy="40671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36537-1730-44EA-9A58-8932BE01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5637303" y="1904844"/>
            <a:ext cx="5792178" cy="4344134"/>
          </a:xfrm>
          <a:prstGeom prst="rect">
            <a:avLst/>
          </a:prstGeom>
          <a:ln w="34925">
            <a:solidFill>
              <a:schemeClr val="accent1">
                <a:shade val="50000"/>
              </a:schemeClr>
            </a:solidFill>
          </a:ln>
          <a:effectLst>
            <a:softEdge rad="1397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E30D3BA-C50D-4E96-9740-FB181873346A}"/>
              </a:ext>
            </a:extLst>
          </p:cNvPr>
          <p:cNvSpPr/>
          <p:nvPr/>
        </p:nvSpPr>
        <p:spPr>
          <a:xfrm>
            <a:off x="10195560" y="2941320"/>
            <a:ext cx="434340" cy="4876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2281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581</Words>
  <Application>Microsoft Office PowerPoint</Application>
  <PresentationFormat>Widescreen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Bahnschrift Light SemiCondensed</vt:lpstr>
      <vt:lpstr>Bookman Old Style</vt:lpstr>
      <vt:lpstr>Bradley Hand ITC</vt:lpstr>
      <vt:lpstr>Calibri</vt:lpstr>
      <vt:lpstr>Chiller</vt:lpstr>
      <vt:lpstr>Rockwell</vt:lpstr>
      <vt:lpstr>Damask</vt:lpstr>
      <vt:lpstr>PowerPoint Presentation</vt:lpstr>
      <vt:lpstr>TSC 2 </vt:lpstr>
      <vt:lpstr>TSC 2 </vt:lpstr>
      <vt:lpstr>Brief history</vt:lpstr>
      <vt:lpstr>past history </vt:lpstr>
      <vt:lpstr>general examination</vt:lpstr>
      <vt:lpstr>systemic examination </vt:lpstr>
      <vt:lpstr>local examination</vt:lpstr>
      <vt:lpstr>SHAGREEN PATCH AND ASH LEAF MACULE</vt:lpstr>
      <vt:lpstr>Dental pits</vt:lpstr>
      <vt:lpstr>CHEST XRAY</vt:lpstr>
      <vt:lpstr>CT BRAIN</vt:lpstr>
      <vt:lpstr>subCORTICAL AND cerebellar TUbeR</vt:lpstr>
      <vt:lpstr>SUBEPENDYMAL TUber</vt:lpstr>
      <vt:lpstr>Mri spine</vt:lpstr>
      <vt:lpstr>PowerPoint Presentation</vt:lpstr>
      <vt:lpstr>PowerPoint Presentation</vt:lpstr>
      <vt:lpstr>Renal cyst and angiomyoma</vt:lpstr>
      <vt:lpstr>Renal angiomyoma</vt:lpstr>
      <vt:lpstr>NUEROMEDICINE OPINION</vt:lpstr>
      <vt:lpstr>DERMATOLOGIST OPINION</vt:lpstr>
      <vt:lpstr>OPHTHALMOLOGIST OPINION</vt:lpstr>
      <vt:lpstr>PowerPoint Presentation</vt:lpstr>
      <vt:lpstr>investigation </vt:lpstr>
      <vt:lpstr>treatment given </vt:lpstr>
      <vt:lpstr>PowerPoint Presentation</vt:lpstr>
      <vt:lpstr>AIM OF THE PRESENTATION</vt:lpstr>
      <vt:lpstr>TSC 2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PRADEEPA N</dc:creator>
  <cp:lastModifiedBy>PRADEEPA N</cp:lastModifiedBy>
  <cp:revision>69</cp:revision>
  <dcterms:created xsi:type="dcterms:W3CDTF">2019-12-15T06:40:56Z</dcterms:created>
  <dcterms:modified xsi:type="dcterms:W3CDTF">2020-01-28T16:37:10Z</dcterms:modified>
</cp:coreProperties>
</file>