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8" r:id="rId2"/>
    <p:sldId id="279" r:id="rId3"/>
    <p:sldId id="280" r:id="rId4"/>
    <p:sldId id="258" r:id="rId5"/>
    <p:sldId id="259" r:id="rId6"/>
    <p:sldId id="260" r:id="rId7"/>
    <p:sldId id="261" r:id="rId8"/>
    <p:sldId id="262" r:id="rId9"/>
    <p:sldId id="277" r:id="rId10"/>
    <p:sldId id="270" r:id="rId11"/>
    <p:sldId id="288" r:id="rId12"/>
    <p:sldId id="264" r:id="rId13"/>
    <p:sldId id="265" r:id="rId14"/>
    <p:sldId id="268" r:id="rId15"/>
    <p:sldId id="267" r:id="rId16"/>
    <p:sldId id="269" r:id="rId17"/>
    <p:sldId id="286" r:id="rId18"/>
    <p:sldId id="273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30T14:34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30T14:34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Relationship Id="rId4" Type="http://schemas.openxmlformats.org/officeDocument/2006/relationships/customXml" Target="../ink/ink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554C-53E6-D905-8923-2CEF12C0E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53311"/>
            <a:ext cx="10697417" cy="3035808"/>
          </a:xfrm>
        </p:spPr>
        <p:txBody>
          <a:bodyPr/>
          <a:lstStyle/>
          <a:p>
            <a:r>
              <a:rPr lang="en-IN" dirty="0"/>
              <a:t>An interesting case of acute flaccid quadriparesis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29575-9CF0-41A9-30B9-524D08B19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9328794" cy="2394453"/>
          </a:xfrm>
        </p:spPr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rgbClr val="000000"/>
                </a:solidFill>
              </a:rPr>
              <a:t>SECOND MEDICAL UNIT</a:t>
            </a:r>
          </a:p>
          <a:p>
            <a:r>
              <a:rPr lang="en-IN" b="1" dirty="0">
                <a:solidFill>
                  <a:srgbClr val="000000"/>
                </a:solidFill>
              </a:rPr>
              <a:t>CHIEF : DR. BAGIALAKSHMI MD</a:t>
            </a:r>
          </a:p>
          <a:p>
            <a:br>
              <a:rPr lang="en-IN" b="1" dirty="0">
                <a:solidFill>
                  <a:srgbClr val="000000"/>
                </a:solidFill>
              </a:rPr>
            </a:br>
            <a:r>
              <a:rPr lang="en-IN" sz="2400" b="1" dirty="0">
                <a:solidFill>
                  <a:srgbClr val="000000"/>
                </a:solidFill>
              </a:rPr>
              <a:t>ASSISTANT PROFESSORS : </a:t>
            </a:r>
          </a:p>
          <a:p>
            <a:br>
              <a:rPr lang="en-IN" sz="2400" b="1" dirty="0">
                <a:solidFill>
                  <a:srgbClr val="000000"/>
                </a:solidFill>
              </a:rPr>
            </a:br>
            <a:r>
              <a:rPr lang="en-IN" sz="2400" b="1" dirty="0">
                <a:solidFill>
                  <a:srgbClr val="000000"/>
                </a:solidFill>
              </a:rPr>
              <a:t>DR. VALLIDEVI MD</a:t>
            </a:r>
            <a:br>
              <a:rPr lang="en-IN" sz="2400" b="1" dirty="0">
                <a:solidFill>
                  <a:srgbClr val="000000"/>
                </a:solidFill>
              </a:rPr>
            </a:br>
            <a:r>
              <a:rPr lang="en-IN" sz="2400" b="1" dirty="0">
                <a:solidFill>
                  <a:srgbClr val="000000"/>
                </a:solidFill>
              </a:rPr>
              <a:t>DR. PON SENTHIL KUMAR MD</a:t>
            </a:r>
            <a:br>
              <a:rPr lang="en-IN" sz="2400" b="1" dirty="0">
                <a:solidFill>
                  <a:srgbClr val="000000"/>
                </a:solidFill>
              </a:rPr>
            </a:br>
            <a:r>
              <a:rPr lang="en-IN" sz="2400" b="1" dirty="0">
                <a:solidFill>
                  <a:srgbClr val="000000"/>
                </a:solidFill>
              </a:rPr>
              <a:t>DR. ILAMARAN MD</a:t>
            </a:r>
            <a:br>
              <a:rPr lang="en-IN" sz="2400" b="1" dirty="0">
                <a:solidFill>
                  <a:srgbClr val="000000"/>
                </a:solidFill>
              </a:rPr>
            </a:br>
            <a:br>
              <a:rPr lang="en-IN" sz="2400" b="1" dirty="0">
                <a:solidFill>
                  <a:srgbClr val="000000"/>
                </a:solidFill>
              </a:rPr>
            </a:br>
            <a:r>
              <a:rPr lang="en-IN" sz="2000" b="1" dirty="0">
                <a:solidFill>
                  <a:srgbClr val="000000"/>
                </a:solidFill>
              </a:rPr>
              <a:t>PRESENTOR : DR. G.SREE THEJA [POST GRADUATE]</a:t>
            </a:r>
            <a:br>
              <a:rPr lang="en-US" sz="2000" b="1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393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B11C-F188-CEB9-5C87-FB9624D36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877D4-891C-A930-93CC-41A74B27F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21487-3C60-5C45-9FC9-8661DFC8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89" y="-513311"/>
            <a:ext cx="12250189" cy="73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DFD5-3BCB-62CA-6152-9977489D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560" y="2537460"/>
            <a:ext cx="10058400" cy="1609344"/>
          </a:xfrm>
        </p:spPr>
        <p:txBody>
          <a:bodyPr/>
          <a:lstStyle/>
          <a:p>
            <a:r>
              <a:rPr lang="en-IN" dirty="0"/>
              <a:t>Any guess?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1967-1D52-7912-8613-27F464CA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921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00D4-9482-B0EC-8C9B-989F3167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80A4AC5-B775-F38B-A85A-28A03037A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97456"/>
              </p:ext>
            </p:extLst>
          </p:nvPr>
        </p:nvGraphicFramePr>
        <p:xfrm>
          <a:off x="1069975" y="2120900"/>
          <a:ext cx="100583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401747490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22855576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82662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4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3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0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83/10/7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62/22/12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8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8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5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7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0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B5CC-67E1-9F72-FF3D-AB85A8CB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8C61B1-D324-ECE5-1830-0EEA9AB9A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384805"/>
              </p:ext>
            </p:extLst>
          </p:nvPr>
        </p:nvGraphicFramePr>
        <p:xfrm>
          <a:off x="1069975" y="2120900"/>
          <a:ext cx="10058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50542187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621298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3523442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341499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116623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06791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9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53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6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CPK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0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T.PR0TEIN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1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50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0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93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603-B85C-3027-A355-84D941CF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516FE2-3E03-71E4-F791-9527164D7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65485"/>
              </p:ext>
            </p:extLst>
          </p:nvPr>
        </p:nvGraphicFramePr>
        <p:xfrm>
          <a:off x="223284" y="2120900"/>
          <a:ext cx="10905090" cy="405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15">
                  <a:extLst>
                    <a:ext uri="{9D8B030D-6E8A-4147-A177-3AD203B41FA5}">
                      <a16:colId xmlns:a16="http://schemas.microsoft.com/office/drawing/2014/main" val="3502902162"/>
                    </a:ext>
                  </a:extLst>
                </a:gridCol>
                <a:gridCol w="1817515">
                  <a:extLst>
                    <a:ext uri="{9D8B030D-6E8A-4147-A177-3AD203B41FA5}">
                      <a16:colId xmlns:a16="http://schemas.microsoft.com/office/drawing/2014/main" val="1510126723"/>
                    </a:ext>
                  </a:extLst>
                </a:gridCol>
                <a:gridCol w="1817515">
                  <a:extLst>
                    <a:ext uri="{9D8B030D-6E8A-4147-A177-3AD203B41FA5}">
                      <a16:colId xmlns:a16="http://schemas.microsoft.com/office/drawing/2014/main" val="874858816"/>
                    </a:ext>
                  </a:extLst>
                </a:gridCol>
                <a:gridCol w="1817515">
                  <a:extLst>
                    <a:ext uri="{9D8B030D-6E8A-4147-A177-3AD203B41FA5}">
                      <a16:colId xmlns:a16="http://schemas.microsoft.com/office/drawing/2014/main" val="1756030411"/>
                    </a:ext>
                  </a:extLst>
                </a:gridCol>
                <a:gridCol w="1817515">
                  <a:extLst>
                    <a:ext uri="{9D8B030D-6E8A-4147-A177-3AD203B41FA5}">
                      <a16:colId xmlns:a16="http://schemas.microsoft.com/office/drawing/2014/main" val="100242043"/>
                    </a:ext>
                  </a:extLst>
                </a:gridCol>
                <a:gridCol w="1817515">
                  <a:extLst>
                    <a:ext uri="{9D8B030D-6E8A-4147-A177-3AD203B41FA5}">
                      <a16:colId xmlns:a16="http://schemas.microsoft.com/office/drawing/2014/main" val="296049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3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NA+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8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highlight>
                            <a:srgbClr val="FFFF00"/>
                          </a:highlight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highlight>
                            <a:srgbClr val="FFFF00"/>
                          </a:highlight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2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CA2+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6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32397"/>
                  </a:ext>
                </a:extLst>
              </a:tr>
              <a:tr h="509814">
                <a:tc>
                  <a:txBody>
                    <a:bodyPr/>
                    <a:lstStyle/>
                    <a:p>
                      <a:r>
                        <a:rPr lang="en-IN" dirty="0"/>
                        <a:t>SR 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836364"/>
                  </a:ext>
                </a:extLst>
              </a:tr>
              <a:tr h="948323">
                <a:tc>
                  <a:txBody>
                    <a:bodyPr/>
                    <a:lstStyle/>
                    <a:p>
                      <a:r>
                        <a:rPr lang="en-IN" dirty="0"/>
                        <a:t>URINE ELECTROLYTE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0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6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1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18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49C6-A713-8073-6B27-EB19B01B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0AE6D5-0FD6-595B-BB54-54372B135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3454"/>
              </p:ext>
            </p:extLst>
          </p:nvPr>
        </p:nvGraphicFramePr>
        <p:xfrm>
          <a:off x="999460" y="474617"/>
          <a:ext cx="1006913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34">
                  <a:extLst>
                    <a:ext uri="{9D8B030D-6E8A-4147-A177-3AD203B41FA5}">
                      <a16:colId xmlns:a16="http://schemas.microsoft.com/office/drawing/2014/main" val="45976227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7766359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03830215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1536878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0942602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97915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2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TOTAL BILIRUBI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2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DIRECT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3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INDIRECT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7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5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32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4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97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9FA4-DCC6-B63D-73C8-5FF33190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DE1FC4-CC5D-60B1-1E65-9E5E84EAA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09579"/>
              </p:ext>
            </p:extLst>
          </p:nvPr>
        </p:nvGraphicFramePr>
        <p:xfrm>
          <a:off x="1069975" y="2120900"/>
          <a:ext cx="60350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11770603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55170936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858240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9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SR URIC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4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 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24HR UR NA+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5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24 HR UR 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91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24 HR UR 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876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463986-9187-8E58-476C-7D236FAE5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20927"/>
              </p:ext>
            </p:extLst>
          </p:nvPr>
        </p:nvGraphicFramePr>
        <p:xfrm>
          <a:off x="1132113" y="4746171"/>
          <a:ext cx="5972901" cy="640080"/>
        </p:xfrm>
        <a:graphic>
          <a:graphicData uri="http://schemas.openxmlformats.org/drawingml/2006/table">
            <a:tbl>
              <a:tblPr/>
              <a:tblGrid>
                <a:gridCol w="1990967">
                  <a:extLst>
                    <a:ext uri="{9D8B030D-6E8A-4147-A177-3AD203B41FA5}">
                      <a16:colId xmlns:a16="http://schemas.microsoft.com/office/drawing/2014/main" val="3530966224"/>
                    </a:ext>
                  </a:extLst>
                </a:gridCol>
                <a:gridCol w="1990967">
                  <a:extLst>
                    <a:ext uri="{9D8B030D-6E8A-4147-A177-3AD203B41FA5}">
                      <a16:colId xmlns:a16="http://schemas.microsoft.com/office/drawing/2014/main" val="1773532715"/>
                    </a:ext>
                  </a:extLst>
                </a:gridCol>
                <a:gridCol w="1990967">
                  <a:extLst>
                    <a:ext uri="{9D8B030D-6E8A-4147-A177-3AD203B41FA5}">
                      <a16:colId xmlns:a16="http://schemas.microsoft.com/office/drawing/2014/main" val="131663700"/>
                    </a:ext>
                  </a:extLst>
                </a:gridCol>
              </a:tblGrid>
              <a:tr h="347906">
                <a:tc>
                  <a:txBody>
                    <a:bodyPr/>
                    <a:lstStyle/>
                    <a:p>
                      <a:r>
                        <a:rPr lang="en-IN" dirty="0"/>
                        <a:t>24 HR  UR PROTEIN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420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4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2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C636-608D-511B-83B9-99E2B07E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DBC90-BA76-16C5-5025-EC7F20AC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15C1A2-7340-9FCC-9B53-7804CBC86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63419"/>
              </p:ext>
            </p:extLst>
          </p:nvPr>
        </p:nvGraphicFramePr>
        <p:xfrm>
          <a:off x="1063752" y="2093975"/>
          <a:ext cx="10249290" cy="34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215">
                  <a:extLst>
                    <a:ext uri="{9D8B030D-6E8A-4147-A177-3AD203B41FA5}">
                      <a16:colId xmlns:a16="http://schemas.microsoft.com/office/drawing/2014/main" val="1410510848"/>
                    </a:ext>
                  </a:extLst>
                </a:gridCol>
                <a:gridCol w="1708215">
                  <a:extLst>
                    <a:ext uri="{9D8B030D-6E8A-4147-A177-3AD203B41FA5}">
                      <a16:colId xmlns:a16="http://schemas.microsoft.com/office/drawing/2014/main" val="1339988893"/>
                    </a:ext>
                  </a:extLst>
                </a:gridCol>
                <a:gridCol w="1708215">
                  <a:extLst>
                    <a:ext uri="{9D8B030D-6E8A-4147-A177-3AD203B41FA5}">
                      <a16:colId xmlns:a16="http://schemas.microsoft.com/office/drawing/2014/main" val="63837836"/>
                    </a:ext>
                  </a:extLst>
                </a:gridCol>
                <a:gridCol w="1708215">
                  <a:extLst>
                    <a:ext uri="{9D8B030D-6E8A-4147-A177-3AD203B41FA5}">
                      <a16:colId xmlns:a16="http://schemas.microsoft.com/office/drawing/2014/main" val="2754529654"/>
                    </a:ext>
                  </a:extLst>
                </a:gridCol>
                <a:gridCol w="1708215">
                  <a:extLst>
                    <a:ext uri="{9D8B030D-6E8A-4147-A177-3AD203B41FA5}">
                      <a16:colId xmlns:a16="http://schemas.microsoft.com/office/drawing/2014/main" val="839181439"/>
                    </a:ext>
                  </a:extLst>
                </a:gridCol>
                <a:gridCol w="1708215">
                  <a:extLst>
                    <a:ext uri="{9D8B030D-6E8A-4147-A177-3AD203B41FA5}">
                      <a16:colId xmlns:a16="http://schemas.microsoft.com/office/drawing/2014/main" val="1642074641"/>
                    </a:ext>
                  </a:extLst>
                </a:gridCol>
              </a:tblGrid>
              <a:tr h="853422">
                <a:tc>
                  <a:txBody>
                    <a:bodyPr/>
                    <a:lstStyle/>
                    <a:p>
                      <a:r>
                        <a:rPr lang="en-IN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17350"/>
                  </a:ext>
                </a:extLst>
              </a:tr>
              <a:tr h="853422">
                <a:tc>
                  <a:txBody>
                    <a:bodyPr/>
                    <a:lstStyle/>
                    <a:p>
                      <a:r>
                        <a:rPr lang="en-IN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70134"/>
                  </a:ext>
                </a:extLst>
              </a:tr>
              <a:tr h="853422">
                <a:tc>
                  <a:txBody>
                    <a:bodyPr/>
                    <a:lstStyle/>
                    <a:p>
                      <a:r>
                        <a:rPr lang="en-IN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29609"/>
                  </a:ext>
                </a:extLst>
              </a:tr>
              <a:tr h="853422">
                <a:tc>
                  <a:txBody>
                    <a:bodyPr/>
                    <a:lstStyle/>
                    <a:p>
                      <a:r>
                        <a:rPr lang="en-IN" dirty="0"/>
                        <a:t>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RESPIRATORY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RESPIRATORY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RESPIRATORY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RESPIRATORY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RESPIRATORY ALKALOSIS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1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10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6659-10B8-7AF5-F71B-31D4EBCB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4EBA-A90A-2717-B585-3FD06587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TSH 1.95</a:t>
            </a:r>
          </a:p>
          <a:p>
            <a:r>
              <a:rPr lang="en-IN" dirty="0"/>
              <a:t>FUNDUS Both eye normal</a:t>
            </a:r>
          </a:p>
          <a:p>
            <a:r>
              <a:rPr lang="en-IN" dirty="0" err="1"/>
              <a:t>Usg</a:t>
            </a:r>
            <a:r>
              <a:rPr lang="en-IN" dirty="0"/>
              <a:t> </a:t>
            </a:r>
            <a:r>
              <a:rPr lang="en-IN" dirty="0" err="1"/>
              <a:t>abomen</a:t>
            </a:r>
            <a:r>
              <a:rPr lang="en-IN" dirty="0"/>
              <a:t> and pelvis  :  fatty liver</a:t>
            </a:r>
          </a:p>
          <a:p>
            <a:r>
              <a:rPr lang="en-IN" dirty="0"/>
              <a:t>Ct chest normal</a:t>
            </a:r>
          </a:p>
          <a:p>
            <a:r>
              <a:rPr lang="en-IN" dirty="0"/>
              <a:t>Echo normal</a:t>
            </a:r>
          </a:p>
        </p:txBody>
      </p:sp>
    </p:spTree>
    <p:extLst>
      <p:ext uri="{BB962C8B-B14F-4D97-AF65-F5344CB8AC3E}">
        <p14:creationId xmlns:p14="http://schemas.microsoft.com/office/powerpoint/2010/main" val="103061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5239-F049-4DC8-9D90-EBA40651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946" y="2728102"/>
            <a:ext cx="10058400" cy="1609344"/>
          </a:xfrm>
        </p:spPr>
        <p:txBody>
          <a:bodyPr/>
          <a:lstStyle/>
          <a:p>
            <a:r>
              <a:rPr lang="en-IN" dirty="0"/>
              <a:t>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57E3-E9B2-3EC4-6F56-F6EE31DDE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14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D4F0-427A-3954-8DD8-A7079CAA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5893-F448-3B13-E7D2-8C5F65DA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37 Years old male presented with  </a:t>
            </a:r>
          </a:p>
          <a:p>
            <a:r>
              <a:rPr lang="en-IN" dirty="0"/>
              <a:t>c/o inability to move both legs followed by </a:t>
            </a:r>
          </a:p>
          <a:p>
            <a:r>
              <a:rPr lang="en-IN" dirty="0"/>
              <a:t>Inability to move both arms for the past 3 days which was gradually progressive</a:t>
            </a:r>
          </a:p>
          <a:p>
            <a:r>
              <a:rPr lang="en-IN" dirty="0"/>
              <a:t>H/O easy fatiguability for 3 days</a:t>
            </a:r>
          </a:p>
          <a:p>
            <a:r>
              <a:rPr lang="en-IN" dirty="0"/>
              <a:t>H/o Vomiting 1-2 episodes 3 days back</a:t>
            </a:r>
          </a:p>
          <a:p>
            <a:r>
              <a:rPr lang="en-IN" dirty="0"/>
              <a:t> h/o inability to hold neck for 3 days</a:t>
            </a:r>
          </a:p>
          <a:p>
            <a:r>
              <a:rPr lang="en-IN" dirty="0"/>
              <a:t>h/o increased urinary frequency</a:t>
            </a:r>
          </a:p>
          <a:p>
            <a:r>
              <a:rPr lang="en-IN" dirty="0"/>
              <a:t>h/o increased thirst</a:t>
            </a:r>
          </a:p>
        </p:txBody>
      </p:sp>
    </p:spTree>
    <p:extLst>
      <p:ext uri="{BB962C8B-B14F-4D97-AF65-F5344CB8AC3E}">
        <p14:creationId xmlns:p14="http://schemas.microsoft.com/office/powerpoint/2010/main" val="41000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4DC8-1FBF-D39E-D08B-A1F77859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957A1-A57C-F194-6555-AC0BEC86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71870"/>
            <a:ext cx="10058400" cy="5300330"/>
          </a:xfrm>
        </p:spPr>
        <p:txBody>
          <a:bodyPr>
            <a:normAutofit/>
          </a:bodyPr>
          <a:lstStyle/>
          <a:p>
            <a:r>
              <a:rPr lang="en-IN" dirty="0"/>
              <a:t>No H/O neck pain/ shoulder pain</a:t>
            </a:r>
          </a:p>
          <a:p>
            <a:r>
              <a:rPr lang="en-IN" dirty="0"/>
              <a:t>No h/o trauma/ fall</a:t>
            </a:r>
          </a:p>
          <a:p>
            <a:r>
              <a:rPr lang="en-IN" dirty="0"/>
              <a:t>No h/o fever</a:t>
            </a:r>
          </a:p>
          <a:p>
            <a:r>
              <a:rPr lang="en-IN" dirty="0"/>
              <a:t>No h/o loose stools </a:t>
            </a:r>
          </a:p>
          <a:p>
            <a:r>
              <a:rPr lang="en-IN" dirty="0"/>
              <a:t>No h/o headache</a:t>
            </a:r>
          </a:p>
          <a:p>
            <a:r>
              <a:rPr lang="en-IN" dirty="0"/>
              <a:t>No h/o visual disturbances</a:t>
            </a:r>
          </a:p>
          <a:p>
            <a:r>
              <a:rPr lang="en-IN" dirty="0"/>
              <a:t>No h/o seizures</a:t>
            </a:r>
          </a:p>
          <a:p>
            <a:r>
              <a:rPr lang="en-IN" dirty="0"/>
              <a:t>No h/o chest pain, palpitations</a:t>
            </a:r>
          </a:p>
          <a:p>
            <a:r>
              <a:rPr lang="en-IN" dirty="0"/>
              <a:t>No h/o breathlessness</a:t>
            </a:r>
          </a:p>
          <a:p>
            <a:r>
              <a:rPr lang="en-IN" dirty="0"/>
              <a:t>No h/o bleeding</a:t>
            </a:r>
          </a:p>
          <a:p>
            <a:r>
              <a:rPr lang="en-IN" dirty="0"/>
              <a:t>No h/o jaundice</a:t>
            </a:r>
          </a:p>
          <a:p>
            <a:r>
              <a:rPr lang="en-IN" dirty="0"/>
              <a:t>h/o abdominal pain+</a:t>
            </a:r>
          </a:p>
        </p:txBody>
      </p:sp>
    </p:spTree>
    <p:extLst>
      <p:ext uri="{BB962C8B-B14F-4D97-AF65-F5344CB8AC3E}">
        <p14:creationId xmlns:p14="http://schemas.microsoft.com/office/powerpoint/2010/main" val="73410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7663-D06B-FBF3-9842-A0685E96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9879-F2B4-CE29-C97A-3D1D8290C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 a known case of T2DM,SHTN,CAD,CKD,TB,BA,CLD</a:t>
            </a:r>
          </a:p>
        </p:txBody>
      </p:sp>
    </p:spTree>
    <p:extLst>
      <p:ext uri="{BB962C8B-B14F-4D97-AF65-F5344CB8AC3E}">
        <p14:creationId xmlns:p14="http://schemas.microsoft.com/office/powerpoint/2010/main" val="395885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B8CA-1C7E-A12D-8505-7891BAF0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A2D4-88AD-F38B-5706-3585C3E9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Consume mixed diet</a:t>
            </a:r>
          </a:p>
          <a:p>
            <a:r>
              <a:rPr lang="en-IN" dirty="0"/>
              <a:t>Normal bowel and bladder habits</a:t>
            </a:r>
          </a:p>
          <a:p>
            <a:r>
              <a:rPr lang="en-IN" dirty="0"/>
              <a:t>Chronic alcoholic for 10 years</a:t>
            </a:r>
          </a:p>
          <a:p>
            <a:r>
              <a:rPr lang="en-IN" dirty="0"/>
              <a:t>180ml brandy per day</a:t>
            </a:r>
          </a:p>
          <a:p>
            <a:r>
              <a:rPr lang="en-IN" dirty="0"/>
              <a:t> last alcohol intake 3 days back</a:t>
            </a:r>
          </a:p>
          <a:p>
            <a:r>
              <a:rPr lang="en-IN" dirty="0"/>
              <a:t>Smoker for 10 years 2 beedis per day</a:t>
            </a:r>
          </a:p>
        </p:txBody>
      </p:sp>
    </p:spTree>
    <p:extLst>
      <p:ext uri="{BB962C8B-B14F-4D97-AF65-F5344CB8AC3E}">
        <p14:creationId xmlns:p14="http://schemas.microsoft.com/office/powerpoint/2010/main" val="255153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5D6A-4E09-A8EE-6ACA-63EBB9D3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3560-5293-AEC6-D10E-45562115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Conscious</a:t>
            </a:r>
          </a:p>
          <a:p>
            <a:r>
              <a:rPr lang="en-IN" dirty="0"/>
              <a:t>Oriented</a:t>
            </a:r>
          </a:p>
          <a:p>
            <a:r>
              <a:rPr lang="en-IN" dirty="0"/>
              <a:t>Afebrile</a:t>
            </a:r>
          </a:p>
          <a:p>
            <a:r>
              <a:rPr lang="en-IN" dirty="0"/>
              <a:t>No pallor</a:t>
            </a:r>
          </a:p>
          <a:p>
            <a:r>
              <a:rPr lang="en-IN" dirty="0"/>
              <a:t>Icterus present </a:t>
            </a:r>
          </a:p>
          <a:p>
            <a:r>
              <a:rPr lang="en-IN" dirty="0"/>
              <a:t>No cyanosis</a:t>
            </a:r>
          </a:p>
          <a:p>
            <a:r>
              <a:rPr lang="en-IN" dirty="0"/>
              <a:t>No clubbing </a:t>
            </a:r>
          </a:p>
          <a:p>
            <a:r>
              <a:rPr lang="en-IN" dirty="0"/>
              <a:t>No pedal </a:t>
            </a:r>
            <a:r>
              <a:rPr lang="en-IN" dirty="0" err="1"/>
              <a:t>edema</a:t>
            </a:r>
            <a:r>
              <a:rPr lang="en-IN" dirty="0"/>
              <a:t>,</a:t>
            </a:r>
          </a:p>
          <a:p>
            <a:r>
              <a:rPr lang="en-IN" dirty="0"/>
              <a:t>No generalized </a:t>
            </a:r>
            <a:r>
              <a:rPr lang="en-IN" dirty="0" err="1"/>
              <a:t>lympadenopathy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120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8B3D-4810-D783-3FF9-36C569D0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E8F6-5BD4-4649-2473-FC8D4C92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BP 96/60 mmHg</a:t>
            </a:r>
          </a:p>
          <a:p>
            <a:r>
              <a:rPr lang="en-IN" dirty="0"/>
              <a:t>PR 65 bpm</a:t>
            </a:r>
          </a:p>
          <a:p>
            <a:r>
              <a:rPr lang="en-IN" dirty="0"/>
              <a:t>RR 18/min</a:t>
            </a:r>
          </a:p>
          <a:p>
            <a:r>
              <a:rPr lang="en-IN" dirty="0"/>
              <a:t>SPO2 99% in RA</a:t>
            </a:r>
          </a:p>
        </p:txBody>
      </p:sp>
    </p:spTree>
    <p:extLst>
      <p:ext uri="{BB962C8B-B14F-4D97-AF65-F5344CB8AC3E}">
        <p14:creationId xmlns:p14="http://schemas.microsoft.com/office/powerpoint/2010/main" val="130352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F1CE-444A-4800-23B1-4157E54C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4465-51A0-3E31-0D7E-49482BDA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CVS   -  S1S2 heard </a:t>
            </a:r>
          </a:p>
          <a:p>
            <a:pPr marL="0" indent="0">
              <a:buNone/>
            </a:pPr>
            <a:r>
              <a:rPr lang="en-IN" dirty="0"/>
              <a:t>                no murmur</a:t>
            </a:r>
          </a:p>
          <a:p>
            <a:r>
              <a:rPr lang="en-IN" dirty="0"/>
              <a:t>RS -  BAE +</a:t>
            </a:r>
          </a:p>
          <a:p>
            <a:pPr marL="0" indent="0">
              <a:buNone/>
            </a:pPr>
            <a:r>
              <a:rPr lang="en-IN" dirty="0"/>
              <a:t>          NVBS</a:t>
            </a:r>
          </a:p>
          <a:p>
            <a:r>
              <a:rPr lang="en-IN" dirty="0"/>
              <a:t>PA -   Soft  </a:t>
            </a:r>
          </a:p>
          <a:p>
            <a:r>
              <a:rPr lang="en-IN" dirty="0"/>
              <a:t> Bowel sounds present </a:t>
            </a:r>
          </a:p>
          <a:p>
            <a:r>
              <a:rPr lang="en-IN" dirty="0"/>
              <a:t>Right hypochondrial tenderness present</a:t>
            </a:r>
          </a:p>
          <a:p>
            <a:r>
              <a:rPr lang="en-IN" dirty="0"/>
              <a:t> liver palpable 2cm below right costal margin</a:t>
            </a:r>
          </a:p>
          <a:p>
            <a:r>
              <a:rPr lang="en-IN" dirty="0"/>
              <a:t>CNS- conscious oriented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4A22-30BD-4D11-D96C-E60DFD1DF89F}"/>
              </a:ext>
            </a:extLst>
          </p:cNvPr>
          <p:cNvGrpSpPr/>
          <p:nvPr/>
        </p:nvGrpSpPr>
        <p:grpSpPr>
          <a:xfrm>
            <a:off x="2221769" y="4603697"/>
            <a:ext cx="360" cy="360"/>
            <a:chOff x="2221769" y="460369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E40E7-8499-BFF1-BB61-7372CB3F77D2}"/>
                    </a:ext>
                  </a:extLst>
                </p14:cNvPr>
                <p14:cNvContentPartPr/>
                <p14:nvPr/>
              </p14:nvContentPartPr>
              <p14:xfrm>
                <a:off x="2221769" y="4603697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E40E7-8499-BFF1-BB61-7372CB3F77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12769" y="45950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19C5D8-13F5-CDA9-8A29-3C7D1D6360D3}"/>
                    </a:ext>
                  </a:extLst>
                </p14:cNvPr>
                <p14:cNvContentPartPr/>
                <p14:nvPr/>
              </p14:nvContentPartPr>
              <p14:xfrm>
                <a:off x="2221769" y="4603697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19C5D8-13F5-CDA9-8A29-3C7D1D6360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12769" y="45950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87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F46A-4B21-00B1-D0D7-02A3D97B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75" y="685800"/>
            <a:ext cx="10058400" cy="5964382"/>
          </a:xfrm>
        </p:spPr>
        <p:txBody>
          <a:bodyPr/>
          <a:lstStyle/>
          <a:p>
            <a:r>
              <a:rPr lang="en-IN" dirty="0"/>
              <a:t>CNS</a:t>
            </a:r>
          </a:p>
          <a:p>
            <a:r>
              <a:rPr lang="en-IN" dirty="0"/>
              <a:t>TONE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POWER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DTR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PLANTAR B/L mute</a:t>
            </a:r>
          </a:p>
          <a:p>
            <a:r>
              <a:rPr lang="en-IN" dirty="0"/>
              <a:t>NECK MUSCLE WEAKNESS PRESENT </a:t>
            </a:r>
          </a:p>
          <a:p>
            <a:r>
              <a:rPr lang="en-IN" dirty="0"/>
              <a:t>NO SENSORY /CEREBELLAR SIGNS</a:t>
            </a:r>
          </a:p>
          <a:p>
            <a:r>
              <a:rPr lang="en-IN" dirty="0"/>
              <a:t>CRANIAL NERVE EXAMINATION - NORMAL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C7C445-380D-0AFC-C569-4C5D99160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68760"/>
              </p:ext>
            </p:extLst>
          </p:nvPr>
        </p:nvGraphicFramePr>
        <p:xfrm>
          <a:off x="2483876" y="1032422"/>
          <a:ext cx="608596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913">
                  <a:extLst>
                    <a:ext uri="{9D8B030D-6E8A-4147-A177-3AD203B41FA5}">
                      <a16:colId xmlns:a16="http://schemas.microsoft.com/office/drawing/2014/main" val="671758378"/>
                    </a:ext>
                  </a:extLst>
                </a:gridCol>
                <a:gridCol w="1885262">
                  <a:extLst>
                    <a:ext uri="{9D8B030D-6E8A-4147-A177-3AD203B41FA5}">
                      <a16:colId xmlns:a16="http://schemas.microsoft.com/office/drawing/2014/main" val="3269214223"/>
                    </a:ext>
                  </a:extLst>
                </a:gridCol>
                <a:gridCol w="2870791">
                  <a:extLst>
                    <a:ext uri="{9D8B030D-6E8A-4147-A177-3AD203B41FA5}">
                      <a16:colId xmlns:a16="http://schemas.microsoft.com/office/drawing/2014/main" val="2066287189"/>
                    </a:ext>
                  </a:extLst>
                </a:gridCol>
              </a:tblGrid>
              <a:tr h="331946">
                <a:tc>
                  <a:txBody>
                    <a:bodyPr/>
                    <a:lstStyle/>
                    <a:p>
                      <a:r>
                        <a:rPr lang="en-IN" dirty="0"/>
                        <a:t>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decreased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72399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r>
                        <a:rPr lang="en-IN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decreased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82087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947A14-2638-C3FA-2579-743E9713D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36568"/>
              </p:ext>
            </p:extLst>
          </p:nvPr>
        </p:nvGraphicFramePr>
        <p:xfrm>
          <a:off x="2398816" y="2640596"/>
          <a:ext cx="2826327" cy="78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109">
                  <a:extLst>
                    <a:ext uri="{9D8B030D-6E8A-4147-A177-3AD203B41FA5}">
                      <a16:colId xmlns:a16="http://schemas.microsoft.com/office/drawing/2014/main" val="107273924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49382273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855830498"/>
                    </a:ext>
                  </a:extLst>
                </a:gridCol>
              </a:tblGrid>
              <a:tr h="394202">
                <a:tc>
                  <a:txBody>
                    <a:bodyPr/>
                    <a:lstStyle/>
                    <a:p>
                      <a:r>
                        <a:rPr lang="en-IN" dirty="0"/>
                        <a:t>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46873"/>
                  </a:ext>
                </a:extLst>
              </a:tr>
              <a:tr h="394202">
                <a:tc>
                  <a:txBody>
                    <a:bodyPr/>
                    <a:lstStyle/>
                    <a:p>
                      <a:r>
                        <a:rPr lang="en-IN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97602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94119E-3448-1D8A-D3AA-E2AC6A627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78011"/>
              </p:ext>
            </p:extLst>
          </p:nvPr>
        </p:nvGraphicFramePr>
        <p:xfrm>
          <a:off x="2032001" y="3939363"/>
          <a:ext cx="2361870" cy="92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90">
                  <a:extLst>
                    <a:ext uri="{9D8B030D-6E8A-4147-A177-3AD203B41FA5}">
                      <a16:colId xmlns:a16="http://schemas.microsoft.com/office/drawing/2014/main" val="206063779"/>
                    </a:ext>
                  </a:extLst>
                </a:gridCol>
                <a:gridCol w="787290">
                  <a:extLst>
                    <a:ext uri="{9D8B030D-6E8A-4147-A177-3AD203B41FA5}">
                      <a16:colId xmlns:a16="http://schemas.microsoft.com/office/drawing/2014/main" val="2559855714"/>
                    </a:ext>
                  </a:extLst>
                </a:gridCol>
                <a:gridCol w="787290">
                  <a:extLst>
                    <a:ext uri="{9D8B030D-6E8A-4147-A177-3AD203B41FA5}">
                      <a16:colId xmlns:a16="http://schemas.microsoft.com/office/drawing/2014/main" val="2093105910"/>
                    </a:ext>
                  </a:extLst>
                </a:gridCol>
              </a:tblGrid>
              <a:tr h="464759">
                <a:tc>
                  <a:txBody>
                    <a:bodyPr/>
                    <a:lstStyle/>
                    <a:p>
                      <a:r>
                        <a:rPr lang="en-IN" dirty="0"/>
                        <a:t>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20731"/>
                  </a:ext>
                </a:extLst>
              </a:tr>
              <a:tr h="464759">
                <a:tc>
                  <a:txBody>
                    <a:bodyPr/>
                    <a:lstStyle/>
                    <a:p>
                      <a:r>
                        <a:rPr lang="en-IN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565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263</TotalTime>
  <Words>582</Words>
  <Application>Microsoft Office PowerPoint</Application>
  <PresentationFormat>Widescreen</PresentationFormat>
  <Paragraphs>254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Wood Type</vt:lpstr>
      <vt:lpstr>An interesting case of acute flaccid quadriparesis</vt:lpstr>
      <vt:lpstr>CHIEF COMPLAINTS</vt:lpstr>
      <vt:lpstr>PowerPoint Presentation</vt:lpstr>
      <vt:lpstr>PAST HISTORY</vt:lpstr>
      <vt:lpstr>PERSONAL HISTORY</vt:lpstr>
      <vt:lpstr>GENERAL EXAMINATION </vt:lpstr>
      <vt:lpstr>VITALS</vt:lpstr>
      <vt:lpstr>SYSTEMIC EXAMINATION</vt:lpstr>
      <vt:lpstr>PowerPoint Presentation</vt:lpstr>
      <vt:lpstr>PowerPoint Presentation</vt:lpstr>
      <vt:lpstr>Any guess?</vt:lpstr>
      <vt:lpstr>INVESTIGATONS</vt:lpstr>
      <vt:lpstr>PowerPoint Presentation</vt:lpstr>
      <vt:lpstr>PowerPoint Presentation</vt:lpstr>
      <vt:lpstr>PowerPoint Presentation</vt:lpstr>
      <vt:lpstr>PowerPoint Presentation</vt:lpstr>
      <vt:lpstr>ABG</vt:lpstr>
      <vt:lpstr>PowerPoint Presentation</vt:lpstr>
      <vt:lpstr>Diagnosis?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 theja</dc:creator>
  <cp:lastModifiedBy>sree theja</cp:lastModifiedBy>
  <cp:revision>12</cp:revision>
  <dcterms:created xsi:type="dcterms:W3CDTF">2023-04-30T13:54:02Z</dcterms:created>
  <dcterms:modified xsi:type="dcterms:W3CDTF">2023-05-03T18:09:03Z</dcterms:modified>
</cp:coreProperties>
</file>