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58" r:id="rId4"/>
    <p:sldId id="259" r:id="rId5"/>
    <p:sldId id="264" r:id="rId6"/>
    <p:sldId id="260" r:id="rId7"/>
    <p:sldId id="282" r:id="rId8"/>
    <p:sldId id="283" r:id="rId9"/>
    <p:sldId id="261" r:id="rId10"/>
    <p:sldId id="284" r:id="rId11"/>
    <p:sldId id="265" r:id="rId12"/>
    <p:sldId id="266" r:id="rId13"/>
    <p:sldId id="277" r:id="rId14"/>
    <p:sldId id="280" r:id="rId15"/>
    <p:sldId id="278" r:id="rId16"/>
    <p:sldId id="267" r:id="rId17"/>
    <p:sldId id="285" r:id="rId18"/>
    <p:sldId id="279" r:id="rId19"/>
    <p:sldId id="281" r:id="rId20"/>
    <p:sldId id="276" r:id="rId21"/>
    <p:sldId id="271" r:id="rId22"/>
    <p:sldId id="270" r:id="rId23"/>
    <p:sldId id="272" r:id="rId24"/>
    <p:sldId id="286" r:id="rId25"/>
    <p:sldId id="28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898" y="1447800"/>
            <a:ext cx="10917043" cy="3329581"/>
          </a:xfrm>
        </p:spPr>
        <p:txBody>
          <a:bodyPr anchor="ctr"/>
          <a:lstStyle/>
          <a:p>
            <a:r>
              <a:rPr lang="en-US" sz="6600" dirty="0" smtClean="0"/>
              <a:t>Acute Transverse Myelitis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4" y="3735238"/>
            <a:ext cx="9541801" cy="2700068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VI MEDICAL UNIT</a:t>
            </a:r>
          </a:p>
          <a:p>
            <a:pPr algn="r"/>
            <a:r>
              <a:rPr lang="en-US" dirty="0" smtClean="0"/>
              <a:t>PROF.DR.C.DHARMARAJ MD </a:t>
            </a:r>
            <a:r>
              <a:rPr lang="en-US" dirty="0" smtClean="0"/>
              <a:t>DCH</a:t>
            </a:r>
          </a:p>
          <a:p>
            <a:pPr algn="r"/>
            <a:r>
              <a:rPr lang="en-US" dirty="0" err="1" smtClean="0"/>
              <a:t>Dr.M.RAJKUMAR</a:t>
            </a:r>
            <a:r>
              <a:rPr lang="en-US" dirty="0" smtClean="0"/>
              <a:t> MD</a:t>
            </a:r>
          </a:p>
          <a:p>
            <a:pPr algn="r"/>
            <a:r>
              <a:rPr lang="en-US" dirty="0" smtClean="0"/>
              <a:t>DR.P.SHRIDHARAN MD</a:t>
            </a:r>
            <a:endParaRPr lang="en-US" dirty="0" smtClean="0"/>
          </a:p>
          <a:p>
            <a:pPr algn="r"/>
            <a:r>
              <a:rPr lang="en-US" dirty="0" err="1" smtClean="0"/>
              <a:t>DR.A.Tamilvanan</a:t>
            </a:r>
            <a:r>
              <a:rPr lang="en-US" dirty="0" smtClean="0"/>
              <a:t> md da</a:t>
            </a:r>
          </a:p>
          <a:p>
            <a:pPr algn="r"/>
            <a:r>
              <a:rPr lang="en-US" dirty="0" err="1" smtClean="0"/>
              <a:t>Dr.A.PrabhU</a:t>
            </a:r>
            <a:r>
              <a:rPr lang="en-US" dirty="0" smtClean="0"/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240368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Provisional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Case of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Acute onset Spastic Paraplegia – Non Compressive myelopathy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9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9702220" cy="41954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URINE ROUTINE - NORMAL</a:t>
            </a:r>
          </a:p>
          <a:p>
            <a:pPr marL="0" indent="0">
              <a:buNone/>
            </a:pPr>
            <a:r>
              <a:rPr lang="en-US" dirty="0" smtClean="0"/>
              <a:t>CBC</a:t>
            </a:r>
          </a:p>
          <a:p>
            <a:pPr marL="0" indent="0">
              <a:buNone/>
            </a:pPr>
            <a:r>
              <a:rPr lang="en-US" dirty="0" err="1" smtClean="0"/>
              <a:t>Hb</a:t>
            </a:r>
            <a:r>
              <a:rPr lang="en-US" dirty="0" smtClean="0"/>
              <a:t> – 6.3g/dl</a:t>
            </a:r>
          </a:p>
          <a:p>
            <a:pPr marL="0" indent="0">
              <a:buNone/>
            </a:pPr>
            <a:r>
              <a:rPr lang="en-US" dirty="0" smtClean="0"/>
              <a:t>TC – 11,600 cell/mm3</a:t>
            </a:r>
          </a:p>
          <a:p>
            <a:pPr marL="0" indent="0">
              <a:buNone/>
            </a:pPr>
            <a:r>
              <a:rPr lang="en-US" dirty="0" smtClean="0"/>
              <a:t>DC – N60% L36% M4% </a:t>
            </a:r>
          </a:p>
          <a:p>
            <a:pPr marL="0" indent="0">
              <a:buNone/>
            </a:pPr>
            <a:r>
              <a:rPr lang="en-US" dirty="0" smtClean="0"/>
              <a:t>PLT- 3.2 lakhs/mm3</a:t>
            </a:r>
          </a:p>
          <a:p>
            <a:pPr marL="0" indent="0">
              <a:buNone/>
            </a:pPr>
            <a:r>
              <a:rPr lang="en-US" dirty="0" smtClean="0"/>
              <a:t>ESR – 47 mm/</a:t>
            </a:r>
            <a:r>
              <a:rPr lang="en-US" dirty="0" err="1" smtClean="0"/>
              <a:t>hr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HCT – 22.7%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Peripheral smear – microcytic hypochromic anemia with mild leukocytosis</a:t>
            </a:r>
          </a:p>
          <a:p>
            <a:pPr marL="0" indent="0">
              <a:buNone/>
            </a:pPr>
            <a:r>
              <a:rPr lang="en-US" dirty="0" smtClean="0"/>
              <a:t>ECG – NSR , N axis , No ST, T wave changes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12757" y="2052917"/>
            <a:ext cx="40689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RFT Urea – 32</a:t>
            </a:r>
          </a:p>
          <a:p>
            <a:r>
              <a:rPr lang="en-US" sz="2000" dirty="0" smtClean="0">
                <a:latin typeface="+mj-lt"/>
              </a:rPr>
              <a:t>Creatinine – 0.8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RBS – 104mg/dl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LFT T 0.7</a:t>
            </a:r>
          </a:p>
          <a:p>
            <a:r>
              <a:rPr lang="en-US" sz="2000" dirty="0" smtClean="0">
                <a:latin typeface="+mj-lt"/>
              </a:rPr>
              <a:t>D 0.3</a:t>
            </a:r>
          </a:p>
          <a:p>
            <a:r>
              <a:rPr lang="en-US" sz="2000" dirty="0" smtClean="0">
                <a:latin typeface="+mj-lt"/>
              </a:rPr>
              <a:t>OT – 29</a:t>
            </a:r>
          </a:p>
          <a:p>
            <a:r>
              <a:rPr lang="en-US" sz="2000" dirty="0" smtClean="0">
                <a:latin typeface="+mj-lt"/>
              </a:rPr>
              <a:t>PT -- 39 </a:t>
            </a:r>
          </a:p>
          <a:p>
            <a:endParaRPr lang="en-US" sz="2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9652" y="2059161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 – 13.1 </a:t>
            </a:r>
            <a:r>
              <a:rPr lang="en-US" dirty="0" err="1" smtClean="0"/>
              <a:t>secs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INR – 0.8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8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751" y="1647646"/>
            <a:ext cx="10731259" cy="46007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USG Abdomen and pelvis – Fatty liver</a:t>
            </a:r>
          </a:p>
          <a:p>
            <a:pPr marL="0" indent="0">
              <a:buNone/>
            </a:pPr>
            <a:r>
              <a:rPr lang="en-US" dirty="0" smtClean="0"/>
              <a:t>CXR – Normal study</a:t>
            </a:r>
          </a:p>
          <a:p>
            <a:pPr marL="0" indent="0">
              <a:buNone/>
            </a:pPr>
            <a:r>
              <a:rPr lang="en-US" dirty="0" smtClean="0"/>
              <a:t>ECHO – normal study</a:t>
            </a:r>
          </a:p>
          <a:p>
            <a:pPr marL="0" indent="0">
              <a:buNone/>
            </a:pPr>
            <a:r>
              <a:rPr lang="en-US" dirty="0" smtClean="0"/>
              <a:t>HIV screening – non Reactive</a:t>
            </a:r>
          </a:p>
          <a:p>
            <a:pPr marL="0" indent="0">
              <a:buNone/>
            </a:pPr>
            <a:r>
              <a:rPr lang="en-US" dirty="0" smtClean="0"/>
              <a:t>CSF – protein 32mg/dl</a:t>
            </a:r>
          </a:p>
          <a:p>
            <a:pPr marL="0" indent="0">
              <a:buNone/>
            </a:pPr>
            <a:r>
              <a:rPr lang="en-US" dirty="0" smtClean="0"/>
              <a:t>Sugar 62mg/dl</a:t>
            </a:r>
          </a:p>
          <a:p>
            <a:pPr marL="0" indent="0">
              <a:buNone/>
            </a:pPr>
            <a:r>
              <a:rPr lang="en-US" dirty="0" smtClean="0"/>
              <a:t>Globulin </a:t>
            </a:r>
            <a:r>
              <a:rPr lang="en-US" dirty="0" err="1" smtClean="0"/>
              <a:t>neg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Cell count no cells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Thyroid screening – TSH 8.65 u/ml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 – negative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Doppler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B/l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lower limb- e/o DVT in Left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common,superficial,deep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femoral and left popliteal vein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696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OPINIONS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238" y="1238879"/>
            <a:ext cx="11229937" cy="5619121"/>
          </a:xfrm>
        </p:spPr>
        <p:txBody>
          <a:bodyPr>
            <a:normAutofit/>
          </a:bodyPr>
          <a:lstStyle/>
          <a:p>
            <a:r>
              <a:rPr lang="en-US" dirty="0" smtClean="0"/>
              <a:t>NEUROLOGY:</a:t>
            </a:r>
          </a:p>
          <a:p>
            <a:pPr marL="0" indent="0">
              <a:buNone/>
            </a:pPr>
            <a:r>
              <a:rPr lang="en-US" dirty="0" smtClean="0"/>
              <a:t>Acute transverse myelitis </a:t>
            </a:r>
          </a:p>
          <a:p>
            <a:pPr marL="0" indent="0">
              <a:buNone/>
            </a:pPr>
            <a:r>
              <a:rPr lang="en-US" dirty="0" err="1" smtClean="0"/>
              <a:t>Sugg</a:t>
            </a:r>
            <a:r>
              <a:rPr lang="en-US" dirty="0" smtClean="0"/>
              <a:t>- MRI dorsal spine with whole spine  &amp; brain screening</a:t>
            </a:r>
          </a:p>
          <a:p>
            <a:pPr marL="0" indent="0">
              <a:buNone/>
            </a:pPr>
            <a:r>
              <a:rPr lang="en-US" dirty="0" err="1" smtClean="0"/>
              <a:t>Ophthal</a:t>
            </a:r>
            <a:r>
              <a:rPr lang="en-US" dirty="0" smtClean="0"/>
              <a:t> opinion</a:t>
            </a:r>
          </a:p>
          <a:p>
            <a:pPr marL="0" indent="0">
              <a:buNone/>
            </a:pPr>
            <a:r>
              <a:rPr lang="en-US" dirty="0" smtClean="0"/>
              <a:t>Inj. Methylprednisolone 1g in 500ml NS x 5 days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Ophthalmology:</a:t>
            </a:r>
          </a:p>
          <a:p>
            <a:pPr marL="0" indent="0">
              <a:buNone/>
            </a:pPr>
            <a:r>
              <a:rPr lang="en-US" dirty="0" smtClean="0"/>
              <a:t>Vision Re 6/9(</a:t>
            </a:r>
            <a:r>
              <a:rPr lang="en-US" dirty="0" err="1" smtClean="0"/>
              <a:t>ph</a:t>
            </a:r>
            <a:r>
              <a:rPr lang="en-US" dirty="0" smtClean="0"/>
              <a:t> – 6/6)  Le 6/18</a:t>
            </a:r>
          </a:p>
          <a:p>
            <a:pPr marL="0" indent="0">
              <a:buNone/>
            </a:pPr>
            <a:r>
              <a:rPr lang="en-US" dirty="0" smtClean="0"/>
              <a:t>Le RAPD +</a:t>
            </a:r>
          </a:p>
          <a:p>
            <a:pPr marL="0" indent="0">
              <a:buNone/>
            </a:pPr>
            <a:r>
              <a:rPr lang="en-US" dirty="0" smtClean="0"/>
              <a:t>RE ACIOL +</a:t>
            </a:r>
          </a:p>
          <a:p>
            <a:pPr marL="0" indent="0">
              <a:buNone/>
            </a:pPr>
            <a:r>
              <a:rPr lang="en-US" dirty="0" smtClean="0"/>
              <a:t>FIELDS – BE – normal , </a:t>
            </a:r>
            <a:r>
              <a:rPr lang="en-US" dirty="0" err="1" smtClean="0"/>
              <a:t>Colour</a:t>
            </a:r>
            <a:r>
              <a:rPr lang="en-US" dirty="0" smtClean="0"/>
              <a:t> vision – LE - defective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35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OPINIONS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561" y="1853248"/>
            <a:ext cx="8946541" cy="4195481"/>
          </a:xfrm>
        </p:spPr>
        <p:txBody>
          <a:bodyPr/>
          <a:lstStyle/>
          <a:p>
            <a:r>
              <a:rPr lang="en-US" dirty="0" smtClean="0"/>
              <a:t>Ophthalmology:</a:t>
            </a:r>
          </a:p>
          <a:p>
            <a:pPr marL="0" indent="0">
              <a:buNone/>
            </a:pPr>
            <a:r>
              <a:rPr lang="en-US" dirty="0" smtClean="0"/>
              <a:t>FUNDUS – </a:t>
            </a:r>
          </a:p>
          <a:p>
            <a:pPr marL="0" indent="0">
              <a:buNone/>
            </a:pPr>
            <a:r>
              <a:rPr lang="en-US" dirty="0" smtClean="0"/>
              <a:t>Disc </a:t>
            </a:r>
          </a:p>
          <a:p>
            <a:pPr marL="0" indent="0">
              <a:buNone/>
            </a:pPr>
            <a:r>
              <a:rPr lang="en-US" dirty="0" smtClean="0"/>
              <a:t>LE pale – s/o atrophic disc</a:t>
            </a:r>
          </a:p>
          <a:p>
            <a:pPr marL="0" indent="0">
              <a:buNone/>
            </a:pPr>
            <a:r>
              <a:rPr lang="en-US" dirty="0" smtClean="0"/>
              <a:t>RE – minimal disc pallor</a:t>
            </a:r>
          </a:p>
          <a:p>
            <a:pPr marL="0" indent="0">
              <a:buNone/>
            </a:pPr>
            <a:r>
              <a:rPr lang="en-US" dirty="0" smtClean="0"/>
              <a:t>BE – </a:t>
            </a:r>
            <a:r>
              <a:rPr lang="en-US" dirty="0" err="1" smtClean="0"/>
              <a:t>Postneuritic</a:t>
            </a:r>
            <a:r>
              <a:rPr lang="en-US" dirty="0" smtClean="0"/>
              <a:t> optic atrophy</a:t>
            </a:r>
          </a:p>
          <a:p>
            <a:pPr marL="0" indent="0">
              <a:buNone/>
            </a:pPr>
            <a:r>
              <a:rPr lang="en-US" dirty="0" err="1" smtClean="0"/>
              <a:t>Sugg</a:t>
            </a:r>
            <a:r>
              <a:rPr lang="en-US" dirty="0" smtClean="0"/>
              <a:t> –</a:t>
            </a:r>
          </a:p>
          <a:p>
            <a:pPr marL="0" indent="0">
              <a:buNone/>
            </a:pPr>
            <a:r>
              <a:rPr lang="en-US" dirty="0" smtClean="0"/>
              <a:t>T BCT 1od</a:t>
            </a:r>
          </a:p>
          <a:p>
            <a:pPr marL="0" indent="0">
              <a:buNone/>
            </a:pPr>
            <a:r>
              <a:rPr lang="en-US" dirty="0" smtClean="0"/>
              <a:t>Inj. B Complex 2cc </a:t>
            </a:r>
            <a:r>
              <a:rPr lang="en-US" dirty="0" err="1" smtClean="0"/>
              <a:t>im</a:t>
            </a:r>
            <a:r>
              <a:rPr lang="en-US" dirty="0" smtClean="0"/>
              <a:t> on alternate days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666" t="10998" r="-1" b="1"/>
          <a:stretch/>
        </p:blipFill>
        <p:spPr>
          <a:xfrm>
            <a:off x="9000227" y="1664897"/>
            <a:ext cx="3191773" cy="3278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6" t="18997" r="1587" b="3934"/>
          <a:stretch/>
        </p:blipFill>
        <p:spPr>
          <a:xfrm>
            <a:off x="4281578" y="1604511"/>
            <a:ext cx="4563374" cy="3398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4525" y="1018566"/>
            <a:ext cx="5960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optic disc				Optic atrophy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- Medscape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828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OPINIONS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ENDOCRINOLOGY</a:t>
            </a:r>
          </a:p>
          <a:p>
            <a:pPr marL="0" indent="0">
              <a:buNone/>
            </a:pPr>
            <a:r>
              <a:rPr lang="en-US" dirty="0" smtClean="0"/>
              <a:t>Thyroid screening</a:t>
            </a:r>
          </a:p>
          <a:p>
            <a:pPr marL="0" indent="0">
              <a:buNone/>
            </a:pPr>
            <a:r>
              <a:rPr lang="en-US" dirty="0" smtClean="0"/>
              <a:t>S.TSH – 8.65 U/mL</a:t>
            </a:r>
          </a:p>
          <a:p>
            <a:pPr marL="0" indent="0">
              <a:buNone/>
            </a:pPr>
            <a:r>
              <a:rPr lang="en-US" dirty="0" smtClean="0"/>
              <a:t>Imp- Subclinical hypothyroidism</a:t>
            </a:r>
          </a:p>
          <a:p>
            <a:pPr marL="0" indent="0">
              <a:buNone/>
            </a:pPr>
            <a:r>
              <a:rPr lang="en-US" dirty="0" smtClean="0"/>
              <a:t>Suggested – T.L-</a:t>
            </a:r>
            <a:r>
              <a:rPr lang="en-US" dirty="0" err="1" smtClean="0"/>
              <a:t>Thyroxine</a:t>
            </a:r>
            <a:r>
              <a:rPr lang="en-US" dirty="0" smtClean="0"/>
              <a:t> 100mcg ½ 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12" y="4848046"/>
            <a:ext cx="12007969" cy="1935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MRI Dorsal spine </a:t>
            </a:r>
            <a:r>
              <a:rPr lang="en-US" dirty="0" smtClean="0"/>
              <a:t>– </a:t>
            </a:r>
          </a:p>
          <a:p>
            <a:r>
              <a:rPr lang="en-US" dirty="0" smtClean="0"/>
              <a:t>e/o T1 </a:t>
            </a:r>
            <a:r>
              <a:rPr lang="en-US" dirty="0" err="1" smtClean="0"/>
              <a:t>iso</a:t>
            </a:r>
            <a:r>
              <a:rPr lang="en-US" dirty="0" smtClean="0"/>
              <a:t> and T2 </a:t>
            </a:r>
            <a:r>
              <a:rPr lang="en-US" dirty="0" err="1" smtClean="0"/>
              <a:t>hyperintensity</a:t>
            </a:r>
            <a:r>
              <a:rPr lang="en-US" dirty="0" smtClean="0"/>
              <a:t> noted from c5-d8 level of spinal cord involving more than 2/3rds of cross sectional of spinal cord – variable enlargement of the spinal cord noted at that level</a:t>
            </a:r>
          </a:p>
          <a:p>
            <a:r>
              <a:rPr lang="en-US" dirty="0" smtClean="0"/>
              <a:t>Feature s/o ACUTE TRANSVERSE MYELITIS</a:t>
            </a:r>
          </a:p>
          <a:p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78" r="58865" b="6646"/>
          <a:stretch/>
        </p:blipFill>
        <p:spPr>
          <a:xfrm>
            <a:off x="69012" y="0"/>
            <a:ext cx="7573993" cy="49256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561" y="0"/>
            <a:ext cx="4419420" cy="44194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33116" y="4419420"/>
            <a:ext cx="3858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</a:t>
            </a:r>
            <a:r>
              <a:rPr lang="en-US" dirty="0" err="1" smtClean="0"/>
              <a:t>mri</a:t>
            </a:r>
            <a:r>
              <a:rPr lang="en-US" dirty="0" smtClean="0"/>
              <a:t> spine t2 image </a:t>
            </a:r>
          </a:p>
          <a:p>
            <a:r>
              <a:rPr lang="en-US" dirty="0" smtClean="0"/>
              <a:t>Source - </a:t>
            </a:r>
            <a:r>
              <a:rPr lang="en-US" dirty="0" err="1" smtClean="0"/>
              <a:t>radiopaedia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45" y="498900"/>
            <a:ext cx="5337911" cy="4287055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1293962" y="1664898"/>
            <a:ext cx="1733910" cy="1121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222075" y="3758241"/>
            <a:ext cx="1733910" cy="1121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69012" y="4848046"/>
            <a:ext cx="12007969" cy="1935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mtClean="0"/>
              <a:t>MRI Dorsal spine – </a:t>
            </a:r>
          </a:p>
          <a:p>
            <a:r>
              <a:rPr lang="en-US" smtClean="0"/>
              <a:t>e/o T1 iso and T2 hyperintensity noted from c5-d8 level of spinal cord involving more than 2/3rds of cross sectional of spinal cord – variable enlargement of the spinal cord noted at that level</a:t>
            </a:r>
          </a:p>
          <a:p>
            <a:r>
              <a:rPr lang="en-US" smtClean="0"/>
              <a:t>Feature s/o ACUTE TRANSVERSE MYELITIS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914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50280"/>
            <a:ext cx="12114362" cy="21077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Previous MRI Brain</a:t>
            </a:r>
            <a:r>
              <a:rPr lang="en-US" dirty="0" smtClean="0"/>
              <a:t>: 7/2016</a:t>
            </a:r>
            <a:endParaRPr lang="en-US" dirty="0"/>
          </a:p>
          <a:p>
            <a:r>
              <a:rPr lang="en-US" dirty="0"/>
              <a:t>Thinning of both optic nerves with </a:t>
            </a:r>
            <a:r>
              <a:rPr lang="en-US" dirty="0" err="1"/>
              <a:t>intraneural</a:t>
            </a:r>
            <a:r>
              <a:rPr lang="en-US" dirty="0"/>
              <a:t> bright signals(left&gt;right)</a:t>
            </a:r>
          </a:p>
          <a:p>
            <a:r>
              <a:rPr lang="en-US" dirty="0"/>
              <a:t>Thickening, edema and bright signals involving both optic tract and LGB (R&gt;L)</a:t>
            </a:r>
          </a:p>
          <a:p>
            <a:r>
              <a:rPr lang="en-US" dirty="0"/>
              <a:t>Possibility of demyelination with active lesion in optic tract and LGB and atrophy of both optic nerve sheath due to </a:t>
            </a:r>
            <a:r>
              <a:rPr lang="en-US" dirty="0" err="1"/>
              <a:t>retrobulbar</a:t>
            </a:r>
            <a:r>
              <a:rPr lang="en-US" dirty="0"/>
              <a:t> neuritis (L&gt;R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46" t="83909"/>
          <a:stretch/>
        </p:blipFill>
        <p:spPr>
          <a:xfrm>
            <a:off x="1382050" y="307457"/>
            <a:ext cx="9722845" cy="444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2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OPINIONS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NEUROLOGY </a:t>
            </a:r>
          </a:p>
          <a:p>
            <a:pPr marL="0" indent="0">
              <a:buNone/>
            </a:pPr>
            <a:r>
              <a:rPr lang="en-US" dirty="0" smtClean="0"/>
              <a:t>Case reviewed </a:t>
            </a:r>
          </a:p>
          <a:p>
            <a:pPr marL="0" indent="0">
              <a:buNone/>
            </a:pPr>
            <a:r>
              <a:rPr lang="en-US" dirty="0" smtClean="0"/>
              <a:t>s/o Longitudinally extensive transverse myelitis ? </a:t>
            </a:r>
            <a:r>
              <a:rPr lang="en-US" dirty="0" err="1" smtClean="0"/>
              <a:t>Devic</a:t>
            </a:r>
            <a:r>
              <a:rPr lang="en-US" dirty="0" smtClean="0"/>
              <a:t> NMO</a:t>
            </a:r>
          </a:p>
          <a:p>
            <a:pPr marL="0" indent="0">
              <a:buNone/>
            </a:pPr>
            <a:r>
              <a:rPr lang="en-US" dirty="0" smtClean="0"/>
              <a:t>Suggested –Serum NMO antibody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4796045"/>
            <a:ext cx="8756680" cy="165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3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135" y="1302420"/>
            <a:ext cx="10421577" cy="10094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 50 </a:t>
            </a:r>
            <a:r>
              <a:rPr lang="en-US" dirty="0" err="1" smtClean="0"/>
              <a:t>yr</a:t>
            </a:r>
            <a:r>
              <a:rPr lang="en-US" dirty="0" smtClean="0"/>
              <a:t> old female admitted with </a:t>
            </a:r>
          </a:p>
          <a:p>
            <a:pPr marL="0" indent="0">
              <a:buNone/>
            </a:pPr>
            <a:r>
              <a:rPr lang="en-US" dirty="0" smtClean="0"/>
              <a:t>c/o difficulty in using both lower limbs x 1 week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8573" y="2311879"/>
            <a:ext cx="10757139" cy="5264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History:</a:t>
            </a:r>
          </a:p>
          <a:p>
            <a:r>
              <a:rPr lang="en-US" dirty="0" smtClean="0"/>
              <a:t>H/o weakness in both lower limbs, progressive weakness initially in form of difficulty in wearing </a:t>
            </a:r>
            <a:r>
              <a:rPr lang="en-US" dirty="0" err="1" smtClean="0"/>
              <a:t>chappals</a:t>
            </a:r>
            <a:r>
              <a:rPr lang="en-US" dirty="0" smtClean="0"/>
              <a:t> 1week ago,</a:t>
            </a:r>
          </a:p>
          <a:p>
            <a:r>
              <a:rPr lang="en-US" dirty="0" smtClean="0"/>
              <a:t>H/o difficulty in climbing stairs , difficulty in standing from sitting posture</a:t>
            </a:r>
          </a:p>
          <a:p>
            <a:r>
              <a:rPr lang="en-US" dirty="0" smtClean="0"/>
              <a:t>H/o Inability to get up from bed 5 days ago</a:t>
            </a:r>
          </a:p>
          <a:p>
            <a:r>
              <a:rPr lang="en-US" dirty="0"/>
              <a:t>H</a:t>
            </a:r>
            <a:r>
              <a:rPr lang="en-US" dirty="0" smtClean="0"/>
              <a:t>/o feeling of heaviness in left lower limb </a:t>
            </a:r>
          </a:p>
          <a:p>
            <a:r>
              <a:rPr lang="en-US" dirty="0"/>
              <a:t>H</a:t>
            </a:r>
            <a:r>
              <a:rPr lang="en-US" dirty="0" smtClean="0"/>
              <a:t>/o inability to roll over bed from side to side</a:t>
            </a:r>
          </a:p>
          <a:p>
            <a:r>
              <a:rPr lang="en-US" dirty="0"/>
              <a:t>H</a:t>
            </a:r>
            <a:r>
              <a:rPr lang="en-US" dirty="0" smtClean="0"/>
              <a:t>/o inability to feel cloth sensation over body below upper abdomen </a:t>
            </a:r>
          </a:p>
          <a:p>
            <a:r>
              <a:rPr lang="en-US" dirty="0"/>
              <a:t>H</a:t>
            </a:r>
            <a:r>
              <a:rPr lang="en-US" dirty="0" smtClean="0"/>
              <a:t>/o urinary incontinence – spontaneous micturition, unable to feel bladder sensation - now catheterized </a:t>
            </a:r>
          </a:p>
          <a:p>
            <a:r>
              <a:rPr lang="en-US" dirty="0"/>
              <a:t>H</a:t>
            </a:r>
            <a:r>
              <a:rPr lang="en-US" dirty="0" smtClean="0"/>
              <a:t>/o abdomen pain, distension , constipation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Transverse myelitis</a:t>
            </a:r>
          </a:p>
          <a:p>
            <a:r>
              <a:rPr lang="en-US" dirty="0" smtClean="0"/>
              <a:t>Optic </a:t>
            </a:r>
            <a:r>
              <a:rPr lang="en-US" dirty="0"/>
              <a:t>neuritis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More than 3 longitudinal spinal segments involved</a:t>
            </a:r>
          </a:p>
          <a:p>
            <a:r>
              <a:rPr lang="en-US" dirty="0"/>
              <a:t>Brain screening normal</a:t>
            </a:r>
          </a:p>
          <a:p>
            <a:r>
              <a:rPr lang="en-US" dirty="0" err="1"/>
              <a:t>AntiAquaporin</a:t>
            </a:r>
            <a:r>
              <a:rPr lang="en-US" dirty="0"/>
              <a:t> 4 </a:t>
            </a:r>
            <a:r>
              <a:rPr lang="en-US" dirty="0" err="1"/>
              <a:t>Ab’s</a:t>
            </a:r>
            <a:r>
              <a:rPr lang="en-US" dirty="0"/>
              <a:t> – Strong positive (1:10)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 case of </a:t>
            </a:r>
            <a:r>
              <a:rPr lang="en-US" sz="2800" dirty="0" err="1" smtClean="0"/>
              <a:t>Devic’s</a:t>
            </a:r>
            <a:r>
              <a:rPr lang="en-US" sz="2800" dirty="0" smtClean="0"/>
              <a:t> </a:t>
            </a:r>
            <a:r>
              <a:rPr lang="en-US" sz="2800" dirty="0" err="1" smtClean="0"/>
              <a:t>Neuromyelitis</a:t>
            </a:r>
            <a:r>
              <a:rPr lang="en-US" sz="2800" dirty="0" smtClean="0"/>
              <a:t> </a:t>
            </a:r>
            <a:r>
              <a:rPr lang="en-US" sz="2800" dirty="0" err="1" smtClean="0"/>
              <a:t>Optica</a:t>
            </a:r>
            <a:r>
              <a:rPr lang="en-US" sz="2800" dirty="0" smtClean="0"/>
              <a:t> / Subclinical Hypothyroidism/Left LL DVT/Anemia</a:t>
            </a:r>
          </a:p>
        </p:txBody>
      </p:sp>
    </p:spTree>
    <p:extLst>
      <p:ext uri="{BB962C8B-B14F-4D97-AF65-F5344CB8AC3E}">
        <p14:creationId xmlns:p14="http://schemas.microsoft.com/office/powerpoint/2010/main" val="34819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Inj. Methylprednisolone 1g in 500ml NS iv od x 5days </a:t>
            </a:r>
          </a:p>
          <a:p>
            <a:r>
              <a:rPr lang="en-US" dirty="0" err="1" smtClean="0"/>
              <a:t>Inj.Ranitidine</a:t>
            </a:r>
            <a:r>
              <a:rPr lang="en-US" dirty="0" smtClean="0"/>
              <a:t> 50mg iv </a:t>
            </a:r>
            <a:r>
              <a:rPr lang="en-US" dirty="0" err="1" smtClean="0"/>
              <a:t>bd</a:t>
            </a:r>
            <a:endParaRPr lang="en-US" dirty="0" smtClean="0"/>
          </a:p>
          <a:p>
            <a:r>
              <a:rPr lang="en-US" dirty="0" smtClean="0"/>
              <a:t>Inj. Heparin 5000U iv </a:t>
            </a:r>
            <a:r>
              <a:rPr lang="en-US" dirty="0" err="1" smtClean="0"/>
              <a:t>qid</a:t>
            </a:r>
            <a:r>
              <a:rPr lang="en-US" dirty="0" smtClean="0"/>
              <a:t> </a:t>
            </a:r>
          </a:p>
          <a:p>
            <a:r>
              <a:rPr lang="en-US" dirty="0" smtClean="0"/>
              <a:t>T. </a:t>
            </a:r>
            <a:r>
              <a:rPr lang="en-US" dirty="0" err="1" smtClean="0"/>
              <a:t>Acitrome</a:t>
            </a:r>
            <a:r>
              <a:rPr lang="en-US" dirty="0" smtClean="0"/>
              <a:t> 2mg 1hs </a:t>
            </a:r>
          </a:p>
          <a:p>
            <a:r>
              <a:rPr lang="en-US" dirty="0" smtClean="0"/>
              <a:t>1 unit Packed cell transfusion </a:t>
            </a:r>
          </a:p>
          <a:p>
            <a:r>
              <a:rPr lang="en-US" dirty="0" smtClean="0"/>
              <a:t>T.FST 1bd</a:t>
            </a:r>
          </a:p>
          <a:p>
            <a:endParaRPr lang="en-US" dirty="0"/>
          </a:p>
          <a:p>
            <a:r>
              <a:rPr lang="en-US" dirty="0" err="1" smtClean="0"/>
              <a:t>T.Prednisolone</a:t>
            </a:r>
            <a:r>
              <a:rPr lang="en-US" dirty="0" smtClean="0"/>
              <a:t> 5mg 12 – od from D6 </a:t>
            </a:r>
          </a:p>
          <a:p>
            <a:r>
              <a:rPr lang="en-US" dirty="0" err="1" smtClean="0"/>
              <a:t>T.Azathioprine</a:t>
            </a:r>
            <a:r>
              <a:rPr lang="en-US" dirty="0" smtClean="0"/>
              <a:t> 50mg 1 od  from 3</a:t>
            </a:r>
            <a:r>
              <a:rPr lang="en-US" baseline="30000" dirty="0" smtClean="0"/>
              <a:t>rd</a:t>
            </a:r>
            <a:r>
              <a:rPr lang="en-US" dirty="0" smtClean="0"/>
              <a:t> week </a:t>
            </a:r>
          </a:p>
          <a:p>
            <a:r>
              <a:rPr lang="en-US" dirty="0" smtClean="0"/>
              <a:t>Pt is on </a:t>
            </a:r>
            <a:r>
              <a:rPr lang="en-US" dirty="0" err="1" smtClean="0"/>
              <a:t>followup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43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 of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Rarity of case</a:t>
            </a:r>
          </a:p>
          <a:p>
            <a:r>
              <a:rPr lang="en-US" dirty="0" smtClean="0"/>
              <a:t>To evaluate the possible causes for acute transverse myelitis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0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00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multiple sclerosis vs devic's disea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423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h/o blurring of vision, headache, </a:t>
            </a:r>
            <a:r>
              <a:rPr lang="en-US" dirty="0" smtClean="0"/>
              <a:t>vomiting</a:t>
            </a:r>
          </a:p>
          <a:p>
            <a:r>
              <a:rPr lang="en-US" dirty="0" smtClean="0"/>
              <a:t>No h/o difficulty in speech</a:t>
            </a:r>
          </a:p>
          <a:p>
            <a:r>
              <a:rPr lang="en-US" dirty="0" smtClean="0"/>
              <a:t>No </a:t>
            </a:r>
            <a:r>
              <a:rPr lang="en-US" dirty="0"/>
              <a:t>h/o </a:t>
            </a:r>
            <a:r>
              <a:rPr lang="en-US" dirty="0" err="1"/>
              <a:t>LoC</a:t>
            </a:r>
            <a:r>
              <a:rPr lang="en-US" dirty="0"/>
              <a:t>, seizures, altered sensorium, sleep </a:t>
            </a:r>
            <a:r>
              <a:rPr lang="en-US" dirty="0" smtClean="0"/>
              <a:t>disturbances</a:t>
            </a:r>
            <a:endParaRPr lang="en-US" dirty="0"/>
          </a:p>
          <a:p>
            <a:r>
              <a:rPr lang="en-US" dirty="0" smtClean="0"/>
              <a:t>No </a:t>
            </a:r>
            <a:r>
              <a:rPr lang="en-US" dirty="0"/>
              <a:t>h/o </a:t>
            </a:r>
            <a:r>
              <a:rPr lang="en-US" dirty="0" smtClean="0"/>
              <a:t>difficulty in using </a:t>
            </a:r>
            <a:r>
              <a:rPr lang="en-US" dirty="0"/>
              <a:t>upper limbs for combing, mixing </a:t>
            </a:r>
            <a:r>
              <a:rPr lang="en-US" dirty="0" smtClean="0"/>
              <a:t>food</a:t>
            </a:r>
          </a:p>
          <a:p>
            <a:r>
              <a:rPr lang="en-US" dirty="0" smtClean="0"/>
              <a:t>No h/o difficulty in raising hand over head</a:t>
            </a:r>
          </a:p>
          <a:p>
            <a:r>
              <a:rPr lang="en-US" dirty="0"/>
              <a:t>No h/o difficulty in </a:t>
            </a:r>
            <a:r>
              <a:rPr lang="en-US" dirty="0" smtClean="0"/>
              <a:t>lifting head from bed</a:t>
            </a:r>
          </a:p>
          <a:p>
            <a:r>
              <a:rPr lang="en-US" dirty="0" smtClean="0"/>
              <a:t>No h/o alteration of </a:t>
            </a:r>
            <a:r>
              <a:rPr lang="en-US" dirty="0" err="1" smtClean="0"/>
              <a:t>smell,double</a:t>
            </a:r>
            <a:r>
              <a:rPr lang="en-US" dirty="0" smtClean="0"/>
              <a:t> vision, hard of hearing, giddiness, tinnitus, deviation of angle of mouth</a:t>
            </a:r>
          </a:p>
          <a:p>
            <a:r>
              <a:rPr lang="en-US" dirty="0" smtClean="0"/>
              <a:t>No h/o nasal regurgitation of </a:t>
            </a:r>
            <a:r>
              <a:rPr lang="en-US" dirty="0" err="1" smtClean="0"/>
              <a:t>food,dysphagia</a:t>
            </a:r>
            <a:r>
              <a:rPr lang="en-US" dirty="0" smtClean="0"/>
              <a:t>, hoarseness of voice</a:t>
            </a:r>
          </a:p>
          <a:p>
            <a:r>
              <a:rPr lang="en-US" dirty="0"/>
              <a:t>No h/o </a:t>
            </a:r>
            <a:r>
              <a:rPr lang="en-US" dirty="0" smtClean="0"/>
              <a:t>shock like sensation on flexing neck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8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h/o neck pain, back pain, radiating pain</a:t>
            </a:r>
          </a:p>
          <a:p>
            <a:r>
              <a:rPr lang="en-US" dirty="0"/>
              <a:t>No h/o </a:t>
            </a:r>
            <a:r>
              <a:rPr lang="en-US" dirty="0" smtClean="0"/>
              <a:t>trauma</a:t>
            </a:r>
          </a:p>
          <a:p>
            <a:r>
              <a:rPr lang="en-US" dirty="0" smtClean="0"/>
              <a:t>No h/o involuntary movements, tremors</a:t>
            </a:r>
          </a:p>
          <a:p>
            <a:r>
              <a:rPr lang="en-US" dirty="0" smtClean="0"/>
              <a:t>No H/o fever, chills, rigor, skin rashes</a:t>
            </a:r>
          </a:p>
          <a:p>
            <a:r>
              <a:rPr lang="en-US" dirty="0" smtClean="0"/>
              <a:t>No h/o cough with expectoration</a:t>
            </a:r>
          </a:p>
          <a:p>
            <a:r>
              <a:rPr lang="en-US" dirty="0" smtClean="0"/>
              <a:t>No h/o difficulty in breathing</a:t>
            </a:r>
          </a:p>
          <a:p>
            <a:r>
              <a:rPr lang="en-US" dirty="0" smtClean="0"/>
              <a:t>No h/o chest pain, palpitations</a:t>
            </a:r>
          </a:p>
          <a:p>
            <a:r>
              <a:rPr lang="en-US" dirty="0" smtClean="0"/>
              <a:t>no h/o any bleeding manifestations</a:t>
            </a:r>
          </a:p>
          <a:p>
            <a:r>
              <a:rPr lang="en-US" dirty="0" smtClean="0"/>
              <a:t>No h/o animal bite, recent vaccination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574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Past history:</a:t>
            </a:r>
          </a:p>
          <a:p>
            <a:pPr marL="0" indent="0">
              <a:buNone/>
            </a:pPr>
            <a:r>
              <a:rPr lang="en-US" dirty="0" smtClean="0"/>
              <a:t>H/o blurring of vision in past 10 months back for which she was diagnosed to have optic neuritis treated with iv methylprednisolone x 5 days discharged with oral prednisolone – tapered and stopped in 4 weeks</a:t>
            </a:r>
          </a:p>
          <a:p>
            <a:pPr marL="0" indent="0">
              <a:buNone/>
            </a:pPr>
            <a:r>
              <a:rPr lang="en-US" dirty="0" smtClean="0"/>
              <a:t>H/o Cataract surgery done in right eye 10months back</a:t>
            </a:r>
          </a:p>
          <a:p>
            <a:pPr marL="0" indent="0">
              <a:buNone/>
            </a:pPr>
            <a:r>
              <a:rPr lang="en-US" dirty="0" smtClean="0"/>
              <a:t>No h/o similar illness in the past</a:t>
            </a:r>
          </a:p>
          <a:p>
            <a:pPr marL="0" indent="0">
              <a:buNone/>
            </a:pPr>
            <a:r>
              <a:rPr lang="en-US" dirty="0" smtClean="0"/>
              <a:t>Not a k/c/o </a:t>
            </a:r>
            <a:r>
              <a:rPr lang="en-US" dirty="0" err="1" smtClean="0"/>
              <a:t>DM,HT,CAD,PTB,Epilepsy,thyroid</a:t>
            </a:r>
            <a:r>
              <a:rPr lang="en-US" dirty="0" smtClean="0"/>
              <a:t> or renal disorders/TIA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Menstrual history : regular 2/30 cycles, amenorrhea – 2 months</a:t>
            </a:r>
          </a:p>
          <a:p>
            <a:pPr marL="0" indent="0">
              <a:buNone/>
            </a:pPr>
            <a:r>
              <a:rPr lang="en-US" dirty="0" err="1" smtClean="0"/>
              <a:t>Married,two</a:t>
            </a:r>
            <a:r>
              <a:rPr lang="en-US" dirty="0" smtClean="0"/>
              <a:t> children, no H/o abortions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7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o/e </a:t>
            </a:r>
            <a:r>
              <a:rPr lang="en-US" dirty="0" err="1" smtClean="0"/>
              <a:t>pt</a:t>
            </a:r>
            <a:r>
              <a:rPr lang="en-US" dirty="0" smtClean="0"/>
              <a:t> is comfortable at rest</a:t>
            </a:r>
          </a:p>
          <a:p>
            <a:pPr marL="0" indent="0">
              <a:buNone/>
            </a:pPr>
            <a:r>
              <a:rPr lang="en-US" dirty="0" smtClean="0"/>
              <a:t>Pallor+</a:t>
            </a:r>
          </a:p>
          <a:p>
            <a:pPr marL="0" indent="0">
              <a:buNone/>
            </a:pPr>
            <a:r>
              <a:rPr lang="en-US" dirty="0" smtClean="0"/>
              <a:t>No icterus/cyanosis/clubbing/lymphadenopathy/</a:t>
            </a:r>
            <a:r>
              <a:rPr lang="en-US" dirty="0" err="1" smtClean="0"/>
              <a:t>goitre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BP – 110/80 right </a:t>
            </a:r>
            <a:r>
              <a:rPr lang="en-US" dirty="0" err="1" smtClean="0"/>
              <a:t>ul</a:t>
            </a:r>
            <a:r>
              <a:rPr lang="en-US" dirty="0" smtClean="0"/>
              <a:t> supine posture</a:t>
            </a:r>
          </a:p>
          <a:p>
            <a:pPr marL="0" indent="0">
              <a:buNone/>
            </a:pPr>
            <a:r>
              <a:rPr lang="en-US" dirty="0" smtClean="0"/>
              <a:t>PR – 96/min regular rhythm, normal volume, felt in all peripheral pulses, no radio radial or radio femoral delay</a:t>
            </a:r>
          </a:p>
          <a:p>
            <a:pPr marL="0" indent="0">
              <a:buNone/>
            </a:pPr>
            <a:r>
              <a:rPr lang="en-US" dirty="0" smtClean="0"/>
              <a:t>RR – 14/min </a:t>
            </a:r>
            <a:r>
              <a:rPr lang="en-US" dirty="0" err="1" smtClean="0"/>
              <a:t>thoracoabdominal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SpO2 – 97% with room air</a:t>
            </a:r>
          </a:p>
          <a:p>
            <a:pPr marL="0" indent="0">
              <a:buNone/>
            </a:pPr>
            <a:r>
              <a:rPr lang="en-US" dirty="0"/>
              <a:t>Left lower limb </a:t>
            </a:r>
            <a:r>
              <a:rPr lang="en-US" dirty="0" smtClean="0"/>
              <a:t>pitting </a:t>
            </a:r>
            <a:r>
              <a:rPr lang="en-US" dirty="0"/>
              <a:t>pedal edema+ warmth + tenderness + distal pulses</a:t>
            </a:r>
            <a:r>
              <a:rPr lang="en-US" dirty="0" smtClean="0"/>
              <a:t>+</a:t>
            </a:r>
          </a:p>
          <a:p>
            <a:pPr marL="0" indent="0">
              <a:buNone/>
            </a:pPr>
            <a:r>
              <a:rPr lang="en-US" dirty="0" smtClean="0"/>
              <a:t>No ulcers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2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 - CNS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429" y="1236735"/>
            <a:ext cx="6151503" cy="53860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HMF – conscious , oriented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speech – Normal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attention , memory – intact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abstract thought – normal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Cranial nerves :</a:t>
            </a:r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nerve Smell – Not impaired</a:t>
            </a:r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nerve </a:t>
            </a:r>
            <a:r>
              <a:rPr lang="en-US" dirty="0"/>
              <a:t>– vision re 6/9 le 6/18</a:t>
            </a:r>
          </a:p>
          <a:p>
            <a:pPr marL="0" indent="0">
              <a:buNone/>
            </a:pPr>
            <a:r>
              <a:rPr lang="en-US" dirty="0"/>
              <a:t>Le RAPD </a:t>
            </a:r>
            <a:r>
              <a:rPr lang="en-US" dirty="0" smtClean="0"/>
              <a:t>+ Fundus LE – Pale disc , RE – Minimal pallor</a:t>
            </a:r>
          </a:p>
          <a:p>
            <a:pPr marL="0" indent="0">
              <a:buNone/>
            </a:pPr>
            <a:r>
              <a:rPr lang="en-US" dirty="0" smtClean="0"/>
              <a:t>3,4,6 nerve - </a:t>
            </a:r>
            <a:r>
              <a:rPr lang="en-US" dirty="0" err="1" smtClean="0"/>
              <a:t>Accomodation</a:t>
            </a:r>
            <a:r>
              <a:rPr lang="en-US" dirty="0" smtClean="0"/>
              <a:t> reflex normal</a:t>
            </a:r>
          </a:p>
          <a:p>
            <a:pPr marL="0" indent="0">
              <a:buNone/>
            </a:pPr>
            <a:r>
              <a:rPr lang="en-US" dirty="0" err="1" smtClean="0"/>
              <a:t>Extraocular</a:t>
            </a:r>
            <a:r>
              <a:rPr lang="en-US" dirty="0" smtClean="0"/>
              <a:t> movements – not impaired</a:t>
            </a:r>
          </a:p>
          <a:p>
            <a:pPr marL="0" indent="0">
              <a:buNone/>
            </a:pP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nerve – no loss of sensation over face, no weakness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806242" y="3476444"/>
            <a:ext cx="5313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7</a:t>
            </a:r>
            <a:r>
              <a:rPr lang="en-US" sz="2000" baseline="30000" dirty="0" smtClean="0">
                <a:latin typeface="+mj-lt"/>
              </a:rPr>
              <a:t>th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nerve – intact</a:t>
            </a:r>
          </a:p>
          <a:p>
            <a:r>
              <a:rPr lang="en-US" sz="2000" dirty="0">
                <a:latin typeface="+mj-lt"/>
              </a:rPr>
              <a:t>8</a:t>
            </a:r>
            <a:r>
              <a:rPr lang="en-US" sz="2000" baseline="30000" dirty="0">
                <a:latin typeface="+mj-lt"/>
              </a:rPr>
              <a:t>th</a:t>
            </a:r>
            <a:r>
              <a:rPr lang="en-US" sz="2000" dirty="0">
                <a:latin typeface="+mj-lt"/>
              </a:rPr>
              <a:t> nerve – </a:t>
            </a:r>
            <a:r>
              <a:rPr lang="en-US" sz="2000" dirty="0" err="1">
                <a:latin typeface="+mj-lt"/>
              </a:rPr>
              <a:t>Rinnes</a:t>
            </a:r>
            <a:r>
              <a:rPr lang="en-US" sz="2000" dirty="0">
                <a:latin typeface="+mj-lt"/>
              </a:rPr>
              <a:t> , weber normal</a:t>
            </a:r>
          </a:p>
          <a:p>
            <a:r>
              <a:rPr lang="en-US" sz="2000" dirty="0">
                <a:latin typeface="+mj-lt"/>
              </a:rPr>
              <a:t>9, 10 nerve – uvula midline, gag reflex +</a:t>
            </a:r>
          </a:p>
          <a:p>
            <a:r>
              <a:rPr lang="en-US" sz="2000" dirty="0">
                <a:latin typeface="+mj-lt"/>
              </a:rPr>
              <a:t>11</a:t>
            </a:r>
            <a:r>
              <a:rPr lang="en-US" sz="2000" baseline="30000" dirty="0">
                <a:latin typeface="+mj-lt"/>
              </a:rPr>
              <a:t>th</a:t>
            </a:r>
            <a:r>
              <a:rPr lang="en-US" sz="2000" dirty="0">
                <a:latin typeface="+mj-lt"/>
              </a:rPr>
              <a:t> nerve – shoulder shrug, turn head no weakness</a:t>
            </a:r>
          </a:p>
          <a:p>
            <a:r>
              <a:rPr lang="en-US" sz="2000" dirty="0">
                <a:latin typeface="+mj-lt"/>
              </a:rPr>
              <a:t>12</a:t>
            </a:r>
            <a:r>
              <a:rPr lang="en-US" sz="2000" baseline="30000" dirty="0">
                <a:latin typeface="+mj-lt"/>
              </a:rPr>
              <a:t>th</a:t>
            </a:r>
            <a:r>
              <a:rPr lang="en-US" sz="2000" dirty="0">
                <a:latin typeface="+mj-lt"/>
              </a:rPr>
              <a:t> nerve – no wasting, no deviation</a:t>
            </a:r>
          </a:p>
        </p:txBody>
      </p:sp>
    </p:spTree>
    <p:extLst>
      <p:ext uri="{BB962C8B-B14F-4D97-AF65-F5344CB8AC3E}">
        <p14:creationId xmlns:p14="http://schemas.microsoft.com/office/powerpoint/2010/main" val="346460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Examination - CNS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14" y="1552586"/>
            <a:ext cx="10430205" cy="49776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Motor system</a:t>
            </a:r>
          </a:p>
          <a:p>
            <a:pPr marL="0" indent="0">
              <a:buNone/>
            </a:pPr>
            <a:r>
              <a:rPr lang="en-US" dirty="0"/>
              <a:t>Power – U/L 5/5 right 5/5 left – proximal and distal</a:t>
            </a:r>
          </a:p>
          <a:p>
            <a:pPr marL="0" indent="0">
              <a:buNone/>
            </a:pPr>
            <a:r>
              <a:rPr lang="en-US" dirty="0"/>
              <a:t>		  L/L 1/5 right 1/5 left – proximal and distal</a:t>
            </a:r>
          </a:p>
          <a:p>
            <a:pPr marL="0" indent="0">
              <a:buNone/>
            </a:pPr>
            <a:r>
              <a:rPr lang="en-US" dirty="0"/>
              <a:t>Bulk – Equal </a:t>
            </a:r>
          </a:p>
          <a:p>
            <a:pPr marL="0" indent="0">
              <a:buNone/>
            </a:pPr>
            <a:r>
              <a:rPr lang="en-US" dirty="0"/>
              <a:t>Tone – U/L Normal</a:t>
            </a:r>
          </a:p>
          <a:p>
            <a:pPr marL="0" indent="0">
              <a:buNone/>
            </a:pPr>
            <a:r>
              <a:rPr lang="en-US" dirty="0"/>
              <a:t>		L/L </a:t>
            </a:r>
            <a:r>
              <a:rPr lang="en-US" dirty="0" smtClean="0"/>
              <a:t>Increased</a:t>
            </a:r>
          </a:p>
          <a:p>
            <a:pPr marL="0" indent="0">
              <a:buNone/>
            </a:pPr>
            <a:r>
              <a:rPr lang="en-US" dirty="0" smtClean="0"/>
              <a:t>Sensory </a:t>
            </a:r>
            <a:r>
              <a:rPr lang="en-US" dirty="0"/>
              <a:t>– touch, vibration, joint </a:t>
            </a:r>
            <a:r>
              <a:rPr lang="en-US" dirty="0" err="1"/>
              <a:t>perception,temperature</a:t>
            </a:r>
            <a:r>
              <a:rPr lang="en-US" dirty="0"/>
              <a:t>, pain impaired </a:t>
            </a:r>
            <a:r>
              <a:rPr lang="en-US" dirty="0" err="1"/>
              <a:t>upto</a:t>
            </a:r>
            <a:r>
              <a:rPr lang="en-US" dirty="0"/>
              <a:t> T6 level (</a:t>
            </a:r>
            <a:r>
              <a:rPr lang="en-US" dirty="0" err="1"/>
              <a:t>midthoracic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 smtClean="0"/>
              <a:t>Reflexes </a:t>
            </a:r>
            <a:r>
              <a:rPr lang="en-US" dirty="0"/>
              <a:t>UL normal</a:t>
            </a:r>
          </a:p>
          <a:p>
            <a:pPr marL="0" indent="0">
              <a:buNone/>
            </a:pPr>
            <a:r>
              <a:rPr lang="en-US" dirty="0"/>
              <a:t>		   LL brisk, ankle clonus+</a:t>
            </a:r>
          </a:p>
          <a:p>
            <a:pPr marL="0" indent="0">
              <a:buNone/>
            </a:pPr>
            <a:r>
              <a:rPr lang="en-US" dirty="0"/>
              <a:t>Plantar B/L </a:t>
            </a:r>
            <a:r>
              <a:rPr lang="en-US" dirty="0" smtClean="0"/>
              <a:t>extensor</a:t>
            </a:r>
          </a:p>
          <a:p>
            <a:pPr marL="0" indent="0">
              <a:buNone/>
            </a:pPr>
            <a:r>
              <a:rPr lang="en-US" dirty="0"/>
              <a:t>Superficial reflexes corneal , conjunctival present </a:t>
            </a:r>
          </a:p>
          <a:p>
            <a:pPr marL="0" indent="0">
              <a:buNone/>
            </a:pPr>
            <a:r>
              <a:rPr lang="en-US" dirty="0"/>
              <a:t>Abdomen reflex absent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4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CNS (</a:t>
            </a:r>
            <a:r>
              <a:rPr lang="en-US" dirty="0" err="1" smtClean="0"/>
              <a:t>contd</a:t>
            </a:r>
            <a:r>
              <a:rPr lang="en-US" dirty="0" smtClean="0"/>
              <a:t>)- Cerebellum </a:t>
            </a:r>
            <a:r>
              <a:rPr lang="en-US" dirty="0"/>
              <a:t>– no </a:t>
            </a:r>
            <a:r>
              <a:rPr lang="en-US" dirty="0" err="1"/>
              <a:t>dysdiadokinesia</a:t>
            </a:r>
            <a:r>
              <a:rPr lang="en-US" dirty="0"/>
              <a:t>, finger nose test normal</a:t>
            </a:r>
          </a:p>
          <a:p>
            <a:pPr marL="0" indent="0">
              <a:buNone/>
            </a:pPr>
            <a:r>
              <a:rPr lang="en-US" dirty="0"/>
              <a:t>LL – could not be tested</a:t>
            </a:r>
          </a:p>
          <a:p>
            <a:pPr marL="0" indent="0">
              <a:buNone/>
            </a:pPr>
            <a:r>
              <a:rPr lang="en-US" dirty="0"/>
              <a:t>Gait – not </a:t>
            </a:r>
            <a:r>
              <a:rPr lang="en-US" dirty="0" err="1"/>
              <a:t>elicitable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Spine and cranium – No kyphosis/scoliosis, no tenderness/swelling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CVS – AI left 5</a:t>
            </a:r>
            <a:r>
              <a:rPr lang="en-US" baseline="30000" dirty="0" smtClean="0"/>
              <a:t>th</a:t>
            </a:r>
            <a:r>
              <a:rPr lang="en-US" dirty="0" smtClean="0"/>
              <a:t> ICS 2.5cm medial to MCL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    S1S2 heard no murmur</a:t>
            </a:r>
          </a:p>
          <a:p>
            <a:pPr marL="0" indent="0">
              <a:buNone/>
            </a:pPr>
            <a:r>
              <a:rPr lang="en-US" dirty="0" smtClean="0"/>
              <a:t>RS – B/L Air entry equal, Normal breath sounds, no added sounds</a:t>
            </a:r>
          </a:p>
          <a:p>
            <a:pPr marL="0" indent="0">
              <a:buNone/>
            </a:pPr>
            <a:r>
              <a:rPr lang="en-US" dirty="0" smtClean="0"/>
              <a:t>P/A- soft , no tenderness, no guarding/rigidity, no palpable </a:t>
            </a:r>
            <a:r>
              <a:rPr lang="en-US" dirty="0" err="1" smtClean="0"/>
              <a:t>organomegaly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38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1010</TotalTime>
  <Words>1067</Words>
  <Application>Microsoft Office PowerPoint</Application>
  <PresentationFormat>Widescreen</PresentationFormat>
  <Paragraphs>211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Ion</vt:lpstr>
      <vt:lpstr>Acute Transverse Myelitis</vt:lpstr>
      <vt:lpstr>Complaints</vt:lpstr>
      <vt:lpstr>History</vt:lpstr>
      <vt:lpstr>History</vt:lpstr>
      <vt:lpstr>History</vt:lpstr>
      <vt:lpstr>Examination</vt:lpstr>
      <vt:lpstr>Examination - CNS</vt:lpstr>
      <vt:lpstr>Examination - CNS</vt:lpstr>
      <vt:lpstr>Examination</vt:lpstr>
      <vt:lpstr>Provisional Diagnosis</vt:lpstr>
      <vt:lpstr>Investigations</vt:lpstr>
      <vt:lpstr>Investigations</vt:lpstr>
      <vt:lpstr>OPINIONS</vt:lpstr>
      <vt:lpstr>OPINIONS</vt:lpstr>
      <vt:lpstr>OPINIONS</vt:lpstr>
      <vt:lpstr>PowerPoint Presentation</vt:lpstr>
      <vt:lpstr>PowerPoint Presentation</vt:lpstr>
      <vt:lpstr>PowerPoint Presentation</vt:lpstr>
      <vt:lpstr>OPINIONS</vt:lpstr>
      <vt:lpstr>Summary</vt:lpstr>
      <vt:lpstr>Diagnosis</vt:lpstr>
      <vt:lpstr>Treatment</vt:lpstr>
      <vt:lpstr>AIM of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Transverse Myelitis</dc:title>
  <dc:creator>Kiran tresa</dc:creator>
  <cp:lastModifiedBy>Arun Pranaav</cp:lastModifiedBy>
  <cp:revision>42</cp:revision>
  <dcterms:created xsi:type="dcterms:W3CDTF">2017-06-22T08:24:11Z</dcterms:created>
  <dcterms:modified xsi:type="dcterms:W3CDTF">2017-07-12T05:14:14Z</dcterms:modified>
</cp:coreProperties>
</file>