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2" r:id="rId1"/>
  </p:sldMasterIdLst>
  <p:sldIdLst>
    <p:sldId id="256" r:id="rId2"/>
    <p:sldId id="257" r:id="rId3"/>
    <p:sldId id="260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89" r:id="rId13"/>
    <p:sldId id="294" r:id="rId14"/>
    <p:sldId id="273" r:id="rId15"/>
    <p:sldId id="274" r:id="rId16"/>
    <p:sldId id="275" r:id="rId17"/>
    <p:sldId id="277" r:id="rId18"/>
    <p:sldId id="278" r:id="rId19"/>
    <p:sldId id="288" r:id="rId20"/>
    <p:sldId id="292" r:id="rId21"/>
    <p:sldId id="279" r:id="rId22"/>
    <p:sldId id="280" r:id="rId23"/>
    <p:sldId id="293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7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996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02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4131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17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28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1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6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0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4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47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5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6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9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9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4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12146280" y="2514600"/>
            <a:ext cx="45719" cy="2262781"/>
          </a:xfrm>
        </p:spPr>
        <p:txBody>
          <a:bodyPr>
            <a:normAutofit/>
          </a:bodyPr>
          <a:lstStyle/>
          <a:p>
            <a:endParaRPr lang="en-IN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15177"/>
            <a:ext cx="9144000" cy="2537137"/>
          </a:xfrm>
        </p:spPr>
        <p:txBody>
          <a:bodyPr>
            <a:normAutofit fontScale="92500" lnSpcReduction="20000"/>
          </a:bodyPr>
          <a:lstStyle/>
          <a:p>
            <a:r>
              <a:rPr lang="en-IN" sz="3200" dirty="0" smtClean="0"/>
              <a:t>CHIEF </a:t>
            </a:r>
            <a:r>
              <a:rPr lang="en-IN" sz="3200" dirty="0" smtClean="0">
                <a:solidFill>
                  <a:srgbClr val="0070C0"/>
                </a:solidFill>
              </a:rPr>
              <a:t>– PROF. DR.M. NATARAJAN M.D</a:t>
            </a:r>
          </a:p>
          <a:p>
            <a:r>
              <a:rPr lang="en-IN" sz="3200" dirty="0" smtClean="0"/>
              <a:t>ASST PROF</a:t>
            </a:r>
          </a:p>
          <a:p>
            <a:r>
              <a:rPr lang="en-IN" sz="3200" dirty="0" smtClean="0"/>
              <a:t>  </a:t>
            </a:r>
            <a:r>
              <a:rPr lang="en-IN" sz="3200" dirty="0" smtClean="0">
                <a:solidFill>
                  <a:srgbClr val="0070C0"/>
                </a:solidFill>
              </a:rPr>
              <a:t>DR.P. S ARUL RAJAMURUGAN M.D., DM.,</a:t>
            </a:r>
          </a:p>
          <a:p>
            <a:r>
              <a:rPr lang="en-IN" sz="3200" dirty="0" smtClean="0">
                <a:solidFill>
                  <a:srgbClr val="0070C0"/>
                </a:solidFill>
              </a:rPr>
              <a:t>                      DR.B PALANIKUMAR M.D</a:t>
            </a:r>
          </a:p>
          <a:p>
            <a:r>
              <a:rPr lang="en-IN" sz="3200" dirty="0" smtClean="0"/>
              <a:t>PRESENTED BY </a:t>
            </a:r>
            <a:r>
              <a:rPr lang="en-IN" sz="3200" dirty="0" smtClean="0">
                <a:solidFill>
                  <a:srgbClr val="002060"/>
                </a:solidFill>
              </a:rPr>
              <a:t>DR.SUMATHI</a:t>
            </a:r>
            <a:r>
              <a:rPr lang="en-IN" sz="3200" dirty="0" smtClean="0"/>
              <a:t> (1</a:t>
            </a:r>
            <a:r>
              <a:rPr lang="en-IN" sz="3200" baseline="30000" dirty="0" smtClean="0"/>
              <a:t>st</a:t>
            </a:r>
            <a:r>
              <a:rPr lang="en-IN" sz="3200" dirty="0" smtClean="0"/>
              <a:t> YR PG)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7679" y="945352"/>
            <a:ext cx="965664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 CASE OF TROPICAL PYOMYOSITIS</a:t>
            </a:r>
          </a:p>
        </p:txBody>
      </p:sp>
    </p:spTree>
    <p:extLst>
      <p:ext uri="{BB962C8B-B14F-4D97-AF65-F5344CB8AC3E}">
        <p14:creationId xmlns:p14="http://schemas.microsoft.com/office/powerpoint/2010/main" val="38457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Respiratory system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8598" y="2107842"/>
            <a:ext cx="8915400" cy="3777622"/>
          </a:xfrm>
        </p:spPr>
        <p:txBody>
          <a:bodyPr>
            <a:normAutofit/>
          </a:bodyPr>
          <a:lstStyle/>
          <a:p>
            <a:r>
              <a:rPr lang="en-IN" sz="2800" dirty="0" smtClean="0"/>
              <a:t>normal vesicular breath sounds present</a:t>
            </a:r>
          </a:p>
          <a:p>
            <a:r>
              <a:rPr lang="en-IN" sz="2800" dirty="0" smtClean="0"/>
              <a:t>Air entry diminished in left </a:t>
            </a:r>
            <a:r>
              <a:rPr lang="en-IN" sz="2800" dirty="0" err="1" smtClean="0"/>
              <a:t>hemithorax</a:t>
            </a:r>
            <a:endParaRPr lang="en-IN" sz="2800" dirty="0" smtClean="0"/>
          </a:p>
          <a:p>
            <a:r>
              <a:rPr lang="en-IN" sz="2800" dirty="0" smtClean="0"/>
              <a:t>No added sounds</a:t>
            </a:r>
          </a:p>
          <a:p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08" y="2954365"/>
            <a:ext cx="3140030" cy="39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266682"/>
            <a:ext cx="8761412" cy="3753118"/>
          </a:xfrm>
        </p:spPr>
        <p:txBody>
          <a:bodyPr>
            <a:normAutofit/>
          </a:bodyPr>
          <a:lstStyle/>
          <a:p>
            <a:r>
              <a:rPr lang="en-IN" sz="2800" dirty="0" smtClean="0"/>
              <a:t>ABDOMEN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soft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umbilicus in midline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distension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</a:t>
            </a:r>
            <a:r>
              <a:rPr lang="en-IN" sz="2800" dirty="0" err="1" smtClean="0"/>
              <a:t>organomegaly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</a:t>
            </a:r>
            <a:endParaRPr lang="en-I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3724275"/>
            <a:ext cx="34575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79" y="598352"/>
            <a:ext cx="8911687" cy="1280890"/>
          </a:xfrm>
        </p:spPr>
        <p:txBody>
          <a:bodyPr/>
          <a:lstStyle/>
          <a:p>
            <a:r>
              <a:rPr lang="en-IN" dirty="0" smtClean="0"/>
              <a:t>CENTRAL NERVOUS SYSTEM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37893"/>
            <a:ext cx="8761412" cy="3881907"/>
          </a:xfrm>
        </p:spPr>
        <p:txBody>
          <a:bodyPr>
            <a:normAutofit/>
          </a:bodyPr>
          <a:lstStyle/>
          <a:p>
            <a:r>
              <a:rPr lang="en-IN" sz="2800" dirty="0" smtClean="0"/>
              <a:t>No focal neurological deficit</a:t>
            </a:r>
          </a:p>
          <a:p>
            <a:pPr marL="0" indent="0">
              <a:buNone/>
            </a:pPr>
            <a:endParaRPr lang="en-IN" sz="2800" dirty="0" smtClean="0"/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52" y="-477323"/>
            <a:ext cx="374023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3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MUSCULOSKELETAL SYSTEM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Tenderness and swelling of </a:t>
            </a:r>
            <a:r>
              <a:rPr lang="en-IN" sz="2400" dirty="0" err="1" smtClean="0"/>
              <a:t>pectoralis</a:t>
            </a:r>
            <a:r>
              <a:rPr lang="en-IN" sz="2400" dirty="0" smtClean="0"/>
              <a:t> major , deltoid  and </a:t>
            </a:r>
            <a:r>
              <a:rPr lang="en-IN" sz="2400" dirty="0" err="1" smtClean="0"/>
              <a:t>lattismus</a:t>
            </a:r>
            <a:r>
              <a:rPr lang="en-IN" sz="2400" dirty="0" smtClean="0"/>
              <a:t> </a:t>
            </a:r>
            <a:r>
              <a:rPr lang="en-IN" sz="2400" dirty="0" err="1" smtClean="0"/>
              <a:t>dorsi</a:t>
            </a:r>
            <a:r>
              <a:rPr lang="en-IN" sz="2400" dirty="0" smtClean="0"/>
              <a:t> on left side</a:t>
            </a:r>
          </a:p>
          <a:p>
            <a:r>
              <a:rPr lang="en-IN" sz="2400" dirty="0" smtClean="0"/>
              <a:t>Painful restriction of left shoulder movements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4090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50772"/>
            <a:ext cx="8761412" cy="38690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sz="2800" dirty="0" smtClean="0">
                <a:solidFill>
                  <a:srgbClr val="FF0000"/>
                </a:solidFill>
              </a:rPr>
              <a:t>COMPLETE HEMOGRAM</a:t>
            </a:r>
          </a:p>
          <a:p>
            <a:pPr marL="0" indent="0">
              <a:buNone/>
            </a:pPr>
            <a:r>
              <a:rPr lang="en-IN" sz="2800" dirty="0" err="1" smtClean="0"/>
              <a:t>Hb</a:t>
            </a:r>
            <a:r>
              <a:rPr lang="en-IN" sz="2800" dirty="0" smtClean="0"/>
              <a:t> – 15.6 </a:t>
            </a:r>
            <a:r>
              <a:rPr lang="en-IN" sz="2800" dirty="0" err="1" smtClean="0"/>
              <a:t>gm</a:t>
            </a:r>
            <a:r>
              <a:rPr lang="en-IN" sz="2800" dirty="0" smtClean="0"/>
              <a:t>/dl</a:t>
            </a:r>
          </a:p>
          <a:p>
            <a:pPr marL="0" indent="0">
              <a:buNone/>
            </a:pPr>
            <a:r>
              <a:rPr lang="en-IN" sz="2800" dirty="0" smtClean="0"/>
              <a:t>TC – 12000 cells/cu.mm</a:t>
            </a:r>
          </a:p>
          <a:p>
            <a:pPr marL="0" indent="0">
              <a:buNone/>
            </a:pPr>
            <a:r>
              <a:rPr lang="en-IN" sz="2800" dirty="0" smtClean="0"/>
              <a:t>DC- neutrophils- 85%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lymphocytes 11%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monocytes 5%</a:t>
            </a:r>
          </a:p>
          <a:p>
            <a:pPr marL="0" indent="0">
              <a:buNone/>
            </a:pPr>
            <a:r>
              <a:rPr lang="en-IN" sz="2800" dirty="0" smtClean="0"/>
              <a:t>Platelets – 1.07 lakhs/cu.mm</a:t>
            </a:r>
          </a:p>
          <a:p>
            <a:pPr marL="0" indent="0">
              <a:buNone/>
            </a:pPr>
            <a:r>
              <a:rPr lang="en-IN" sz="2800" dirty="0" smtClean="0"/>
              <a:t>PCV – 45%</a:t>
            </a:r>
          </a:p>
          <a:p>
            <a:pPr marL="0" indent="0">
              <a:buNone/>
            </a:pPr>
            <a:r>
              <a:rPr lang="en-IN" sz="2800" dirty="0" smtClean="0"/>
              <a:t>ESR – 65 mm/</a:t>
            </a:r>
            <a:r>
              <a:rPr lang="en-IN" sz="2800" dirty="0" err="1" smtClean="0"/>
              <a:t>hr</a:t>
            </a:r>
            <a:endParaRPr lang="en-IN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72" y="1327150"/>
            <a:ext cx="52768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64217" y="628918"/>
            <a:ext cx="7543800" cy="914400"/>
          </a:xfrm>
        </p:spPr>
        <p:txBody>
          <a:bodyPr/>
          <a:lstStyle/>
          <a:p>
            <a:r>
              <a:rPr lang="en-US" dirty="0" smtClean="0"/>
              <a:t>Biochemistry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5350267"/>
              </p:ext>
            </p:extLst>
          </p:nvPr>
        </p:nvGraphicFramePr>
        <p:xfrm>
          <a:off x="3886200" y="1790700"/>
          <a:ext cx="8305800" cy="437667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51290"/>
                <a:gridCol w="4154510"/>
              </a:tblGrid>
              <a:tr h="785612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RBS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/>
                        <a:t>87 mg/dl</a:t>
                      </a:r>
                    </a:p>
                  </a:txBody>
                  <a:tcPr/>
                </a:tc>
              </a:tr>
              <a:tr h="695459">
                <a:tc>
                  <a:txBody>
                    <a:bodyPr/>
                    <a:lstStyle/>
                    <a:p>
                      <a:r>
                        <a:rPr lang="en-US" sz="3200" b="0" dirty="0" err="1" smtClean="0"/>
                        <a:t>S.Urea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smtClean="0"/>
                        <a:t>27 </a:t>
                      </a:r>
                      <a:r>
                        <a:rPr lang="en-US" sz="3200" dirty="0" smtClean="0"/>
                        <a:t>mg/dl</a:t>
                      </a:r>
                    </a:p>
                  </a:txBody>
                  <a:tcPr/>
                </a:tc>
              </a:tr>
              <a:tr h="5367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S.</a:t>
                      </a:r>
                      <a:r>
                        <a:rPr lang="en-US" sz="3200" baseline="0" dirty="0" smtClean="0"/>
                        <a:t> Creatinine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0.6 mg/dl</a:t>
                      </a:r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Serum electrolytes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Meq</a:t>
                      </a:r>
                      <a:r>
                        <a:rPr lang="en-US" sz="3200" dirty="0" smtClean="0"/>
                        <a:t>/l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sodium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137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potassium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3.8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chloride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111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9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152400"/>
            <a:ext cx="7543800" cy="914400"/>
          </a:xfrm>
        </p:spPr>
        <p:txBody>
          <a:bodyPr/>
          <a:lstStyle/>
          <a:p>
            <a:r>
              <a:rPr lang="en-US" dirty="0" smtClean="0"/>
              <a:t>Biochemistry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08254995"/>
              </p:ext>
            </p:extLst>
          </p:nvPr>
        </p:nvGraphicFramePr>
        <p:xfrm>
          <a:off x="1477108" y="1066800"/>
          <a:ext cx="8305800" cy="426481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51290"/>
                <a:gridCol w="4154510"/>
              </a:tblGrid>
              <a:tr h="726277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Total bilirubin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/>
                        <a:t>0.9mg/dl</a:t>
                      </a:r>
                    </a:p>
                  </a:txBody>
                  <a:tcPr/>
                </a:tc>
              </a:tr>
              <a:tr h="642933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Direct bilirubin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0.5mg/dl</a:t>
                      </a:r>
                    </a:p>
                  </a:txBody>
                  <a:tcPr/>
                </a:tc>
              </a:tr>
              <a:tr h="53538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Indirect bilirubin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0.4mg/dl</a:t>
                      </a:r>
                    </a:p>
                  </a:txBody>
                  <a:tcPr/>
                </a:tc>
              </a:tr>
              <a:tr h="535381"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 SGOT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47</a:t>
                      </a:r>
                      <a:r>
                        <a:rPr lang="en-US" sz="3200" baseline="0" dirty="0" smtClean="0"/>
                        <a:t> U/L</a:t>
                      </a:r>
                    </a:p>
                  </a:txBody>
                  <a:tcPr/>
                </a:tc>
              </a:tr>
              <a:tr h="535381"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 SGPT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23</a:t>
                      </a:r>
                      <a:r>
                        <a:rPr lang="en-US" sz="3200" baseline="0" dirty="0" smtClean="0"/>
                        <a:t> U/L</a:t>
                      </a:r>
                      <a:endParaRPr lang="en-US" sz="3200" dirty="0"/>
                    </a:p>
                  </a:txBody>
                  <a:tcPr/>
                </a:tc>
              </a:tr>
              <a:tr h="535381"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 ALP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165</a:t>
                      </a:r>
                      <a:r>
                        <a:rPr lang="en-US" sz="3200" baseline="0" dirty="0" smtClean="0"/>
                        <a:t> U/L</a:t>
                      </a:r>
                      <a:endParaRPr lang="en-US" sz="3200" dirty="0"/>
                    </a:p>
                  </a:txBody>
                  <a:tcPr/>
                </a:tc>
              </a:tr>
              <a:tr h="53538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Total</a:t>
                      </a:r>
                      <a:r>
                        <a:rPr lang="en-US" sz="3200" baseline="0" dirty="0" smtClean="0"/>
                        <a:t> proteins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6.6g/dl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95702"/>
              </p:ext>
            </p:extLst>
          </p:nvPr>
        </p:nvGraphicFramePr>
        <p:xfrm>
          <a:off x="1473200" y="5343181"/>
          <a:ext cx="8128000" cy="11731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046828"/>
                <a:gridCol w="4081172"/>
              </a:tblGrid>
              <a:tr h="593980">
                <a:tc>
                  <a:txBody>
                    <a:bodyPr/>
                    <a:lstStyle/>
                    <a:p>
                      <a:r>
                        <a:rPr lang="en-IN" sz="3200" b="0" dirty="0" smtClean="0"/>
                        <a:t>Albumin</a:t>
                      </a:r>
                      <a:endParaRPr lang="en-IN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                 </a:t>
                      </a:r>
                      <a:r>
                        <a:rPr lang="en-IN" sz="3200" b="0" dirty="0" smtClean="0"/>
                        <a:t>3.6</a:t>
                      </a:r>
                      <a:r>
                        <a:rPr lang="en-IN" sz="3200" b="0" baseline="0" dirty="0" smtClean="0"/>
                        <a:t> g/dl</a:t>
                      </a:r>
                      <a:endParaRPr lang="en-IN" dirty="0"/>
                    </a:p>
                  </a:txBody>
                  <a:tcPr/>
                </a:tc>
              </a:tr>
              <a:tr h="481288">
                <a:tc>
                  <a:txBody>
                    <a:bodyPr/>
                    <a:lstStyle/>
                    <a:p>
                      <a:r>
                        <a:rPr lang="en-IN" sz="3200" dirty="0" smtClean="0"/>
                        <a:t>globulin</a:t>
                      </a:r>
                      <a:endParaRPr lang="en-IN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3200" baseline="0" dirty="0" smtClean="0"/>
                        <a:t>             3 g/dl</a:t>
                      </a:r>
                      <a:endParaRPr lang="en-IN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6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Urine - 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86377"/>
            <a:ext cx="8761412" cy="3933423"/>
          </a:xfrm>
        </p:spPr>
        <p:txBody>
          <a:bodyPr>
            <a:normAutofit/>
          </a:bodyPr>
          <a:lstStyle/>
          <a:p>
            <a:r>
              <a:rPr lang="en-IN" sz="2800" dirty="0" smtClean="0"/>
              <a:t>Urine albumin nil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sugar nil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deposits 2-4 pus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42" y="495702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ULTRASOUND &amp; Doppler study of left upper limb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Cephalic, </a:t>
            </a:r>
            <a:r>
              <a:rPr lang="en-IN" sz="2400" dirty="0" err="1" smtClean="0"/>
              <a:t>basilic</a:t>
            </a:r>
            <a:r>
              <a:rPr lang="en-IN" sz="2400" dirty="0" smtClean="0"/>
              <a:t> and deep veins appear normal</a:t>
            </a:r>
          </a:p>
          <a:p>
            <a:r>
              <a:rPr lang="en-IN" sz="2400" dirty="0" smtClean="0"/>
              <a:t>No evidence of any echogenic thrombus</a:t>
            </a:r>
          </a:p>
          <a:p>
            <a:r>
              <a:rPr lang="en-IN" sz="2400" dirty="0" smtClean="0"/>
              <a:t>Left </a:t>
            </a:r>
            <a:r>
              <a:rPr lang="en-IN" sz="2400" dirty="0" err="1" smtClean="0"/>
              <a:t>pectoralis</a:t>
            </a:r>
            <a:r>
              <a:rPr lang="en-IN" sz="2400" dirty="0" smtClean="0"/>
              <a:t> major and minor muscles show altered echogenicity with few cystic areas and internal echoes</a:t>
            </a:r>
          </a:p>
          <a:p>
            <a:r>
              <a:rPr lang="en-IN" sz="2400" dirty="0" smtClean="0"/>
              <a:t>Features suggestive of myositis</a:t>
            </a:r>
          </a:p>
          <a:p>
            <a:r>
              <a:rPr lang="en-IN" sz="2400" dirty="0" err="1" smtClean="0"/>
              <a:t>Usg</a:t>
            </a:r>
            <a:r>
              <a:rPr lang="en-IN" sz="2400" dirty="0" smtClean="0"/>
              <a:t> abdomen – normal study</a:t>
            </a:r>
          </a:p>
        </p:txBody>
      </p:sp>
    </p:spTree>
    <p:extLst>
      <p:ext uri="{BB962C8B-B14F-4D97-AF65-F5344CB8AC3E}">
        <p14:creationId xmlns:p14="http://schemas.microsoft.com/office/powerpoint/2010/main" val="4069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CT CHEST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CT CHEST – PLAIN -  left side minimal pleural effusion with soft tissue </a:t>
            </a:r>
            <a:r>
              <a:rPr lang="en-IN" sz="2400" dirty="0" err="1" smtClean="0"/>
              <a:t>edema</a:t>
            </a:r>
            <a:endParaRPr lang="en-IN" sz="2400" dirty="0"/>
          </a:p>
          <a:p>
            <a:r>
              <a:rPr lang="en-IN" sz="2400" dirty="0" smtClean="0"/>
              <a:t>CT CHEST  - CONTRAST -  inflammatory muscular enlargement with associated </a:t>
            </a:r>
            <a:r>
              <a:rPr lang="en-IN" sz="2400" dirty="0" err="1" smtClean="0"/>
              <a:t>edema</a:t>
            </a:r>
            <a:r>
              <a:rPr lang="en-IN" sz="2400" dirty="0" smtClean="0"/>
              <a:t> noted on anterior and lateral chest wall of left side, associated with fat stranding and </a:t>
            </a:r>
            <a:r>
              <a:rPr lang="en-IN" sz="2400" dirty="0" err="1" smtClean="0"/>
              <a:t>fascial</a:t>
            </a:r>
            <a:r>
              <a:rPr lang="en-IN" sz="2400" dirty="0" smtClean="0"/>
              <a:t> thickening. No evidence of abscess formation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4186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dirty="0" smtClean="0"/>
              <a:t>CASE HISTORY</a:t>
            </a:r>
            <a:endParaRPr lang="en-IN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55 Year old male</a:t>
            </a:r>
          </a:p>
          <a:p>
            <a:r>
              <a:rPr lang="en-IN" sz="3200" dirty="0" smtClean="0"/>
              <a:t>Pain and inability to move left upper limb  - past 3 days</a:t>
            </a:r>
          </a:p>
          <a:p>
            <a:r>
              <a:rPr lang="en-IN" sz="3200" dirty="0" smtClean="0"/>
              <a:t>Swelling of left arm , chest wall , axilla extends </a:t>
            </a:r>
            <a:r>
              <a:rPr lang="en-IN" sz="3200" dirty="0" err="1" smtClean="0"/>
              <a:t>upto</a:t>
            </a:r>
            <a:r>
              <a:rPr lang="en-IN" sz="3200" dirty="0" smtClean="0"/>
              <a:t> left lumbar region – 3 days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1223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9" y="515155"/>
            <a:ext cx="9388698" cy="5989123"/>
          </a:xfrm>
        </p:spPr>
      </p:pic>
    </p:spTree>
    <p:extLst>
      <p:ext uri="{BB962C8B-B14F-4D97-AF65-F5344CB8AC3E}">
        <p14:creationId xmlns:p14="http://schemas.microsoft.com/office/powerpoint/2010/main" val="10108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800" dirty="0" smtClean="0"/>
              <a:t>SERUM CREATINE KINASE – 109 U/L</a:t>
            </a:r>
            <a:endParaRPr lang="en-IN" dirty="0" smtClean="0"/>
          </a:p>
          <a:p>
            <a:r>
              <a:rPr lang="en-IN" sz="2800" dirty="0" smtClean="0"/>
              <a:t>HIV – Non reactive</a:t>
            </a:r>
          </a:p>
          <a:p>
            <a:r>
              <a:rPr lang="en-IN" sz="2800" dirty="0" smtClean="0"/>
              <a:t>BLOOD CULTURE – no growth</a:t>
            </a:r>
          </a:p>
        </p:txBody>
      </p:sp>
    </p:spTree>
    <p:extLst>
      <p:ext uri="{BB962C8B-B14F-4D97-AF65-F5344CB8AC3E}">
        <p14:creationId xmlns:p14="http://schemas.microsoft.com/office/powerpoint/2010/main" val="23313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PLEURAL FLUID ANALYSIS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IN" dirty="0" smtClean="0"/>
          </a:p>
          <a:p>
            <a:endParaRPr lang="en-IN" sz="2400" dirty="0" smtClean="0"/>
          </a:p>
          <a:p>
            <a:r>
              <a:rPr lang="en-IN" sz="2400" dirty="0" smtClean="0"/>
              <a:t>Pleural fluid – straw coloured</a:t>
            </a:r>
          </a:p>
          <a:p>
            <a:r>
              <a:rPr lang="en-IN" sz="2400" dirty="0" smtClean="0"/>
              <a:t>pleural fluid protein – 2900 mg%</a:t>
            </a:r>
          </a:p>
          <a:p>
            <a:r>
              <a:rPr lang="en-IN" sz="2400" dirty="0" smtClean="0"/>
              <a:t>Pleural fluid sugar – 54 mg%</a:t>
            </a:r>
          </a:p>
          <a:p>
            <a:r>
              <a:rPr lang="en-IN" sz="2400" dirty="0" smtClean="0"/>
              <a:t>Cell count – polymorphs – 80 cells/10 HPF</a:t>
            </a:r>
          </a:p>
          <a:p>
            <a:r>
              <a:rPr lang="en-IN" sz="2400" dirty="0"/>
              <a:t> </a:t>
            </a:r>
            <a:r>
              <a:rPr lang="en-IN" sz="2400" dirty="0" smtClean="0"/>
              <a:t>                      Lymphocytes – 20 cells/10 HPF</a:t>
            </a:r>
          </a:p>
          <a:p>
            <a:r>
              <a:rPr lang="en-IN" sz="2400" dirty="0"/>
              <a:t> </a:t>
            </a:r>
            <a:r>
              <a:rPr lang="en-IN" sz="2400" dirty="0" smtClean="0"/>
              <a:t>                       RBC ‘S (+)</a:t>
            </a:r>
          </a:p>
          <a:p>
            <a:r>
              <a:rPr lang="en-IN" sz="2400" dirty="0" smtClean="0"/>
              <a:t>Pleural fluid culture – </a:t>
            </a:r>
            <a:r>
              <a:rPr lang="en-IN" sz="2400" dirty="0" err="1" smtClean="0"/>
              <a:t>klebsiella</a:t>
            </a:r>
            <a:r>
              <a:rPr lang="en-IN" sz="2400" dirty="0" smtClean="0"/>
              <a:t> species grown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626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PUS CULTURE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 Staphylococcus </a:t>
            </a:r>
            <a:r>
              <a:rPr lang="en-IN" sz="2800" dirty="0" err="1"/>
              <a:t>a</a:t>
            </a:r>
            <a:r>
              <a:rPr lang="en-IN" sz="2800" dirty="0" err="1" smtClean="0"/>
              <a:t>ureus</a:t>
            </a:r>
            <a:r>
              <a:rPr lang="en-IN" sz="2800" dirty="0" smtClean="0"/>
              <a:t> grown – Sensitive to </a:t>
            </a:r>
            <a:r>
              <a:rPr lang="en-IN" sz="2800" dirty="0" err="1" smtClean="0"/>
              <a:t>Erythro</a:t>
            </a:r>
            <a:r>
              <a:rPr lang="en-IN" sz="2800" dirty="0" smtClean="0"/>
              <a:t>, Gentamycin, Doxy, </a:t>
            </a:r>
            <a:r>
              <a:rPr lang="en-IN" sz="2800" dirty="0" err="1" smtClean="0"/>
              <a:t>Cefotaxim</a:t>
            </a:r>
            <a:r>
              <a:rPr lang="en-IN" sz="2800" dirty="0" smtClean="0"/>
              <a:t>, </a:t>
            </a:r>
            <a:r>
              <a:rPr lang="en-IN" sz="2800" dirty="0" err="1" smtClean="0"/>
              <a:t>Ofloxacin</a:t>
            </a:r>
            <a:r>
              <a:rPr lang="en-IN" sz="2800" dirty="0" smtClean="0"/>
              <a:t>, </a:t>
            </a:r>
            <a:r>
              <a:rPr lang="en-IN" sz="2800" dirty="0" err="1" smtClean="0"/>
              <a:t>Cefoperazone</a:t>
            </a:r>
            <a:r>
              <a:rPr lang="en-IN" sz="2800" dirty="0" smtClean="0"/>
              <a:t> </a:t>
            </a:r>
            <a:r>
              <a:rPr lang="en-IN" sz="2800" dirty="0" err="1" smtClean="0"/>
              <a:t>Sulbactam</a:t>
            </a:r>
            <a:endParaRPr lang="en-IN" sz="2800" dirty="0" smtClean="0"/>
          </a:p>
          <a:p>
            <a:r>
              <a:rPr lang="en-IN" sz="2800" dirty="0" err="1" smtClean="0"/>
              <a:t>Klebsiella</a:t>
            </a:r>
            <a:r>
              <a:rPr lang="en-IN" sz="2800" dirty="0" smtClean="0"/>
              <a:t> – sensitive to </a:t>
            </a:r>
            <a:r>
              <a:rPr lang="en-IN" sz="2800" dirty="0" err="1" smtClean="0"/>
              <a:t>Amikacin</a:t>
            </a:r>
            <a:r>
              <a:rPr lang="en-IN" sz="2800" dirty="0" smtClean="0"/>
              <a:t>, Gentamycin, Doxy, </a:t>
            </a:r>
            <a:r>
              <a:rPr lang="en-IN" sz="2800" dirty="0" err="1" smtClean="0"/>
              <a:t>Ofloxacin</a:t>
            </a:r>
            <a:r>
              <a:rPr lang="en-IN" sz="2800" dirty="0" smtClean="0"/>
              <a:t>, </a:t>
            </a:r>
            <a:r>
              <a:rPr lang="en-IN" sz="2800" dirty="0" err="1" smtClean="0"/>
              <a:t>Cefotaxim</a:t>
            </a:r>
            <a:r>
              <a:rPr lang="en-IN" sz="2800" dirty="0" smtClean="0"/>
              <a:t>, </a:t>
            </a:r>
            <a:r>
              <a:rPr lang="en-IN" sz="2800" dirty="0" err="1" smtClean="0"/>
              <a:t>Cefoperazone</a:t>
            </a:r>
            <a:r>
              <a:rPr lang="en-IN" sz="2800" dirty="0" smtClean="0"/>
              <a:t> </a:t>
            </a:r>
            <a:r>
              <a:rPr lang="en-IN" sz="2800" dirty="0" err="1" smtClean="0"/>
              <a:t>Sulbactam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1112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Course of illness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err="1" smtClean="0"/>
              <a:t>Subacute</a:t>
            </a:r>
            <a:r>
              <a:rPr lang="en-IN" sz="2400" dirty="0" smtClean="0"/>
              <a:t> onset of painful firm swelling</a:t>
            </a:r>
          </a:p>
          <a:p>
            <a:r>
              <a:rPr lang="en-IN" sz="2400" dirty="0" smtClean="0"/>
              <a:t>Second week of illness – fever ,warm  tender fluctuant swelling of anterior chest wall on the left side</a:t>
            </a:r>
          </a:p>
          <a:p>
            <a:r>
              <a:rPr lang="en-IN" sz="2400" dirty="0" smtClean="0"/>
              <a:t>Surgical drainage of pus</a:t>
            </a:r>
          </a:p>
          <a:p>
            <a:r>
              <a:rPr lang="en-IN" sz="2400" dirty="0" smtClean="0"/>
              <a:t>Iv antibiotics</a:t>
            </a:r>
          </a:p>
          <a:p>
            <a:r>
              <a:rPr lang="en-IN" sz="2400" dirty="0" smtClean="0"/>
              <a:t>Patient afebrile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1741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</a:t>
            </a:r>
            <a:r>
              <a:rPr lang="en-IN" dirty="0" smtClean="0"/>
              <a:t>iagnosis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5081" y="2133600"/>
            <a:ext cx="334851" cy="339144"/>
          </a:xfrm>
        </p:spPr>
        <p:txBody>
          <a:bodyPr>
            <a:normAutofit fontScale="47500" lnSpcReduction="20000"/>
          </a:bodyPr>
          <a:lstStyle/>
          <a:p>
            <a:endParaRPr lang="en-IN" sz="4000" dirty="0"/>
          </a:p>
        </p:txBody>
      </p:sp>
      <p:sp>
        <p:nvSpPr>
          <p:cNvPr id="4" name="Rectangle 3"/>
          <p:cNvSpPr/>
          <p:nvPr/>
        </p:nvSpPr>
        <p:spPr>
          <a:xfrm>
            <a:off x="777881" y="2967335"/>
            <a:ext cx="106362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TROPICAL PYOMYOSITIS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1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Surgical drainage</a:t>
            </a:r>
          </a:p>
          <a:p>
            <a:r>
              <a:rPr lang="en-IN" sz="2800" dirty="0" smtClean="0"/>
              <a:t>Parenteral high dose appropriate antibiotics -  all signs of systemic toxicity has resolved and the wound is clean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3243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Aim of presentation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To highlight a case of tropical </a:t>
            </a:r>
            <a:r>
              <a:rPr lang="en-IN" sz="2800" dirty="0" err="1" smtClean="0"/>
              <a:t>pyomyositis</a:t>
            </a:r>
            <a:r>
              <a:rPr lang="en-IN" sz="2800" dirty="0" smtClean="0"/>
              <a:t> wherein early diagnosis is often missed because of lack of specific signs , unfamiliarity with the disease, atypical manifestations and a wide range of differential diagnosis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005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sz="8800" dirty="0" smtClean="0">
                <a:solidFill>
                  <a:srgbClr val="0070C0"/>
                </a:solidFill>
              </a:rPr>
              <a:t>THANK YOU </a:t>
            </a:r>
            <a:r>
              <a:rPr lang="en-IN" sz="88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</a:t>
            </a:r>
            <a:endParaRPr lang="en-IN" sz="8800" dirty="0">
              <a:solidFill>
                <a:srgbClr val="0070C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31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No h/o trauma</a:t>
            </a:r>
          </a:p>
          <a:p>
            <a:r>
              <a:rPr lang="en-IN" dirty="0"/>
              <a:t>No h/o restriction of spine </a:t>
            </a:r>
            <a:r>
              <a:rPr lang="en-IN" dirty="0" smtClean="0"/>
              <a:t>movements / back pain</a:t>
            </a:r>
            <a:endParaRPr lang="en-IN" dirty="0"/>
          </a:p>
          <a:p>
            <a:r>
              <a:rPr lang="en-IN" dirty="0">
                <a:solidFill>
                  <a:srgbClr val="FF0000"/>
                </a:solidFill>
              </a:rPr>
              <a:t>No h/o </a:t>
            </a:r>
            <a:r>
              <a:rPr lang="en-IN" smtClean="0">
                <a:solidFill>
                  <a:srgbClr val="FF0000"/>
                </a:solidFill>
              </a:rPr>
              <a:t>fever </a:t>
            </a:r>
            <a:endParaRPr lang="en-IN" dirty="0">
              <a:solidFill>
                <a:srgbClr val="FF0000"/>
              </a:solidFill>
            </a:endParaRPr>
          </a:p>
          <a:p>
            <a:r>
              <a:rPr lang="en-IN" dirty="0"/>
              <a:t>No h/o cough with </a:t>
            </a:r>
            <a:r>
              <a:rPr lang="en-IN" dirty="0" smtClean="0"/>
              <a:t>expectoration</a:t>
            </a:r>
          </a:p>
          <a:p>
            <a:r>
              <a:rPr lang="en-IN" dirty="0" smtClean="0"/>
              <a:t>No h/o breathlessness</a:t>
            </a:r>
            <a:endParaRPr lang="en-IN" dirty="0"/>
          </a:p>
          <a:p>
            <a:r>
              <a:rPr lang="en-IN" dirty="0"/>
              <a:t>No h/o </a:t>
            </a:r>
            <a:r>
              <a:rPr lang="en-IN" dirty="0" smtClean="0"/>
              <a:t>seizures</a:t>
            </a:r>
            <a:endParaRPr lang="en-IN" dirty="0"/>
          </a:p>
          <a:p>
            <a:r>
              <a:rPr lang="en-IN" dirty="0">
                <a:solidFill>
                  <a:srgbClr val="FF0000"/>
                </a:solidFill>
              </a:rPr>
              <a:t>No h/o </a:t>
            </a:r>
            <a:r>
              <a:rPr lang="en-IN" dirty="0" smtClean="0">
                <a:solidFill>
                  <a:srgbClr val="FF0000"/>
                </a:solidFill>
              </a:rPr>
              <a:t>intramuscular injections</a:t>
            </a:r>
            <a:endParaRPr lang="en-IN" dirty="0">
              <a:solidFill>
                <a:srgbClr val="FF0000"/>
              </a:solidFill>
            </a:endParaRPr>
          </a:p>
          <a:p>
            <a:r>
              <a:rPr lang="en-IN" dirty="0" smtClean="0"/>
              <a:t>No h/o decreased urine output</a:t>
            </a:r>
          </a:p>
          <a:p>
            <a:r>
              <a:rPr lang="en-IN" dirty="0" smtClean="0"/>
              <a:t>No h/o joint pain</a:t>
            </a:r>
          </a:p>
          <a:p>
            <a:r>
              <a:rPr lang="en-IN" dirty="0" smtClean="0"/>
              <a:t>No h/o vigorous exercise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71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PAST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Not a k/c/o diabetes / hypertension / tuberculosis/ seizures/ STD’s / chronic kidney disease</a:t>
            </a:r>
          </a:p>
          <a:p>
            <a:r>
              <a:rPr lang="en-IN" sz="2400" dirty="0" smtClean="0"/>
              <a:t>No h/o steroid abuse</a:t>
            </a:r>
          </a:p>
          <a:p>
            <a:r>
              <a:rPr lang="en-IN" sz="2400" dirty="0" smtClean="0"/>
              <a:t>Not on any immunosuppressive drugs</a:t>
            </a:r>
          </a:p>
          <a:p>
            <a:r>
              <a:rPr lang="en-IN" sz="2400" dirty="0" smtClean="0"/>
              <a:t>No h/o any infections in the recent past</a:t>
            </a:r>
          </a:p>
          <a:p>
            <a:r>
              <a:rPr lang="en-IN" sz="2400" dirty="0" smtClean="0"/>
              <a:t>No h/o similar episodes in the past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159">
            <a:off x="9442227" y="4664119"/>
            <a:ext cx="19621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PERSONAL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Consumes mixed diet</a:t>
            </a:r>
          </a:p>
          <a:p>
            <a:r>
              <a:rPr lang="en-IN" sz="2800" dirty="0" smtClean="0"/>
              <a:t>Not a pork eater</a:t>
            </a:r>
          </a:p>
          <a:p>
            <a:r>
              <a:rPr lang="en-IN" sz="2800" dirty="0" smtClean="0"/>
              <a:t>Not an alcoholic / smoker</a:t>
            </a:r>
          </a:p>
          <a:p>
            <a:r>
              <a:rPr lang="en-IN" sz="2800" dirty="0" smtClean="0"/>
              <a:t>No h/o iv drug abuse</a:t>
            </a:r>
          </a:p>
          <a:p>
            <a:r>
              <a:rPr lang="en-IN" sz="2800" dirty="0" smtClean="0"/>
              <a:t>No h/o extra marital contact</a:t>
            </a:r>
            <a:endParaRPr lang="en-IN" sz="2800" dirty="0"/>
          </a:p>
          <a:p>
            <a:r>
              <a:rPr lang="en-IN" sz="2800" dirty="0" smtClean="0"/>
              <a:t>Bowel and bladder habits normal</a:t>
            </a:r>
            <a:endParaRPr lang="en-IN" sz="2800" dirty="0"/>
          </a:p>
        </p:txBody>
      </p:sp>
      <p:pic>
        <p:nvPicPr>
          <p:cNvPr id="4" name="Picture 3" descr="H:\dee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7" y="0"/>
            <a:ext cx="3795713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3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GENERAL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1983346"/>
            <a:ext cx="8761412" cy="4036454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Conscious</a:t>
            </a:r>
          </a:p>
          <a:p>
            <a:r>
              <a:rPr lang="en-IN" sz="2800" dirty="0" smtClean="0"/>
              <a:t>Alert </a:t>
            </a:r>
          </a:p>
          <a:p>
            <a:r>
              <a:rPr lang="en-IN" sz="2800" dirty="0" smtClean="0"/>
              <a:t>Afebrile</a:t>
            </a:r>
          </a:p>
          <a:p>
            <a:r>
              <a:rPr lang="en-IN" sz="2800" dirty="0" err="1" smtClean="0"/>
              <a:t>tachypnoeic</a:t>
            </a:r>
            <a:endParaRPr lang="en-IN" sz="2800" dirty="0"/>
          </a:p>
          <a:p>
            <a:r>
              <a:rPr lang="en-IN" sz="2800" dirty="0" smtClean="0"/>
              <a:t>No pallor/ icterus/ cyanosis/ clubbing/ pedal </a:t>
            </a:r>
            <a:r>
              <a:rPr lang="en-IN" sz="2800" dirty="0" err="1" smtClean="0"/>
              <a:t>edema</a:t>
            </a:r>
            <a:endParaRPr lang="en-IN" sz="2800" dirty="0" smtClean="0"/>
          </a:p>
          <a:p>
            <a:r>
              <a:rPr lang="en-IN" sz="2800" dirty="0" smtClean="0"/>
              <a:t>No generalised lymphadenopathy</a:t>
            </a:r>
          </a:p>
          <a:p>
            <a:pPr marL="0" indent="0">
              <a:buNone/>
            </a:pPr>
            <a:endParaRPr lang="en-IN" sz="2800" dirty="0" smtClean="0"/>
          </a:p>
        </p:txBody>
      </p:sp>
    </p:spTree>
    <p:extLst>
      <p:ext uri="{BB962C8B-B14F-4D97-AF65-F5344CB8AC3E}">
        <p14:creationId xmlns:p14="http://schemas.microsoft.com/office/powerpoint/2010/main" val="14075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983" y="123164"/>
            <a:ext cx="4915458" cy="676656"/>
          </a:xfrm>
        </p:spPr>
        <p:txBody>
          <a:bodyPr/>
          <a:lstStyle/>
          <a:p>
            <a:r>
              <a:rPr lang="en-IN" dirty="0" smtClean="0"/>
              <a:t>Local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5" y="1051774"/>
            <a:ext cx="6440507" cy="1498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dirty="0" smtClean="0"/>
              <a:t>Erythematous firm tender swelling of left arm, anterior chest wall, axillary and infra scapular region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461" y="1989250"/>
            <a:ext cx="4198514" cy="5538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7098" y="2073098"/>
            <a:ext cx="5363777" cy="42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VITALS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47741"/>
            <a:ext cx="8761412" cy="397205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PULSE – 70 per minute, regular, normal in volume and rhythm, all peripheral pulses felt, no </a:t>
            </a:r>
            <a:r>
              <a:rPr lang="en-IN" sz="2800" dirty="0" err="1" smtClean="0"/>
              <a:t>radioradial</a:t>
            </a:r>
            <a:r>
              <a:rPr lang="en-IN" sz="2800" dirty="0" smtClean="0"/>
              <a:t> / </a:t>
            </a:r>
            <a:r>
              <a:rPr lang="en-IN" sz="2800" dirty="0" err="1" smtClean="0"/>
              <a:t>radiofemoral</a:t>
            </a:r>
            <a:r>
              <a:rPr lang="en-IN" sz="2800" dirty="0" smtClean="0"/>
              <a:t> delay</a:t>
            </a:r>
          </a:p>
          <a:p>
            <a:r>
              <a:rPr lang="en-IN" sz="2800" dirty="0" smtClean="0"/>
              <a:t>RESPIRATORY RATE – 30 per minute</a:t>
            </a:r>
          </a:p>
          <a:p>
            <a:r>
              <a:rPr lang="en-IN" sz="2800" dirty="0" smtClean="0"/>
              <a:t>BLOOD PRESSURE – 110/80 mm Hg in right upper limb in supine position</a:t>
            </a:r>
          </a:p>
          <a:p>
            <a:r>
              <a:rPr lang="en-IN" sz="2800" dirty="0" smtClean="0"/>
              <a:t>Spo2 – 98% in room air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3" y="4739426"/>
            <a:ext cx="2627291" cy="3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615" y="394915"/>
            <a:ext cx="8911687" cy="1280890"/>
          </a:xfrm>
        </p:spPr>
        <p:txBody>
          <a:bodyPr/>
          <a:lstStyle/>
          <a:p>
            <a:r>
              <a:rPr lang="en-IN" dirty="0" smtClean="0"/>
              <a:t>SYSTEM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37893"/>
            <a:ext cx="8761412" cy="3881907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CARDIOVASCULAR SYSTEM</a:t>
            </a:r>
          </a:p>
          <a:p>
            <a:pPr marL="0" indent="0">
              <a:buNone/>
            </a:pPr>
            <a:r>
              <a:rPr lang="en-IN" sz="2800" dirty="0" smtClean="0"/>
              <a:t>JVP not elevated</a:t>
            </a:r>
          </a:p>
          <a:p>
            <a:pPr marL="0" indent="0">
              <a:buNone/>
            </a:pPr>
            <a:r>
              <a:rPr lang="en-IN" sz="2800" dirty="0" smtClean="0"/>
              <a:t>Apical impulse could not be localised</a:t>
            </a:r>
            <a:endParaRPr lang="en-IN" sz="2800" dirty="0"/>
          </a:p>
          <a:p>
            <a:pPr marL="0" indent="0">
              <a:buNone/>
            </a:pPr>
            <a:r>
              <a:rPr lang="en-IN" sz="2800" dirty="0" smtClean="0"/>
              <a:t>Mitral, tricuspid, pulmonary , aortic area – s1s2 +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                                                    no murmur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9" y="-67174"/>
            <a:ext cx="5327561" cy="32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321</TotalTime>
  <Words>764</Words>
  <Application>Microsoft Office PowerPoint</Application>
  <PresentationFormat>Widescreen</PresentationFormat>
  <Paragraphs>157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Century Gothic</vt:lpstr>
      <vt:lpstr>Wingdings</vt:lpstr>
      <vt:lpstr>Wingdings 3</vt:lpstr>
      <vt:lpstr>Wisp</vt:lpstr>
      <vt:lpstr>PowerPoint Presentation</vt:lpstr>
      <vt:lpstr>CASE HISTORY</vt:lpstr>
      <vt:lpstr>PowerPoint Presentation</vt:lpstr>
      <vt:lpstr>PAST HISTORY</vt:lpstr>
      <vt:lpstr>PERSONAL HISTORY</vt:lpstr>
      <vt:lpstr>GENERAL EXAMINATION</vt:lpstr>
      <vt:lpstr>Local examination</vt:lpstr>
      <vt:lpstr>VITALS</vt:lpstr>
      <vt:lpstr>SYSTEM EXAMINATION</vt:lpstr>
      <vt:lpstr>Respiratory system</vt:lpstr>
      <vt:lpstr>PowerPoint Presentation</vt:lpstr>
      <vt:lpstr>CENTRAL NERVOUS SYSTEM</vt:lpstr>
      <vt:lpstr>MUSCULOSKELETAL SYSTEM</vt:lpstr>
      <vt:lpstr>INVESTIGATIONS</vt:lpstr>
      <vt:lpstr>Biochemistry </vt:lpstr>
      <vt:lpstr>Biochemistry </vt:lpstr>
      <vt:lpstr>Urine - investigations</vt:lpstr>
      <vt:lpstr>ULTRASOUND &amp; Doppler study of left upper limb</vt:lpstr>
      <vt:lpstr>CT CHEST</vt:lpstr>
      <vt:lpstr>PowerPoint Presentation</vt:lpstr>
      <vt:lpstr>PowerPoint Presentation</vt:lpstr>
      <vt:lpstr>PLEURAL FLUID ANALYSIS</vt:lpstr>
      <vt:lpstr>PUS CULTURE</vt:lpstr>
      <vt:lpstr>Course of illness</vt:lpstr>
      <vt:lpstr>Diagnosis</vt:lpstr>
      <vt:lpstr>Treatment </vt:lpstr>
      <vt:lpstr>Aim of presentation</vt:lpstr>
      <vt:lpstr>THANK YOU 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43</cp:revision>
  <dcterms:created xsi:type="dcterms:W3CDTF">2016-09-27T10:12:26Z</dcterms:created>
  <dcterms:modified xsi:type="dcterms:W3CDTF">2016-09-28T06:33:59Z</dcterms:modified>
</cp:coreProperties>
</file>