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9144000"/>
  <p:custDataLst>
    <p:tags r:id="rId40"/>
  </p:custDataLst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2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tags" Target="tags/tag2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2.xml"/><Relationship Id="rId3" Type="http://schemas.openxmlformats.org/officeDocument/2006/relationships/tableStyles" Target="tableStyle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5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4174f91f919e206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g4174f91f919e20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17DC-EBA8-A75B-DFA2-6FD593145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630" y="1550607"/>
            <a:ext cx="7652656" cy="2421465"/>
          </a:xfrm>
        </p:spPr>
        <p:txBody>
          <a:bodyPr/>
          <a:lstStyle/>
          <a:p>
            <a:pPr algn="l"/>
            <a:r>
              <a:rPr lang="en-IN" b="1" dirty="0">
                <a:latin typeface="+mn-lt"/>
              </a:rPr>
              <a:t>Oncological emergencies </a:t>
            </a:r>
            <a:br>
              <a:rPr lang="en-IN" b="1" dirty="0">
                <a:latin typeface="+mn-lt"/>
              </a:rPr>
            </a:br>
            <a:r>
              <a:rPr lang="en-IN" b="1" dirty="0">
                <a:latin typeface="+mn-lt"/>
              </a:rPr>
              <a:t>ii medical unit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D9F62-EE5A-CA1F-3D8B-9337D2F78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171" y="4385732"/>
            <a:ext cx="6248402" cy="189532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IN" sz="2600" dirty="0"/>
              <a:t>Chief : dr. David Pradeep </a:t>
            </a:r>
            <a:r>
              <a:rPr lang="en-IN" sz="2600" dirty="0" err="1"/>
              <a:t>kumar</a:t>
            </a:r>
            <a:endParaRPr lang="en-IN" sz="2600" dirty="0"/>
          </a:p>
          <a:p>
            <a:pPr algn="l"/>
            <a:r>
              <a:rPr lang="en-IN" sz="2600" dirty="0"/>
              <a:t>Assistant professors :  Dr. Prabhu</a:t>
            </a:r>
          </a:p>
          <a:p>
            <a:pPr algn="l"/>
            <a:r>
              <a:rPr lang="en-IN" sz="2600" dirty="0"/>
              <a:t>                                                Dr. </a:t>
            </a:r>
            <a:r>
              <a:rPr lang="en-IN" sz="2600" dirty="0" err="1"/>
              <a:t>Naseema</a:t>
            </a:r>
            <a:r>
              <a:rPr lang="en-IN" sz="2600" dirty="0"/>
              <a:t> Banu</a:t>
            </a:r>
          </a:p>
          <a:p>
            <a:pPr algn="l"/>
            <a:r>
              <a:rPr lang="en-IN" sz="2600" dirty="0"/>
              <a:t>                                                Dr. Ram Kumar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10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A8B7-B896-2840-57A2-DBD50EB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66800"/>
          </a:xfrm>
        </p:spPr>
        <p:txBody>
          <a:bodyPr/>
          <a:lstStyle/>
          <a:p>
            <a:r>
              <a:rPr lang="en-IN" b="1" dirty="0">
                <a:latin typeface="+mn-lt"/>
              </a:rPr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B7E9F-DA75-C267-4A16-13B58FBB3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56657"/>
            <a:ext cx="10131425" cy="5170714"/>
          </a:xfrm>
        </p:spPr>
        <p:txBody>
          <a:bodyPr>
            <a:normAutofit/>
          </a:bodyPr>
          <a:lstStyle/>
          <a:p>
            <a:r>
              <a:rPr lang="en-IN" sz="2400" dirty="0"/>
              <a:t>Pain induced by straight leg raising , neck flexion or vertebral compression may help to determine the level of compression.</a:t>
            </a:r>
          </a:p>
          <a:p>
            <a:r>
              <a:rPr lang="en-IN" sz="2400" dirty="0"/>
              <a:t>Loss of sensibility to pinprick –sensibility to vibration or position.</a:t>
            </a:r>
          </a:p>
          <a:p>
            <a:r>
              <a:rPr lang="en-IN" sz="2400" dirty="0"/>
              <a:t>Upper limit of sensory loss-one to two vertebrae below the compression.</a:t>
            </a:r>
          </a:p>
          <a:p>
            <a:r>
              <a:rPr lang="en-IN" sz="2400" dirty="0"/>
              <a:t>Motor findings-weakness , spasticity and abnormal muscle stretching.</a:t>
            </a:r>
          </a:p>
          <a:p>
            <a:r>
              <a:rPr lang="en-IN" sz="2400" dirty="0"/>
              <a:t>Extensor plantar and brisk deep tendon reflex seen.</a:t>
            </a:r>
          </a:p>
        </p:txBody>
      </p:sp>
    </p:spTree>
    <p:extLst>
      <p:ext uri="{BB962C8B-B14F-4D97-AF65-F5344CB8AC3E}">
        <p14:creationId xmlns:p14="http://schemas.microsoft.com/office/powerpoint/2010/main" val="88422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2BE6-E339-9718-98FD-56497E9E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FBC5C-80DB-38B8-424F-E4C41B333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Motor and sensory disturbances usually precede sphincter disturbance.</a:t>
            </a:r>
          </a:p>
          <a:p>
            <a:r>
              <a:rPr lang="en-IN" sz="2400" dirty="0"/>
              <a:t>Autonomic dysfunction - decreased anal tonus, decreased perineal sensibility and distended bladder.</a:t>
            </a:r>
          </a:p>
          <a:p>
            <a:r>
              <a:rPr lang="en-IN" sz="2400" dirty="0"/>
              <a:t>Anal wink reflex or absent </a:t>
            </a:r>
            <a:r>
              <a:rPr lang="en-IN" sz="2400" dirty="0" err="1"/>
              <a:t>bulbo</a:t>
            </a:r>
            <a:r>
              <a:rPr lang="en-IN" sz="2400" dirty="0"/>
              <a:t> cavernous reflex confirms cord involvement.</a:t>
            </a:r>
          </a:p>
          <a:p>
            <a:r>
              <a:rPr lang="en-IN" sz="2400" dirty="0"/>
              <a:t>Residual volume &gt; 150 mL suggest bladder dysfunction.</a:t>
            </a:r>
          </a:p>
          <a:p>
            <a:r>
              <a:rPr lang="en-IN" sz="2400" dirty="0"/>
              <a:t>Autonomic dysfunction is an unfavourable prognostic factor.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E1FA-7CDE-253A-FBC1-086969B7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02766"/>
            <a:ext cx="10131425" cy="1456267"/>
          </a:xfrm>
        </p:spPr>
        <p:txBody>
          <a:bodyPr/>
          <a:lstStyle/>
          <a:p>
            <a:r>
              <a:rPr lang="en-IN" b="1" dirty="0">
                <a:latin typeface="+mn-lt"/>
              </a:rPr>
              <a:t>Cauda equina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BD67-2AC1-4335-4AC9-8FCB1BA9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548256" cy="3649133"/>
          </a:xfrm>
        </p:spPr>
        <p:txBody>
          <a:bodyPr>
            <a:noAutofit/>
          </a:bodyPr>
          <a:lstStyle/>
          <a:p>
            <a:r>
              <a:rPr lang="en-IN" sz="2400" dirty="0"/>
              <a:t>Low back pain, diminished sensation over buttocks, posterior superior thighs and perineal area in a saddle distribution, rectal and bladder dysfunction, sexual impotence, absent </a:t>
            </a:r>
            <a:r>
              <a:rPr lang="en-IN" sz="2400" dirty="0" err="1"/>
              <a:t>bulbo</a:t>
            </a:r>
            <a:r>
              <a:rPr lang="en-IN" sz="2400" dirty="0"/>
              <a:t>-cavernous , patellar, </a:t>
            </a:r>
            <a:r>
              <a:rPr lang="en-IN" sz="2400" dirty="0" err="1"/>
              <a:t>achilles</a:t>
            </a:r>
            <a:r>
              <a:rPr lang="en-IN" sz="2400" dirty="0"/>
              <a:t> reflexes and variable amount of lower- extremity weakness.</a:t>
            </a:r>
          </a:p>
          <a:p>
            <a:r>
              <a:rPr lang="en-IN" sz="2400" dirty="0"/>
              <a:t>Majority of cauda equina primary </a:t>
            </a:r>
            <a:r>
              <a:rPr lang="en-IN" sz="2400" dirty="0" err="1"/>
              <a:t>tumors</a:t>
            </a:r>
            <a:r>
              <a:rPr lang="en-IN" sz="2400" dirty="0"/>
              <a:t> of glial or nerve sheath origin.</a:t>
            </a:r>
          </a:p>
          <a:p>
            <a:r>
              <a:rPr lang="en-IN" sz="2400" dirty="0"/>
              <a:t>Patient with cancer who develops back pain should be evaluated for SCC as quickly as possible.</a:t>
            </a:r>
          </a:p>
          <a:p>
            <a:r>
              <a:rPr lang="en-IN" sz="2400" dirty="0"/>
              <a:t>Treatment is more often successful in patients who are ambulatory and still have sphincter control at the time treatment is initiated.</a:t>
            </a:r>
          </a:p>
          <a:p>
            <a:r>
              <a:rPr lang="en-IN" sz="2400" dirty="0"/>
              <a:t>Should have neurological examination and plain films of spine done and if suggest cord compression should receive dexamethasone and MRI Imaging.</a:t>
            </a:r>
          </a:p>
        </p:txBody>
      </p:sp>
    </p:spTree>
    <p:extLst>
      <p:ext uri="{BB962C8B-B14F-4D97-AF65-F5344CB8AC3E}">
        <p14:creationId xmlns:p14="http://schemas.microsoft.com/office/powerpoint/2010/main" val="234079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5818-D258-4F45-B5DB-DCD579AF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Imaging in spinal cord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744C-B6F9-C008-F5A1-924B845B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Erosion of pedicles   [winking owl sign] is the earliest radiological finding in plain film.</a:t>
            </a:r>
          </a:p>
          <a:p>
            <a:r>
              <a:rPr lang="en-IN" sz="2400" dirty="0"/>
              <a:t>Gadolinium enhanced MRI.</a:t>
            </a:r>
          </a:p>
          <a:p>
            <a:r>
              <a:rPr lang="en-IN" sz="2400" dirty="0"/>
              <a:t>MYELOGRAPHY</a:t>
            </a:r>
          </a:p>
          <a:p>
            <a:r>
              <a:rPr lang="en-IN" sz="2400" dirty="0"/>
              <a:t>In case of unknow primary chest radiography , mammography , and measurement of prostate specific antigen and abdominal CT.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143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7BCE-F132-069D-B2FF-72671476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3CB2-0EAD-32D6-E74D-3AED129D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Relief of pain and restoration / preservation of neurological function.</a:t>
            </a:r>
          </a:p>
          <a:p>
            <a:r>
              <a:rPr lang="en-IN" sz="2400" dirty="0"/>
              <a:t>NOMS – Radiotherapy and glucocorticoids is general management.</a:t>
            </a:r>
          </a:p>
          <a:p>
            <a:r>
              <a:rPr lang="en-IN" sz="2400" dirty="0"/>
              <a:t>Stereotactic body radiotherapy.</a:t>
            </a:r>
          </a:p>
          <a:p>
            <a:r>
              <a:rPr lang="en-IN" sz="2400" dirty="0"/>
              <a:t>Chemotherapy</a:t>
            </a:r>
          </a:p>
          <a:p>
            <a:r>
              <a:rPr lang="en-IN" sz="2400" dirty="0"/>
              <a:t>Stereotactic radiosurgery</a:t>
            </a:r>
          </a:p>
          <a:p>
            <a:r>
              <a:rPr lang="en-IN" sz="2400" dirty="0"/>
              <a:t>Vertebroplasty, kyphoplasty and injection of acrylic cement in collapsed vertebrae.</a:t>
            </a:r>
          </a:p>
          <a:p>
            <a:r>
              <a:rPr lang="en-IN" sz="2400" dirty="0"/>
              <a:t>Bisphosphonates.</a:t>
            </a:r>
          </a:p>
        </p:txBody>
      </p:sp>
    </p:spTree>
    <p:extLst>
      <p:ext uri="{BB962C8B-B14F-4D97-AF65-F5344CB8AC3E}">
        <p14:creationId xmlns:p14="http://schemas.microsoft.com/office/powerpoint/2010/main" val="397675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8214-CA65-F22F-DA0C-F8B88A4A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INCREASED INTRACRANIAL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16120-4CF0-5A69-C9B3-4C1778B9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50571"/>
            <a:ext cx="10657113" cy="4539343"/>
          </a:xfrm>
        </p:spPr>
        <p:txBody>
          <a:bodyPr>
            <a:normAutofit fontScale="85000" lnSpcReduction="20000"/>
          </a:bodyPr>
          <a:lstStyle/>
          <a:p>
            <a:r>
              <a:rPr lang="en-IN" sz="2800" dirty="0"/>
              <a:t>25% die of brain </a:t>
            </a:r>
            <a:r>
              <a:rPr lang="en-IN" sz="2800" dirty="0" err="1"/>
              <a:t>mets</a:t>
            </a:r>
            <a:r>
              <a:rPr lang="en-IN" sz="2800" dirty="0"/>
              <a:t>.</a:t>
            </a:r>
          </a:p>
          <a:p>
            <a:r>
              <a:rPr lang="en-IN" sz="2800" dirty="0"/>
              <a:t>Most common LUNG , Breast, Melanoma.</a:t>
            </a:r>
          </a:p>
          <a:p>
            <a:r>
              <a:rPr lang="en-IN" sz="2800" dirty="0"/>
              <a:t>Lung cancer is the mc primary malignancy.</a:t>
            </a:r>
          </a:p>
          <a:p>
            <a:r>
              <a:rPr lang="en-IN" sz="2800" dirty="0"/>
              <a:t>CT Scans of chest /  abdomen, MRI Brain initial diagnostic tool for biopsy site selection.</a:t>
            </a:r>
          </a:p>
          <a:p>
            <a:r>
              <a:rPr lang="en-IN" sz="2800" dirty="0"/>
              <a:t>Signs and Symptoms - Headache, nausea, vomiting, behavioural change, seizure, focal neurological changes, stroke like.</a:t>
            </a:r>
          </a:p>
          <a:p>
            <a:r>
              <a:rPr lang="en-IN" sz="2800" dirty="0"/>
              <a:t>Melanoma, Germ cell </a:t>
            </a:r>
            <a:r>
              <a:rPr lang="en-IN" sz="2800" dirty="0" err="1"/>
              <a:t>tumor</a:t>
            </a:r>
            <a:r>
              <a:rPr lang="en-IN" sz="2800" dirty="0"/>
              <a:t>, Renal cancer - Intracranial bleeding.</a:t>
            </a:r>
          </a:p>
          <a:p>
            <a:r>
              <a:rPr lang="en-IN" sz="2800" dirty="0" err="1"/>
              <a:t>Tumor</a:t>
            </a:r>
            <a:r>
              <a:rPr lang="en-IN" sz="2800" dirty="0"/>
              <a:t> mass and surrounding </a:t>
            </a:r>
            <a:r>
              <a:rPr lang="en-IN" sz="2800" dirty="0" err="1"/>
              <a:t>edema</a:t>
            </a:r>
            <a:r>
              <a:rPr lang="en-IN" sz="2800" dirty="0"/>
              <a:t> - Hydrocephalus.</a:t>
            </a:r>
          </a:p>
          <a:p>
            <a:r>
              <a:rPr lang="en-IN" sz="2800" dirty="0"/>
              <a:t>Increased ICT - Papilledema with visual disturbances, neck stiffness and Herniation syndrome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828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F086-4EFB-C735-8554-8A8277729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3286"/>
            <a:ext cx="11332028" cy="6694713"/>
          </a:xfrm>
        </p:spPr>
        <p:txBody>
          <a:bodyPr>
            <a:normAutofit/>
          </a:bodyPr>
          <a:lstStyle/>
          <a:p>
            <a:r>
              <a:rPr lang="en-IN" sz="2400" dirty="0"/>
              <a:t>Gadolinium enhanced MRI-Meningeal involvement and small lesions in brain stem and cerebellum.</a:t>
            </a:r>
          </a:p>
          <a:p>
            <a:r>
              <a:rPr lang="en-IN" sz="2400" dirty="0"/>
              <a:t>MRI superior to CT</a:t>
            </a:r>
          </a:p>
          <a:p>
            <a:r>
              <a:rPr lang="en-IN" sz="2400" dirty="0"/>
              <a:t>MRI brain –brain metastases as multiple enhancing lesions of varying sizes with surrounding area of low density </a:t>
            </a:r>
            <a:r>
              <a:rPr lang="en-IN" sz="2400" dirty="0" err="1"/>
              <a:t>edema</a:t>
            </a:r>
            <a:endParaRPr lang="en-IN" sz="24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37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9CDB-4B0F-0081-8671-1D3086F90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2" y="609600"/>
            <a:ext cx="10472057" cy="5867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900" b="1" dirty="0"/>
              <a:t>TREATMENT</a:t>
            </a:r>
          </a:p>
          <a:p>
            <a:pPr marL="0" indent="0">
              <a:buNone/>
            </a:pPr>
            <a:endParaRPr lang="en-IN" sz="1800" dirty="0"/>
          </a:p>
          <a:p>
            <a:r>
              <a:rPr lang="en-IN" sz="3100" dirty="0"/>
              <a:t>Dexamethasone best initial treatment</a:t>
            </a:r>
          </a:p>
          <a:p>
            <a:r>
              <a:rPr lang="en-IN" sz="3100" dirty="0"/>
              <a:t>Uses of immunotherapy for primary and brain </a:t>
            </a:r>
            <a:r>
              <a:rPr lang="en-IN" sz="3100" dirty="0" err="1"/>
              <a:t>mets</a:t>
            </a:r>
            <a:r>
              <a:rPr lang="en-IN" sz="3100" dirty="0"/>
              <a:t> limit steroid usage</a:t>
            </a:r>
          </a:p>
          <a:p>
            <a:r>
              <a:rPr lang="en-IN" sz="3100" dirty="0"/>
              <a:t>Bevacizumab can be used to wean off steroid usage as well as immunotherapy.</a:t>
            </a:r>
          </a:p>
          <a:p>
            <a:r>
              <a:rPr lang="en-IN" sz="3100" dirty="0"/>
              <a:t>Multiple brain </a:t>
            </a:r>
            <a:r>
              <a:rPr lang="en-IN" sz="3100" dirty="0" err="1"/>
              <a:t>mets</a:t>
            </a:r>
            <a:r>
              <a:rPr lang="en-IN" sz="3100" dirty="0"/>
              <a:t>-Whole brain radiation.</a:t>
            </a:r>
          </a:p>
          <a:p>
            <a:r>
              <a:rPr lang="en-IN" sz="3100" dirty="0"/>
              <a:t>Single brain </a:t>
            </a:r>
            <a:r>
              <a:rPr lang="en-IN" sz="3100" dirty="0" err="1"/>
              <a:t>mets</a:t>
            </a:r>
            <a:r>
              <a:rPr lang="en-IN" sz="3100" dirty="0"/>
              <a:t> and radiotherapy resistant </a:t>
            </a:r>
            <a:r>
              <a:rPr lang="en-IN" sz="3100" dirty="0" err="1"/>
              <a:t>tumors</a:t>
            </a:r>
            <a:r>
              <a:rPr lang="en-IN" sz="3100" dirty="0"/>
              <a:t>-Surgery and Whole brain radiation.</a:t>
            </a:r>
          </a:p>
          <a:p>
            <a:r>
              <a:rPr lang="en-IN" sz="3100" dirty="0"/>
              <a:t>STEREOTACTIC RADIOSURGERY –Limited number of brain </a:t>
            </a:r>
            <a:r>
              <a:rPr lang="en-IN" sz="3100" dirty="0" err="1"/>
              <a:t>mets</a:t>
            </a:r>
            <a:r>
              <a:rPr lang="en-IN" sz="3100" dirty="0"/>
              <a:t>.</a:t>
            </a:r>
          </a:p>
          <a:p>
            <a:r>
              <a:rPr lang="en-IN" sz="3100" dirty="0"/>
              <a:t>Increased intracranial pressure with hydrocephalus-Shunt placement.</a:t>
            </a:r>
          </a:p>
          <a:p>
            <a:r>
              <a:rPr lang="en-IN" sz="3100" dirty="0"/>
              <a:t>If medical therapy fails- </a:t>
            </a:r>
            <a:r>
              <a:rPr lang="en-IN" sz="3100" dirty="0" err="1"/>
              <a:t>Ventriculotomy</a:t>
            </a:r>
            <a:r>
              <a:rPr lang="en-IN" sz="3100" dirty="0"/>
              <a:t>.</a:t>
            </a:r>
          </a:p>
          <a:p>
            <a:r>
              <a:rPr lang="en-IN" sz="3100" dirty="0"/>
              <a:t>Targeted agents and check point inhibitors – brain </a:t>
            </a:r>
            <a:r>
              <a:rPr lang="en-IN" sz="3100" dirty="0" err="1"/>
              <a:t>mets</a:t>
            </a:r>
            <a:r>
              <a:rPr lang="en-IN" sz="3100" dirty="0"/>
              <a:t> from breast, non small cell lung, renal cancer and melanoma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568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8BAE-0B3F-EB6D-EE79-A2C0B8DF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1256"/>
            <a:ext cx="10131425" cy="957943"/>
          </a:xfrm>
        </p:spPr>
        <p:txBody>
          <a:bodyPr/>
          <a:lstStyle/>
          <a:p>
            <a:r>
              <a:rPr lang="en-IN" b="1" dirty="0" err="1">
                <a:latin typeface="+mn-lt"/>
              </a:rPr>
              <a:t>NEOPLastic</a:t>
            </a:r>
            <a:r>
              <a:rPr lang="en-IN" b="1" dirty="0">
                <a:latin typeface="+mn-lt"/>
              </a:rPr>
              <a:t> meningitis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FCB5A-2DD8-5246-B2F8-86AC3A22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30831"/>
            <a:ext cx="10722428" cy="4582884"/>
          </a:xfrm>
        </p:spPr>
        <p:txBody>
          <a:bodyPr>
            <a:noAutofit/>
          </a:bodyPr>
          <a:lstStyle/>
          <a:p>
            <a:r>
              <a:rPr lang="en-IN" sz="2200" dirty="0" err="1"/>
              <a:t>Tumor</a:t>
            </a:r>
            <a:r>
              <a:rPr lang="en-IN" sz="2200" dirty="0"/>
              <a:t> involving leptomeninges-complication of both primary CNS </a:t>
            </a:r>
            <a:r>
              <a:rPr lang="en-IN" sz="2200" dirty="0" err="1"/>
              <a:t>tumor</a:t>
            </a:r>
            <a:r>
              <a:rPr lang="en-IN" sz="2200" dirty="0"/>
              <a:t> and secondaries.</a:t>
            </a:r>
          </a:p>
          <a:p>
            <a:r>
              <a:rPr lang="en-IN" sz="2200" dirty="0"/>
              <a:t>3-8% </a:t>
            </a:r>
          </a:p>
          <a:p>
            <a:r>
              <a:rPr lang="en-IN" sz="2200" dirty="0"/>
              <a:t>Most common-</a:t>
            </a:r>
            <a:r>
              <a:rPr lang="en-IN" sz="2200" dirty="0" err="1"/>
              <a:t>Melanoma,breast,Lung</a:t>
            </a:r>
            <a:r>
              <a:rPr lang="en-IN" sz="2200" dirty="0"/>
              <a:t> </a:t>
            </a:r>
            <a:r>
              <a:rPr lang="en-IN" sz="2200" dirty="0" err="1"/>
              <a:t>cancer,lymphoma</a:t>
            </a:r>
            <a:r>
              <a:rPr lang="en-IN" sz="2200" dirty="0"/>
              <a:t> and acute </a:t>
            </a:r>
            <a:r>
              <a:rPr lang="en-IN" sz="2200" dirty="0" err="1"/>
              <a:t>leukemia</a:t>
            </a:r>
            <a:r>
              <a:rPr lang="en-IN" sz="2200" dirty="0"/>
              <a:t>.</a:t>
            </a:r>
          </a:p>
          <a:p>
            <a:r>
              <a:rPr lang="en-IN" sz="2200" dirty="0"/>
              <a:t>Breast cancer- Triple negative subtype</a:t>
            </a:r>
          </a:p>
          <a:p>
            <a:r>
              <a:rPr lang="en-IN" sz="2200" dirty="0"/>
              <a:t>Anaplastic lymphoma kinase[ALK] or EGFR  rearrangement in NON SMALL CELL LUNG CANCER.</a:t>
            </a:r>
          </a:p>
          <a:p>
            <a:r>
              <a:rPr lang="en-IN" sz="2200" dirty="0"/>
              <a:t>Both have neoplastic meningitis and brain </a:t>
            </a:r>
            <a:r>
              <a:rPr lang="en-IN" sz="2200" dirty="0" err="1"/>
              <a:t>mets</a:t>
            </a:r>
            <a:r>
              <a:rPr lang="en-IN" sz="2200" dirty="0"/>
              <a:t> common.</a:t>
            </a:r>
          </a:p>
          <a:p>
            <a:r>
              <a:rPr lang="en-IN" sz="2200" dirty="0"/>
              <a:t>11-31% of patient with neoplastic meningitis have intraparenchymal brain </a:t>
            </a:r>
            <a:r>
              <a:rPr lang="en-IN" sz="2200" dirty="0" err="1"/>
              <a:t>mets</a:t>
            </a:r>
            <a:r>
              <a:rPr lang="en-IN" sz="2200" dirty="0"/>
              <a:t>.</a:t>
            </a:r>
          </a:p>
          <a:p>
            <a:r>
              <a:rPr lang="en-IN" sz="2200" dirty="0"/>
              <a:t>Leptomeningeal seeding –SRT, Removal of brain </a:t>
            </a:r>
            <a:r>
              <a:rPr lang="en-IN" sz="2200" dirty="0" err="1"/>
              <a:t>mets</a:t>
            </a:r>
            <a:r>
              <a:rPr lang="en-IN" sz="2200" dirty="0"/>
              <a:t>.</a:t>
            </a:r>
          </a:p>
          <a:p>
            <a:r>
              <a:rPr lang="en-IN" sz="2200" dirty="0"/>
              <a:t>Signs and symptoms-Headache, gait abnormality , mental changes ,nausea, vomiting , seizures, limb weakness , Cranial nerve palsies , extremity weakness ,</a:t>
            </a:r>
            <a:r>
              <a:rPr lang="en-IN" sz="2200" dirty="0" err="1"/>
              <a:t>parasthesia</a:t>
            </a:r>
            <a:r>
              <a:rPr lang="en-IN" sz="2200" dirty="0"/>
              <a:t> and decreased deep tendon reflexes.</a:t>
            </a:r>
          </a:p>
        </p:txBody>
      </p:sp>
    </p:spTree>
    <p:extLst>
      <p:ext uri="{BB962C8B-B14F-4D97-AF65-F5344CB8AC3E}">
        <p14:creationId xmlns:p14="http://schemas.microsoft.com/office/powerpoint/2010/main" val="373025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BB38-54CE-0A9F-8B39-9F2C581C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9486"/>
            <a:ext cx="10131425" cy="968829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4D72-358D-668F-D63E-7D58E6B8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636828" cy="3649133"/>
          </a:xfrm>
        </p:spPr>
        <p:txBody>
          <a:bodyPr>
            <a:noAutofit/>
          </a:bodyPr>
          <a:lstStyle/>
          <a:p>
            <a:r>
              <a:rPr lang="en-IN" sz="2400" dirty="0"/>
              <a:t>CSF malignant cells.</a:t>
            </a:r>
          </a:p>
          <a:p>
            <a:r>
              <a:rPr lang="en-IN" sz="2400" dirty="0"/>
              <a:t>40% will have false negative CSF cytology.</a:t>
            </a:r>
          </a:p>
          <a:p>
            <a:r>
              <a:rPr lang="en-IN" sz="2400" dirty="0"/>
              <a:t>CSF protein will be elevated , except in HTLV associated T Cell </a:t>
            </a:r>
            <a:r>
              <a:rPr lang="en-IN" sz="2400" dirty="0" err="1"/>
              <a:t>leukemia</a:t>
            </a:r>
            <a:r>
              <a:rPr lang="en-IN" sz="2400" dirty="0"/>
              <a:t>.</a:t>
            </a:r>
          </a:p>
          <a:p>
            <a:r>
              <a:rPr lang="en-IN" sz="2400" dirty="0"/>
              <a:t>Repeated CSF Cytology should be tried.</a:t>
            </a:r>
          </a:p>
          <a:p>
            <a:r>
              <a:rPr lang="en-IN" sz="2400" dirty="0"/>
              <a:t>MRI Findings – Leptomeningeal, sub-ependymal, dural or cranial nerve enhancement.</a:t>
            </a:r>
          </a:p>
          <a:p>
            <a:r>
              <a:rPr lang="en-IN" sz="2400" dirty="0"/>
              <a:t>Superficial cerebral lesions intradural and communicating hydrocephalus.</a:t>
            </a:r>
          </a:p>
          <a:p>
            <a:r>
              <a:rPr lang="en-IN" sz="2400" dirty="0"/>
              <a:t>Spinal cord MRI Necessary since 20% of people have cord abnormalities.</a:t>
            </a:r>
          </a:p>
          <a:p>
            <a:r>
              <a:rPr lang="en-IN" sz="2400" dirty="0"/>
              <a:t>MRI diagnosis of </a:t>
            </a:r>
            <a:r>
              <a:rPr lang="en-IN" sz="2400" dirty="0" err="1"/>
              <a:t>leptomenigeal</a:t>
            </a:r>
            <a:r>
              <a:rPr lang="en-IN" sz="2400" dirty="0"/>
              <a:t> disease is limited with hematopoietic malignancy.</a:t>
            </a:r>
          </a:p>
          <a:p>
            <a:r>
              <a:rPr lang="en-IN" sz="2400" dirty="0"/>
              <a:t>70 % of patients will have ventricular outlet obstruction, abnormal flow in spinal canal or impaired flow over cerebral convexity. will decrease efficacy or increase toxicity of intra-thecal chemotherapy.</a:t>
            </a:r>
          </a:p>
          <a:p>
            <a:r>
              <a:rPr lang="en-IN" sz="2400" dirty="0"/>
              <a:t>Neoplastic meningitis can cause-Intracranial hypertension and  Hydrocephalus.</a:t>
            </a:r>
          </a:p>
        </p:txBody>
      </p:sp>
    </p:spTree>
    <p:extLst>
      <p:ext uri="{BB962C8B-B14F-4D97-AF65-F5344CB8AC3E}">
        <p14:creationId xmlns:p14="http://schemas.microsoft.com/office/powerpoint/2010/main" val="215208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2CA43-EC6F-24C0-69AE-17AF97CA1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4" y="2472268"/>
            <a:ext cx="9244239" cy="1011159"/>
          </a:xfrm>
        </p:spPr>
        <p:txBody>
          <a:bodyPr/>
          <a:lstStyle/>
          <a:p>
            <a:r>
              <a:rPr lang="en-IN" b="1" dirty="0"/>
              <a:t>Emergency in cancer patients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875EA-21D3-FECC-A191-E7C3B89A9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5458" y="4320418"/>
            <a:ext cx="8806542" cy="1405467"/>
          </a:xfrm>
        </p:spPr>
        <p:txBody>
          <a:bodyPr>
            <a:noAutofit/>
          </a:bodyPr>
          <a:lstStyle/>
          <a:p>
            <a:pPr algn="l"/>
            <a:r>
              <a:rPr lang="en-IN" sz="2400" dirty="0"/>
              <a:t>1.Pressure or obstruction caused by space occupying lesion</a:t>
            </a:r>
          </a:p>
          <a:p>
            <a:pPr algn="l"/>
            <a:r>
              <a:rPr lang="en-IN" sz="2400" dirty="0"/>
              <a:t>2.Metabolic or hormonal problem</a:t>
            </a:r>
          </a:p>
          <a:p>
            <a:pPr algn="l"/>
            <a:r>
              <a:rPr lang="en-IN" sz="2400" dirty="0"/>
              <a:t>3.Treatment related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02415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670D-709D-ECBE-9332-5AA2F9B0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A6E1-72B8-0964-556A-BED9A5D18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02685" cy="3649133"/>
          </a:xfrm>
        </p:spPr>
        <p:txBody>
          <a:bodyPr>
            <a:noAutofit/>
          </a:bodyPr>
          <a:lstStyle/>
          <a:p>
            <a:r>
              <a:rPr lang="en-IN" sz="2400" dirty="0"/>
              <a:t>Chemotherapy - Intrathecal injection or systemic route for control of </a:t>
            </a:r>
            <a:r>
              <a:rPr lang="en-IN" sz="2400" dirty="0" err="1"/>
              <a:t>leptomenigeal</a:t>
            </a:r>
            <a:r>
              <a:rPr lang="en-IN" sz="2400" dirty="0"/>
              <a:t> disease.</a:t>
            </a:r>
          </a:p>
          <a:p>
            <a:r>
              <a:rPr lang="en-IN" sz="2400" dirty="0"/>
              <a:t>Intra thecal chemotherapy - </a:t>
            </a:r>
            <a:r>
              <a:rPr lang="en-IN" sz="2400" dirty="0" err="1"/>
              <a:t>Methotrextate</a:t>
            </a:r>
            <a:r>
              <a:rPr lang="en-IN" sz="2400" dirty="0"/>
              <a:t>, </a:t>
            </a:r>
            <a:r>
              <a:rPr lang="en-IN" sz="2400" dirty="0" err="1"/>
              <a:t>cytraubine</a:t>
            </a:r>
            <a:r>
              <a:rPr lang="en-IN" sz="2400" dirty="0"/>
              <a:t> or </a:t>
            </a:r>
            <a:r>
              <a:rPr lang="en-IN" sz="2400" dirty="0" err="1"/>
              <a:t>thio</a:t>
            </a:r>
            <a:r>
              <a:rPr lang="en-IN" sz="2400" dirty="0"/>
              <a:t> tepa- delivered by Lumbar puncture, </a:t>
            </a:r>
            <a:r>
              <a:rPr lang="en-IN" sz="2400" dirty="0" err="1"/>
              <a:t>ommaya</a:t>
            </a:r>
            <a:r>
              <a:rPr lang="en-IN" sz="2400" dirty="0"/>
              <a:t> reservoir.</a:t>
            </a:r>
          </a:p>
          <a:p>
            <a:r>
              <a:rPr lang="en-IN" sz="2400" dirty="0"/>
              <a:t>Focal radiotherapy-symptomatic or obstructive lesions.</a:t>
            </a:r>
          </a:p>
          <a:p>
            <a:r>
              <a:rPr lang="en-IN" sz="2400" dirty="0"/>
              <a:t>TKI in NON SMALL CELL LUNG CANCER improvement with leptomeningeal spread.</a:t>
            </a:r>
          </a:p>
          <a:p>
            <a:r>
              <a:rPr lang="en-IN" sz="2400" dirty="0"/>
              <a:t>Neoplastic meningitis in Acute </a:t>
            </a:r>
            <a:r>
              <a:rPr lang="en-IN" sz="2400" dirty="0" err="1"/>
              <a:t>leukemia</a:t>
            </a:r>
            <a:r>
              <a:rPr lang="en-IN" sz="2400" dirty="0"/>
              <a:t> or Lymphoma can be cured if the systemic disease is eliminated.</a:t>
            </a:r>
          </a:p>
          <a:p>
            <a:r>
              <a:rPr lang="en-IN" sz="2400" dirty="0"/>
              <a:t>The development of neoplastic meningitis occurs in the setting of uncontrolled cancer outside the CNS and it has poor prognosis-median survival 10-12 weeks.</a:t>
            </a:r>
          </a:p>
        </p:txBody>
      </p:sp>
    </p:spTree>
    <p:extLst>
      <p:ext uri="{BB962C8B-B14F-4D97-AF65-F5344CB8AC3E}">
        <p14:creationId xmlns:p14="http://schemas.microsoft.com/office/powerpoint/2010/main" val="231752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696A-C2ED-E62B-05BC-E1C263E0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Pulmonary and intracerebral </a:t>
            </a:r>
            <a:r>
              <a:rPr lang="en-IN" b="1" dirty="0" err="1">
                <a:latin typeface="+mn-lt"/>
              </a:rPr>
              <a:t>leukostasis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EE2F-221C-0DC3-3AD5-08143638A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55085" cy="4215190"/>
          </a:xfrm>
        </p:spPr>
        <p:txBody>
          <a:bodyPr>
            <a:normAutofit fontScale="77500" lnSpcReduction="20000"/>
          </a:bodyPr>
          <a:lstStyle/>
          <a:p>
            <a:r>
              <a:rPr lang="en-IN" sz="3100" dirty="0"/>
              <a:t>Potential fatal complication of acute </a:t>
            </a:r>
            <a:r>
              <a:rPr lang="en-IN" sz="3100" dirty="0" err="1"/>
              <a:t>leukemia</a:t>
            </a:r>
            <a:r>
              <a:rPr lang="en-IN" sz="3100" dirty="0"/>
              <a:t> when peripheral blast cell count is more than 100000 per </a:t>
            </a:r>
            <a:r>
              <a:rPr lang="en-IN" sz="3100" dirty="0" err="1"/>
              <a:t>mL.</a:t>
            </a:r>
            <a:endParaRPr lang="en-IN" sz="3100" dirty="0"/>
          </a:p>
          <a:p>
            <a:r>
              <a:rPr lang="en-IN" sz="3100" dirty="0"/>
              <a:t>AML -5 to 13 % and ALL 10 to 30 %.</a:t>
            </a:r>
          </a:p>
          <a:p>
            <a:r>
              <a:rPr lang="en-IN" sz="3100" dirty="0"/>
              <a:t>Increases blood viscosity-slow blood flow-</a:t>
            </a:r>
            <a:r>
              <a:rPr lang="en-IN" sz="3100" dirty="0" err="1"/>
              <a:t>Hemorrhage</a:t>
            </a:r>
            <a:endParaRPr lang="en-IN" sz="3100" dirty="0"/>
          </a:p>
          <a:p>
            <a:r>
              <a:rPr lang="en-IN" sz="3100" dirty="0"/>
              <a:t>Brain and Lung most commonly affected</a:t>
            </a:r>
          </a:p>
          <a:p>
            <a:r>
              <a:rPr lang="en-IN" sz="3100" dirty="0"/>
              <a:t>Brain-stupor, headache ,ataxia, visual disturbances, confusion, coma, sudden death</a:t>
            </a:r>
          </a:p>
          <a:p>
            <a:r>
              <a:rPr lang="en-IN" sz="3100" dirty="0"/>
              <a:t>Lungs –respiratory distress, hypoxemia, respiratory failure.</a:t>
            </a:r>
          </a:p>
          <a:p>
            <a:r>
              <a:rPr lang="en-IN" sz="3100" dirty="0"/>
              <a:t>Other system-Acute leg ischemia ,MI. Bowel infarction, Renal vein thrombosis, Retinal vein distension and </a:t>
            </a:r>
            <a:r>
              <a:rPr lang="en-IN" sz="3100" dirty="0" err="1"/>
              <a:t>hemorrhage</a:t>
            </a:r>
            <a:r>
              <a:rPr lang="en-IN" sz="3100" dirty="0"/>
              <a:t>.</a:t>
            </a:r>
          </a:p>
          <a:p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69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544CC-523F-4ED7-9F55-75859D5E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266713" cy="3649133"/>
          </a:xfrm>
        </p:spPr>
        <p:txBody>
          <a:bodyPr>
            <a:noAutofit/>
          </a:bodyPr>
          <a:lstStyle/>
          <a:p>
            <a:r>
              <a:rPr lang="en-IN" sz="2400" dirty="0"/>
              <a:t>Rapid consumption of O2 by spuriously elevated WBC  cause low oxygen tension.</a:t>
            </a:r>
          </a:p>
          <a:p>
            <a:r>
              <a:rPr lang="en-IN" sz="2400" dirty="0"/>
              <a:t>Risk of DIC and TLS are more.</a:t>
            </a:r>
          </a:p>
          <a:p>
            <a:r>
              <a:rPr lang="en-IN" sz="2400" dirty="0"/>
              <a:t>Till diagnosis HYDROXYUREA and after diagnosis chemotherapy used.</a:t>
            </a:r>
          </a:p>
          <a:p>
            <a:r>
              <a:rPr lang="en-IN" sz="2400" dirty="0"/>
              <a:t> Intravascular volume depletion and unnecessary blood transfusion worsens </a:t>
            </a:r>
            <a:r>
              <a:rPr lang="en-IN" sz="2400" dirty="0" err="1"/>
              <a:t>leukostasis</a:t>
            </a:r>
            <a:r>
              <a:rPr lang="en-IN" sz="2400" dirty="0"/>
              <a:t> </a:t>
            </a:r>
          </a:p>
          <a:p>
            <a:r>
              <a:rPr lang="en-IN" sz="2400" dirty="0"/>
              <a:t>Note-Acute promyelocytic </a:t>
            </a:r>
            <a:r>
              <a:rPr lang="en-IN" sz="2400" dirty="0" err="1"/>
              <a:t>leukemia</a:t>
            </a:r>
            <a:r>
              <a:rPr lang="en-IN" sz="2400" dirty="0"/>
              <a:t> –Treated with Tretinoin and arsenic trioxide may cause </a:t>
            </a:r>
            <a:r>
              <a:rPr lang="en-IN" sz="2400" dirty="0" err="1"/>
              <a:t>leukostasis</a:t>
            </a:r>
            <a:r>
              <a:rPr lang="en-IN" sz="2400" dirty="0"/>
              <a:t> as </a:t>
            </a:r>
            <a:r>
              <a:rPr lang="en-IN" sz="2400" dirty="0" err="1"/>
              <a:t>tumor</a:t>
            </a:r>
            <a:r>
              <a:rPr lang="en-IN" sz="2400" dirty="0"/>
              <a:t> cell differentiated into mature neutrophils.</a:t>
            </a:r>
          </a:p>
          <a:p>
            <a:r>
              <a:rPr lang="en-IN" sz="2400" dirty="0"/>
              <a:t>This can be avoided by using cytotoxic chemotherapy with differentiating agents.</a:t>
            </a:r>
          </a:p>
          <a:p>
            <a:r>
              <a:rPr lang="en-IN" sz="2400" dirty="0" err="1"/>
              <a:t>Leukapharesis</a:t>
            </a:r>
            <a:r>
              <a:rPr lang="en-IN" sz="2400" dirty="0"/>
              <a:t> can be used</a:t>
            </a:r>
          </a:p>
        </p:txBody>
      </p:sp>
    </p:spTree>
    <p:extLst>
      <p:ext uri="{BB962C8B-B14F-4D97-AF65-F5344CB8AC3E}">
        <p14:creationId xmlns:p14="http://schemas.microsoft.com/office/powerpoint/2010/main" val="21452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FDC0-69EA-D59A-8193-A7A37FCA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Tumour lysis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F79E-4F0B-320D-F983-5BFE5EB7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316239"/>
            <a:ext cx="11582399" cy="3649133"/>
          </a:xfrm>
        </p:spPr>
        <p:txBody>
          <a:bodyPr>
            <a:noAutofit/>
          </a:bodyPr>
          <a:lstStyle/>
          <a:p>
            <a:r>
              <a:rPr lang="en-IN" sz="2400" dirty="0"/>
              <a:t>Characterized by hyperuricemia, hyperphosphatemia, </a:t>
            </a:r>
            <a:r>
              <a:rPr lang="en-IN" sz="2400" dirty="0" err="1"/>
              <a:t>hyperkalemia</a:t>
            </a:r>
            <a:r>
              <a:rPr lang="en-IN" sz="2400" dirty="0"/>
              <a:t>, acidosis and </a:t>
            </a:r>
            <a:r>
              <a:rPr lang="en-IN" sz="2400" dirty="0" err="1"/>
              <a:t>hypocalcemia</a:t>
            </a:r>
            <a:endParaRPr lang="en-IN" sz="2400" dirty="0"/>
          </a:p>
          <a:p>
            <a:r>
              <a:rPr lang="en-IN" sz="2400" dirty="0"/>
              <a:t>Most common in rapidly proliferating neoplastic cells like Burkitt’s lymphoma, ALL and chronic </a:t>
            </a:r>
            <a:r>
              <a:rPr lang="en-IN" sz="2400" dirty="0" err="1"/>
              <a:t>leukemia</a:t>
            </a:r>
            <a:r>
              <a:rPr lang="en-IN" sz="2400" dirty="0"/>
              <a:t> rarely solid tumours</a:t>
            </a:r>
          </a:p>
          <a:p>
            <a:r>
              <a:rPr lang="en-IN" sz="2400" dirty="0"/>
              <a:t>TLS mostly occurs 1-5 days after chemotherapy ;rarely spontaneous necrosis of malignancies produce TLS</a:t>
            </a:r>
          </a:p>
          <a:p>
            <a:r>
              <a:rPr lang="en-IN" sz="2400" dirty="0"/>
              <a:t>Due to acidic environment uric acid precipitates in tubules, medulla and collecting duct causing renal failure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3959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0CA0-4D33-F7B9-19F7-3188D0502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Soluble uric acid cause decrease renal blood flow by vasoconstriction(crystal independent)</a:t>
            </a:r>
          </a:p>
          <a:p>
            <a:r>
              <a:rPr lang="en-IN" sz="2400" dirty="0"/>
              <a:t>Urinary uric acid/urinary creatinine &gt;1 acute </a:t>
            </a:r>
            <a:r>
              <a:rPr lang="en-IN" sz="2400" dirty="0" err="1"/>
              <a:t>hyperuricemic</a:t>
            </a:r>
            <a:r>
              <a:rPr lang="en-IN" sz="2400" dirty="0"/>
              <a:t> nephropathy   </a:t>
            </a:r>
          </a:p>
          <a:p>
            <a:r>
              <a:rPr lang="en-IN" sz="2400" dirty="0"/>
              <a:t>Calcium phosphate –</a:t>
            </a:r>
            <a:r>
              <a:rPr lang="en-IN" sz="2400" dirty="0" err="1"/>
              <a:t>interstitium</a:t>
            </a:r>
            <a:r>
              <a:rPr lang="en-IN" sz="2400" dirty="0"/>
              <a:t> and renal microvasculature –nephrocalcinosis</a:t>
            </a:r>
          </a:p>
          <a:p>
            <a:r>
              <a:rPr lang="en-IN" sz="2400" dirty="0" err="1"/>
              <a:t>Hypocalcemia</a:t>
            </a:r>
            <a:r>
              <a:rPr lang="en-IN" sz="2400" dirty="0"/>
              <a:t> –neuromuscular irritability and tetany</a:t>
            </a:r>
          </a:p>
        </p:txBody>
      </p:sp>
    </p:spTree>
    <p:extLst>
      <p:ext uri="{BB962C8B-B14F-4D97-AF65-F5344CB8AC3E}">
        <p14:creationId xmlns:p14="http://schemas.microsoft.com/office/powerpoint/2010/main" val="48377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1639-BCDF-60FF-3523-2D3F9F21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283029"/>
            <a:ext cx="10131425" cy="968829"/>
          </a:xfrm>
        </p:spPr>
        <p:txBody>
          <a:bodyPr/>
          <a:lstStyle/>
          <a:p>
            <a:r>
              <a:rPr lang="en-IN" b="1" dirty="0">
                <a:latin typeface="+mn-lt"/>
              </a:rPr>
              <a:t>Approach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02BF-D050-5CC6-AC43-382E44A78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2142067"/>
            <a:ext cx="6215742" cy="3649134"/>
          </a:xfrm>
        </p:spPr>
        <p:txBody>
          <a:bodyPr>
            <a:noAutofit/>
          </a:bodyPr>
          <a:lstStyle/>
          <a:p>
            <a:r>
              <a:rPr lang="en-IN" sz="2400" dirty="0"/>
              <a:t>Likelihood of TLS in any malignancy can be calculated by tumour burden and renal function</a:t>
            </a:r>
          </a:p>
          <a:p>
            <a:r>
              <a:rPr lang="en-IN" sz="2400" dirty="0"/>
              <a:t>Tumour burden depends on LDH and uric acid</a:t>
            </a:r>
          </a:p>
          <a:p>
            <a:r>
              <a:rPr lang="en-IN" sz="2400" dirty="0"/>
              <a:t>High risk patient –CBC, serum chemistry and urine analysis</a:t>
            </a:r>
          </a:p>
          <a:p>
            <a:r>
              <a:rPr lang="en-IN" sz="2400" dirty="0" err="1"/>
              <a:t>Pseudohyperkalemia</a:t>
            </a:r>
            <a:r>
              <a:rPr lang="en-IN" sz="2400" dirty="0"/>
              <a:t> seen in raised WBC and platelet count</a:t>
            </a:r>
          </a:p>
          <a:p>
            <a:r>
              <a:rPr lang="en-IN" sz="2400" dirty="0"/>
              <a:t>Abnormal renal baseline function –USG and CT to r/o obstructive uropathy</a:t>
            </a:r>
          </a:p>
          <a:p>
            <a:r>
              <a:rPr lang="en-IN" sz="2400" dirty="0"/>
              <a:t>Urine output monitored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49D496-107A-E93E-5911-D6AFCF43C2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3" r="-1"/>
          <a:stretch/>
        </p:blipFill>
        <p:spPr>
          <a:xfrm>
            <a:off x="6805904" y="-70757"/>
            <a:ext cx="5995695" cy="6999514"/>
          </a:xfrm>
        </p:spPr>
      </p:pic>
    </p:spTree>
    <p:extLst>
      <p:ext uri="{BB962C8B-B14F-4D97-AF65-F5344CB8AC3E}">
        <p14:creationId xmlns:p14="http://schemas.microsoft.com/office/powerpoint/2010/main" val="1371533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3FFC-4ECF-CFE6-4DA1-A2AFC222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6567"/>
            <a:ext cx="10131425" cy="1456267"/>
          </a:xfrm>
        </p:spPr>
        <p:txBody>
          <a:bodyPr/>
          <a:lstStyle/>
          <a:p>
            <a:r>
              <a:rPr lang="en-IN" b="1" dirty="0">
                <a:latin typeface="+mn-lt"/>
              </a:rPr>
              <a:t>Pulmonary infiltrates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57F68-49CF-85E6-8921-246134E7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103428" cy="3649133"/>
          </a:xfrm>
        </p:spPr>
        <p:txBody>
          <a:bodyPr>
            <a:noAutofit/>
          </a:bodyPr>
          <a:lstStyle/>
          <a:p>
            <a:r>
              <a:rPr lang="en-IN" sz="2400" dirty="0"/>
              <a:t>Cancer patients develop </a:t>
            </a:r>
            <a:r>
              <a:rPr lang="en-IN" sz="2400" dirty="0" err="1"/>
              <a:t>dyspnea</a:t>
            </a:r>
            <a:r>
              <a:rPr lang="en-IN" sz="2400" dirty="0"/>
              <a:t> due to progression of malignancy, treatment related toxicity, infection or unrelated diseases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dirty="0"/>
              <a:t>INFILTERATION BY MALIGNANCY</a:t>
            </a:r>
          </a:p>
          <a:p>
            <a:r>
              <a:rPr lang="en-IN" sz="2400" dirty="0" err="1"/>
              <a:t>Leukemia</a:t>
            </a:r>
            <a:r>
              <a:rPr lang="en-IN" sz="2400" dirty="0"/>
              <a:t> , Lymphoma , Breast  , Solid cancers</a:t>
            </a:r>
          </a:p>
          <a:p>
            <a:r>
              <a:rPr lang="en-IN" sz="2400" dirty="0"/>
              <a:t>Involvement of pulmonary lymphatics -  pulmonary lymphangitic carcinomatosis</a:t>
            </a:r>
          </a:p>
          <a:p>
            <a:r>
              <a:rPr lang="en-IN" sz="2400" dirty="0"/>
              <a:t>Interstitial marking on </a:t>
            </a:r>
            <a:r>
              <a:rPr lang="en-IN" sz="2400" dirty="0" err="1"/>
              <a:t>xray</a:t>
            </a:r>
            <a:r>
              <a:rPr lang="en-IN" sz="2400" dirty="0"/>
              <a:t> </a:t>
            </a:r>
          </a:p>
          <a:p>
            <a:r>
              <a:rPr lang="en-IN" sz="2400" dirty="0"/>
              <a:t>Mild </a:t>
            </a:r>
            <a:r>
              <a:rPr lang="en-IN" sz="2400" dirty="0" err="1"/>
              <a:t>dypnea</a:t>
            </a:r>
            <a:r>
              <a:rPr lang="en-IN" sz="2400" dirty="0"/>
              <a:t> at rest to pulmonary failure over weeks</a:t>
            </a:r>
          </a:p>
          <a:p>
            <a:r>
              <a:rPr lang="en-IN" sz="2400" dirty="0"/>
              <a:t>Dry cough , diffuse interstitial </a:t>
            </a:r>
            <a:r>
              <a:rPr lang="en-IN" sz="2400" dirty="0" err="1"/>
              <a:t>infilterates</a:t>
            </a:r>
            <a:r>
              <a:rPr lang="en-IN" sz="2400" dirty="0"/>
              <a:t> , alveolar capillary block and respiratory distress</a:t>
            </a:r>
          </a:p>
          <a:p>
            <a:r>
              <a:rPr lang="en-IN" sz="2400" dirty="0"/>
              <a:t>Glucocorticoids provide relief but specific chemotherapy should be used</a:t>
            </a:r>
          </a:p>
        </p:txBody>
      </p:sp>
    </p:spTree>
    <p:extLst>
      <p:ext uri="{BB962C8B-B14F-4D97-AF65-F5344CB8AC3E}">
        <p14:creationId xmlns:p14="http://schemas.microsoft.com/office/powerpoint/2010/main" val="330939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6201-11CE-E95A-2E6D-0F741F83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Treatment related pulmonary infiltrate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7424B-8A04-550B-28C4-FD7F0A086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493828" cy="4378476"/>
          </a:xfrm>
        </p:spPr>
        <p:txBody>
          <a:bodyPr>
            <a:normAutofit/>
          </a:bodyPr>
          <a:lstStyle/>
          <a:p>
            <a:r>
              <a:rPr lang="en-IN" sz="2400" dirty="0"/>
              <a:t>Cytotoxic agent like paclitaxel, bleomycin – pulmonary damage </a:t>
            </a:r>
          </a:p>
          <a:p>
            <a:r>
              <a:rPr lang="en-IN" sz="2400" dirty="0"/>
              <a:t>Most common interstitial pneumonitis , alveolitis and pulmonary fibrosis</a:t>
            </a:r>
          </a:p>
          <a:p>
            <a:r>
              <a:rPr lang="en-IN" sz="2400" dirty="0"/>
              <a:t>Methotrexate and procarbazine - acute hypersensitivity reaction</a:t>
            </a:r>
          </a:p>
          <a:p>
            <a:r>
              <a:rPr lang="en-IN" sz="2400" dirty="0"/>
              <a:t>Cytosine arabinoside – non cardiogenic pulmonary </a:t>
            </a:r>
            <a:r>
              <a:rPr lang="en-IN" sz="2400" dirty="0" err="1"/>
              <a:t>edema</a:t>
            </a:r>
            <a:endParaRPr lang="en-IN" sz="2400" dirty="0"/>
          </a:p>
          <a:p>
            <a:r>
              <a:rPr lang="en-IN" sz="2400" dirty="0"/>
              <a:t>Multi cytotoxic agent , RT and pre-existing lung condition – pulmonary toxicity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332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C4B0-3A99-0300-26BE-12B3CFFE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3ED1-E0FF-C5BC-5EB0-4F33DD5D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Supplemental o2 – potentiates drug toxicity and radiation injury</a:t>
            </a:r>
          </a:p>
          <a:p>
            <a:r>
              <a:rPr lang="en-GB" sz="2400" dirty="0"/>
              <a:t>molecular agents like imatinib and </a:t>
            </a:r>
            <a:r>
              <a:rPr lang="en-GB" sz="2400" dirty="0" err="1"/>
              <a:t>getitinib</a:t>
            </a:r>
            <a:r>
              <a:rPr lang="en-GB" sz="2400" dirty="0"/>
              <a:t> can produce ILD </a:t>
            </a:r>
          </a:p>
          <a:p>
            <a:r>
              <a:rPr lang="en-GB" sz="2400" dirty="0" err="1"/>
              <a:t>Temsirolimus</a:t>
            </a:r>
            <a:r>
              <a:rPr lang="en-GB" sz="2400" dirty="0"/>
              <a:t> and </a:t>
            </a:r>
            <a:r>
              <a:rPr lang="en-GB" sz="2400" dirty="0" err="1"/>
              <a:t>evrolimus</a:t>
            </a:r>
            <a:r>
              <a:rPr lang="en-GB" sz="2400" dirty="0"/>
              <a:t> can produce ground glass capacities with or without interstitial disease and lung parenchymal consolidation </a:t>
            </a:r>
          </a:p>
          <a:p>
            <a:r>
              <a:rPr lang="en-GB" sz="2400" dirty="0"/>
              <a:t>Checkpoint inhibitors of PD-1 and PDL-1 pathway Can produce immune mediated pneumonitis</a:t>
            </a: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5547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ACF0-EC19-C940-1394-00D49153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Radiation lung injury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5414-3473-F032-8369-9FBC6F927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072" y="1710534"/>
            <a:ext cx="10515600" cy="4351338"/>
          </a:xfrm>
        </p:spPr>
        <p:txBody>
          <a:bodyPr/>
          <a:lstStyle/>
          <a:p>
            <a:r>
              <a:rPr lang="en-GB" sz="2400" dirty="0"/>
              <a:t>Radiation pneumonitis fibrosis thoracic radiation therapy </a:t>
            </a:r>
          </a:p>
          <a:p>
            <a:r>
              <a:rPr lang="en-GB" sz="2400" dirty="0"/>
              <a:t>Acute or chronic depends on dose per fraction lung volume and radiation dose</a:t>
            </a:r>
          </a:p>
          <a:p>
            <a:r>
              <a:rPr lang="en-GB" sz="2400" dirty="0"/>
              <a:t>Concurrent use of Paclitaxel can  produce pulmonary toxicity</a:t>
            </a:r>
          </a:p>
          <a:p>
            <a:r>
              <a:rPr lang="en-GB" sz="2400" dirty="0"/>
              <a:t>Radiation pneumonitis can present in 2 to 6 months as </a:t>
            </a:r>
            <a:r>
              <a:rPr lang="en-GB" sz="2400" dirty="0" err="1"/>
              <a:t>dyspnea</a:t>
            </a:r>
            <a:r>
              <a:rPr lang="en-GB" sz="2400" dirty="0"/>
              <a:t> cough with the scanty sputum and low grade fever</a:t>
            </a:r>
          </a:p>
          <a:p>
            <a:r>
              <a:rPr lang="en-GB" sz="2400" dirty="0"/>
              <a:t>Mechanism involves PDGF , TNF , Interleukin and TGF-beta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8CD6-4D93-4FD8-2D3E-B7912DF8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45029"/>
          </a:xfrm>
        </p:spPr>
        <p:txBody>
          <a:bodyPr/>
          <a:lstStyle/>
          <a:p>
            <a:r>
              <a:rPr lang="en-IN" b="1" dirty="0">
                <a:latin typeface="+mn-lt"/>
              </a:rPr>
              <a:t>Superior vena cava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5206-6359-7F9D-8477-ED12A5C3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75819"/>
            <a:ext cx="10131425" cy="24339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N" sz="3600" dirty="0"/>
          </a:p>
          <a:p>
            <a:r>
              <a:rPr lang="en-IN" sz="2600" dirty="0"/>
              <a:t>Clinical manifestation of superior vena cava obstruction with reduction in venous return from head, neck and upper extremities</a:t>
            </a:r>
          </a:p>
          <a:p>
            <a:r>
              <a:rPr lang="en-IN" sz="2600" dirty="0"/>
              <a:t>Lung malignancy-85% </a:t>
            </a:r>
          </a:p>
          <a:p>
            <a:r>
              <a:rPr lang="en-IN" sz="2600" dirty="0"/>
              <a:t>Young adult: malignant lymphoma</a:t>
            </a:r>
          </a:p>
          <a:p>
            <a:pPr marL="0" indent="0">
              <a:buNone/>
            </a:pPr>
            <a:endParaRPr lang="en-IN" sz="4500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F10FBE-069D-9288-9696-AB4A93FA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22093"/>
              </p:ext>
            </p:extLst>
          </p:nvPr>
        </p:nvGraphicFramePr>
        <p:xfrm>
          <a:off x="1066800" y="3782181"/>
          <a:ext cx="96012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53894367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80280425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173544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BENIGN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MALIGNANT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97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/>
                        <a:t>Intravascular device like CVP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Lung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Aortic aneurysm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257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/>
                        <a:t>Pacemaker/defibrillator lead(40%)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Lymphoma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Thyromegaly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41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Metastatic tumours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Histoplasmosis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7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Behcets</a:t>
                      </a:r>
                      <a:r>
                        <a:rPr lang="en-IN" dirty="0"/>
                        <a:t>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1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Fibrosing mediastinitis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49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185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0CEE-7885-3D4B-2F06-9F5660B2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+mn-lt"/>
              </a:rPr>
              <a:t>Neutropenic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enterocolitis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3DFDB-56B0-B9A2-5111-7CD38E358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103428" cy="4106333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Inflammation and necrosis of GI tract</a:t>
            </a:r>
          </a:p>
          <a:p>
            <a:r>
              <a:rPr lang="en-GB" sz="2600" dirty="0" err="1"/>
              <a:t>Taxanes</a:t>
            </a:r>
            <a:r>
              <a:rPr lang="en-GB" sz="2600" dirty="0"/>
              <a:t>, 5-FU, </a:t>
            </a:r>
            <a:r>
              <a:rPr lang="en-GB" sz="2600" dirty="0" err="1"/>
              <a:t>Irinotecan</a:t>
            </a:r>
            <a:r>
              <a:rPr lang="en-GB" sz="2600" dirty="0"/>
              <a:t>, </a:t>
            </a:r>
            <a:r>
              <a:rPr lang="en-GB" sz="2600" dirty="0" err="1"/>
              <a:t>vinorelbin</a:t>
            </a:r>
            <a:r>
              <a:rPr lang="en-GB" sz="2600" dirty="0"/>
              <a:t>, high dose chemotherapy </a:t>
            </a:r>
          </a:p>
          <a:p>
            <a:r>
              <a:rPr lang="en-GB" sz="2600" dirty="0"/>
              <a:t>AIDS aplastic </a:t>
            </a:r>
            <a:r>
              <a:rPr lang="en-GB" sz="2600" dirty="0" err="1"/>
              <a:t>anemia</a:t>
            </a:r>
            <a:r>
              <a:rPr lang="en-GB" sz="2600" dirty="0"/>
              <a:t> cyclic neutropenia idiosyncratic drug reaction involving antibiotics and </a:t>
            </a:r>
            <a:r>
              <a:rPr lang="en-GB" sz="2600" dirty="0" err="1"/>
              <a:t>immuno</a:t>
            </a:r>
            <a:r>
              <a:rPr lang="en-GB" sz="2600" dirty="0"/>
              <a:t> suppressive therapies </a:t>
            </a:r>
          </a:p>
          <a:p>
            <a:endParaRPr lang="en-GB" sz="2600" dirty="0"/>
          </a:p>
          <a:p>
            <a:r>
              <a:rPr lang="en-GB" sz="2600" b="1" dirty="0"/>
              <a:t>Clinical features </a:t>
            </a:r>
          </a:p>
          <a:p>
            <a:r>
              <a:rPr lang="en-GB" sz="2600" dirty="0"/>
              <a:t>Right lower quadrant abdominal pain, rebound tenderness tense and distended </a:t>
            </a:r>
            <a:r>
              <a:rPr lang="en-GB" sz="2600" dirty="0" err="1"/>
              <a:t>abdomen,fever</a:t>
            </a:r>
            <a:r>
              <a:rPr lang="en-GB" sz="2600" dirty="0"/>
              <a:t> and neutropenia</a:t>
            </a:r>
          </a:p>
          <a:p>
            <a:r>
              <a:rPr lang="en-GB" sz="2600" dirty="0"/>
              <a:t>Watery diarrhoea with the sloughed </a:t>
            </a:r>
            <a:r>
              <a:rPr lang="en-GB" sz="2600" dirty="0" err="1"/>
              <a:t>mucosaand</a:t>
            </a:r>
            <a:r>
              <a:rPr lang="en-GB" sz="2600" dirty="0"/>
              <a:t> </a:t>
            </a:r>
            <a:r>
              <a:rPr lang="en-GB" sz="2600" dirty="0" err="1"/>
              <a:t>bactermia</a:t>
            </a:r>
            <a:r>
              <a:rPr lang="en-GB" sz="2600" dirty="0"/>
              <a:t> with or without bleeding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1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6AF4-AEB7-0F8B-44B0-F11157E4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1519"/>
            <a:ext cx="10131425" cy="1456267"/>
          </a:xfrm>
        </p:spPr>
        <p:txBody>
          <a:bodyPr/>
          <a:lstStyle/>
          <a:p>
            <a:r>
              <a:rPr lang="en-GB" b="1" dirty="0">
                <a:latin typeface="+mn-lt"/>
              </a:rPr>
              <a:t>Diagnosis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8974D-EC15-290A-EBFB-DF3C1945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6" y="2142067"/>
            <a:ext cx="9663340" cy="3649133"/>
          </a:xfrm>
        </p:spPr>
        <p:txBody>
          <a:bodyPr>
            <a:noAutofit/>
          </a:bodyPr>
          <a:lstStyle/>
          <a:p>
            <a:r>
              <a:rPr lang="en-GB" sz="2400" dirty="0"/>
              <a:t>CT scan Bowel wall thickening particularly in cecum bowel wall </a:t>
            </a:r>
            <a:r>
              <a:rPr lang="en-GB" sz="2400" dirty="0" err="1"/>
              <a:t>edema</a:t>
            </a:r>
            <a:r>
              <a:rPr lang="en-GB" sz="2400" dirty="0"/>
              <a:t> mesenteric standing and ascites</a:t>
            </a:r>
          </a:p>
          <a:p>
            <a:r>
              <a:rPr lang="en-GB" sz="2400" dirty="0"/>
              <a:t>Differential diagnosis:</a:t>
            </a:r>
          </a:p>
          <a:p>
            <a:pPr lvl="1"/>
            <a:r>
              <a:rPr lang="en-GB" sz="2200" dirty="0"/>
              <a:t>Appendicitis </a:t>
            </a:r>
          </a:p>
          <a:p>
            <a:pPr lvl="1"/>
            <a:r>
              <a:rPr lang="en-GB" sz="2200" dirty="0"/>
              <a:t>Diverticulitis </a:t>
            </a:r>
          </a:p>
          <a:p>
            <a:pPr lvl="1"/>
            <a:r>
              <a:rPr lang="en-GB" sz="2200" dirty="0" err="1"/>
              <a:t>C.diffficle</a:t>
            </a:r>
            <a:r>
              <a:rPr lang="en-GB" sz="2200" dirty="0"/>
              <a:t> associated colitis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USG – Bowel wall thickness more than 10 mm indicates higher mortality </a:t>
            </a:r>
          </a:p>
          <a:p>
            <a:r>
              <a:rPr lang="en-GB" sz="2400" dirty="0" err="1"/>
              <a:t>Pneumatosis</a:t>
            </a:r>
            <a:r>
              <a:rPr lang="en-GB" sz="2400" dirty="0"/>
              <a:t> intestinal is seen only in </a:t>
            </a:r>
            <a:r>
              <a:rPr lang="en-GB" sz="2400" dirty="0" err="1"/>
              <a:t>neutropenic</a:t>
            </a:r>
            <a:r>
              <a:rPr lang="en-GB" sz="2400" dirty="0"/>
              <a:t> </a:t>
            </a:r>
            <a:r>
              <a:rPr lang="en-GB" sz="2400" dirty="0" err="1"/>
              <a:t>enterocolitis</a:t>
            </a:r>
            <a:r>
              <a:rPr lang="en-GB" sz="2400" dirty="0"/>
              <a:t> and ischemia</a:t>
            </a:r>
          </a:p>
          <a:p>
            <a:r>
              <a:rPr lang="en-GB" sz="2400" dirty="0"/>
              <a:t>Involvement of both small and large bowel seen in </a:t>
            </a:r>
            <a:r>
              <a:rPr lang="en-GB" sz="2400" dirty="0" err="1"/>
              <a:t>neutropenic</a:t>
            </a:r>
            <a:r>
              <a:rPr lang="en-GB" sz="2400" dirty="0"/>
              <a:t> </a:t>
            </a:r>
            <a:r>
              <a:rPr lang="en-GB" sz="2400" dirty="0" err="1"/>
              <a:t>enterocolitis</a:t>
            </a:r>
            <a:r>
              <a:rPr lang="en-GB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3695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A863-334A-DA17-300A-35D88C1F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Treatment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DA75A-F719-1D1F-3DDA-DCA3502E7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Broad spectrum antibiotics  Bowel rest and </a:t>
            </a:r>
            <a:r>
              <a:rPr lang="en-GB" sz="2400" dirty="0" err="1"/>
              <a:t>naso</a:t>
            </a:r>
            <a:r>
              <a:rPr lang="en-GB" sz="2400" dirty="0"/>
              <a:t> gastric suctioning</a:t>
            </a:r>
          </a:p>
          <a:p>
            <a:r>
              <a:rPr lang="en-GB" sz="2400" dirty="0"/>
              <a:t>Myeloid growth factors improve outcome significantly </a:t>
            </a:r>
          </a:p>
          <a:p>
            <a:r>
              <a:rPr lang="en-GB" sz="2400" dirty="0"/>
              <a:t>Surgery indicated for perforation peritonitis, gangrenous bowel or GI </a:t>
            </a:r>
            <a:r>
              <a:rPr lang="en-GB" sz="2400" dirty="0" err="1"/>
              <a:t>hemorrhage</a:t>
            </a:r>
            <a:r>
              <a:rPr lang="en-GB" sz="2400" dirty="0"/>
              <a:t> despite correction of coagulopathy</a:t>
            </a:r>
          </a:p>
          <a:p>
            <a:r>
              <a:rPr lang="en-GB" sz="2400" dirty="0"/>
              <a:t>Antibiotics coverage for C. </a:t>
            </a:r>
            <a:r>
              <a:rPr lang="en-GB" sz="2400" dirty="0" err="1"/>
              <a:t>Difficle</a:t>
            </a:r>
            <a:r>
              <a:rPr lang="en-GB" sz="2400" dirty="0"/>
              <a:t> should be given if </a:t>
            </a:r>
            <a:r>
              <a:rPr lang="en-GB" sz="2400" dirty="0" err="1"/>
              <a:t>pseudomembanous</a:t>
            </a:r>
            <a:r>
              <a:rPr lang="en-GB" sz="2400" dirty="0"/>
              <a:t> colitis should not be excluded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69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5679-305D-DE3B-6FB0-01345B7B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9224"/>
            <a:ext cx="10131425" cy="1143000"/>
          </a:xfrm>
        </p:spPr>
        <p:txBody>
          <a:bodyPr/>
          <a:lstStyle/>
          <a:p>
            <a:r>
              <a:rPr lang="en-GB" b="1" dirty="0">
                <a:latin typeface="+mn-lt"/>
              </a:rPr>
              <a:t>Neutropenia and Infection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8290-F4F2-7D19-22CB-01085D6B4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048999" cy="3649133"/>
          </a:xfrm>
        </p:spPr>
        <p:txBody>
          <a:bodyPr>
            <a:noAutofit/>
          </a:bodyPr>
          <a:lstStyle/>
          <a:p>
            <a:r>
              <a:rPr lang="en-GB" sz="2400" dirty="0"/>
              <a:t>Neutropenia can cause fatal and non fatal infections if counts less than 500/</a:t>
            </a:r>
            <a:r>
              <a:rPr lang="en-GB" sz="2400" dirty="0" err="1"/>
              <a:t>microlitres</a:t>
            </a:r>
            <a:endParaRPr lang="en-GB" sz="2400" dirty="0"/>
          </a:p>
          <a:p>
            <a:r>
              <a:rPr lang="en-GB" sz="2400" dirty="0"/>
              <a:t>Affected by both gram positive and gram negative bacteria( especially by own commensals)</a:t>
            </a:r>
          </a:p>
          <a:p>
            <a:r>
              <a:rPr lang="en-GB" sz="2400" dirty="0"/>
              <a:t>Treatment should be given till neutropenia resolves (&gt;500) for 2 days, afebrile and stable after 72 hours </a:t>
            </a:r>
          </a:p>
          <a:p>
            <a:r>
              <a:rPr lang="en-GB" sz="2400" dirty="0"/>
              <a:t>Sometimes fever may not resolves after resolution of neutropenia </a:t>
            </a:r>
          </a:p>
          <a:p>
            <a:r>
              <a:rPr lang="en-GB" sz="2400" dirty="0"/>
              <a:t>Should look for- fungal infection, bacterial abscess, undrainable foci of infection, drug fever</a:t>
            </a:r>
          </a:p>
          <a:p>
            <a:r>
              <a:rPr lang="en-GB" sz="2400" dirty="0"/>
              <a:t>If still patient is febrile search for viral disease or unusual pathogen </a:t>
            </a:r>
          </a:p>
          <a:p>
            <a:r>
              <a:rPr lang="en-GB" sz="2400" dirty="0"/>
              <a:t>Unnecessary drug should be cut down from regimen </a:t>
            </a:r>
          </a:p>
        </p:txBody>
      </p:sp>
    </p:spTree>
    <p:extLst>
      <p:ext uri="{BB962C8B-B14F-4D97-AF65-F5344CB8AC3E}">
        <p14:creationId xmlns:p14="http://schemas.microsoft.com/office/powerpoint/2010/main" val="997671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6350" y="1310110"/>
            <a:ext cx="7758550" cy="4361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C6E1-4391-7DE7-8E11-F446DE54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533400"/>
            <a:ext cx="10131425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600" b="1" dirty="0">
                <a:solidFill>
                  <a:schemeClr val="accent6">
                    <a:lumMod val="75000"/>
                  </a:schemeClr>
                </a:solidFill>
              </a:rPr>
              <a:t>CLINICAL FEATURES</a:t>
            </a:r>
          </a:p>
          <a:p>
            <a:pPr lvl="1"/>
            <a:endParaRPr lang="en-IN" sz="2400" dirty="0"/>
          </a:p>
          <a:p>
            <a:pPr lvl="1"/>
            <a:r>
              <a:rPr lang="en-IN" sz="2400" dirty="0"/>
              <a:t>Neck &amp; facial swelling, </a:t>
            </a:r>
            <a:r>
              <a:rPr lang="en-IN" sz="2400" dirty="0" err="1"/>
              <a:t>dyspnea</a:t>
            </a:r>
            <a:r>
              <a:rPr lang="en-IN" sz="2400" dirty="0"/>
              <a:t> and cough</a:t>
            </a:r>
          </a:p>
          <a:p>
            <a:pPr lvl="1"/>
            <a:r>
              <a:rPr lang="en-IN" sz="2400" dirty="0"/>
              <a:t>Additional symptoms include hoarseness, tongue swelling, headache, nasal congestion, epistaxis, </a:t>
            </a:r>
            <a:r>
              <a:rPr lang="en-IN" sz="2400" dirty="0" err="1"/>
              <a:t>hemoptysis</a:t>
            </a:r>
            <a:r>
              <a:rPr lang="en-IN" sz="2400" dirty="0"/>
              <a:t>, dysphagia, pain, dizziness, syncope and lethargy</a:t>
            </a:r>
          </a:p>
          <a:p>
            <a:pPr lvl="1"/>
            <a:r>
              <a:rPr lang="en-IN" sz="2400" dirty="0"/>
              <a:t>Bending forward or lying supine aggravate</a:t>
            </a:r>
          </a:p>
          <a:p>
            <a:pPr lvl="1"/>
            <a:r>
              <a:rPr lang="en-IN" sz="2400" dirty="0"/>
              <a:t>Characteristic dilated neck veins, collateral veins over chest, cyanosis and </a:t>
            </a:r>
            <a:r>
              <a:rPr lang="en-IN" sz="2400" dirty="0" err="1"/>
              <a:t>edema</a:t>
            </a:r>
            <a:r>
              <a:rPr lang="en-IN" sz="2400" dirty="0"/>
              <a:t> </a:t>
            </a:r>
          </a:p>
          <a:p>
            <a:pPr lvl="1"/>
            <a:r>
              <a:rPr lang="en-IN" sz="2400" dirty="0"/>
              <a:t>If obstruction above azygous vein symptoms are </a:t>
            </a:r>
            <a:r>
              <a:rPr lang="en-IN" sz="2400" dirty="0" err="1"/>
              <a:t>usualy</a:t>
            </a:r>
            <a:r>
              <a:rPr lang="en-IN" sz="2400" dirty="0"/>
              <a:t> mild</a:t>
            </a:r>
          </a:p>
          <a:p>
            <a:pPr lvl="1"/>
            <a:r>
              <a:rPr lang="en-IN" sz="2400" dirty="0"/>
              <a:t>Symptoms improve with collaterals</a:t>
            </a:r>
          </a:p>
          <a:p>
            <a:pPr lvl="1"/>
            <a:r>
              <a:rPr lang="en-IN" sz="2400" dirty="0"/>
              <a:t>Cerebral and laryngeal </a:t>
            </a:r>
            <a:r>
              <a:rPr lang="en-IN" sz="2400" dirty="0" err="1"/>
              <a:t>edema</a:t>
            </a:r>
            <a:r>
              <a:rPr lang="en-IN" sz="2400" dirty="0"/>
              <a:t>- poor prognosis</a:t>
            </a:r>
          </a:p>
          <a:p>
            <a:pPr lvl="1"/>
            <a:r>
              <a:rPr lang="en-IN" sz="2400" dirty="0"/>
              <a:t>Rarely oesophageal varices develop (downhill varices)</a:t>
            </a:r>
          </a:p>
        </p:txBody>
      </p:sp>
    </p:spTree>
    <p:extLst>
      <p:ext uri="{BB962C8B-B14F-4D97-AF65-F5344CB8AC3E}">
        <p14:creationId xmlns:p14="http://schemas.microsoft.com/office/powerpoint/2010/main" val="239563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C4BC-515E-FAC2-3EBD-C3E03860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262743"/>
          </a:xfrm>
        </p:spPr>
        <p:txBody>
          <a:bodyPr/>
          <a:lstStyle/>
          <a:p>
            <a:r>
              <a:rPr lang="en-IN" b="1" dirty="0">
                <a:latin typeface="+mn-lt"/>
              </a:rPr>
              <a:t>diagnosis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12F8A-2C53-7D12-6CF3-DECC9511F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1970314"/>
            <a:ext cx="7053557" cy="3820885"/>
          </a:xfrm>
        </p:spPr>
        <p:txBody>
          <a:bodyPr>
            <a:normAutofit/>
          </a:bodyPr>
          <a:lstStyle/>
          <a:p>
            <a:r>
              <a:rPr lang="en-IN" sz="2400" dirty="0"/>
              <a:t>Chest imaging superior mediastinum widening</a:t>
            </a:r>
          </a:p>
          <a:p>
            <a:r>
              <a:rPr lang="en-IN" sz="2400" dirty="0"/>
              <a:t>Right side with effusion</a:t>
            </a:r>
          </a:p>
          <a:p>
            <a:r>
              <a:rPr lang="en-IN" sz="2400" dirty="0"/>
              <a:t>For diagnosis of SVCS diminished or absent opacification of prominent central venous structure</a:t>
            </a:r>
          </a:p>
          <a:p>
            <a:r>
              <a:rPr lang="en-IN" sz="2400" dirty="0"/>
              <a:t>MRI 100% sensitivity and specificity</a:t>
            </a:r>
          </a:p>
          <a:p>
            <a:r>
              <a:rPr lang="en-IN" sz="2400" dirty="0"/>
              <a:t>For cancer patient –CT enough (detailed workup not necessary)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A820CA-5E89-747A-E38B-2EBE249C98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316686" y="0"/>
            <a:ext cx="3875314" cy="7173686"/>
          </a:xfrm>
        </p:spPr>
      </p:pic>
    </p:spTree>
    <p:extLst>
      <p:ext uri="{BB962C8B-B14F-4D97-AF65-F5344CB8AC3E}">
        <p14:creationId xmlns:p14="http://schemas.microsoft.com/office/powerpoint/2010/main" val="348469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E0B7-EABB-0FF8-C825-95B6E40A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44C5-FABF-6E67-11BE-197B70E9B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Low salt diet , diuretics, head elevation and oxygen</a:t>
            </a:r>
          </a:p>
          <a:p>
            <a:r>
              <a:rPr lang="en-IN" sz="2400" dirty="0"/>
              <a:t>Glucocorticoid only used for mediastinal lymphoma mass</a:t>
            </a:r>
          </a:p>
          <a:p>
            <a:r>
              <a:rPr lang="en-IN" sz="2400" dirty="0"/>
              <a:t>Tracheal obstruction- life threatening complication</a:t>
            </a:r>
          </a:p>
          <a:p>
            <a:r>
              <a:rPr lang="en-IN" sz="2400" dirty="0"/>
              <a:t>Radiotherapy -non small cell lung cancer and other metastatic solid tumour</a:t>
            </a:r>
          </a:p>
          <a:p>
            <a:r>
              <a:rPr lang="en-IN" sz="2400" dirty="0"/>
              <a:t>Chemotherapy-small cell carcinoma, lymphoma or germ cell tumour</a:t>
            </a:r>
          </a:p>
          <a:p>
            <a:r>
              <a:rPr lang="en-IN" sz="2400" dirty="0"/>
              <a:t>Endovascular stenting gives rapid relief but can cause cardiac failure and pulmonary </a:t>
            </a:r>
            <a:r>
              <a:rPr lang="en-IN" sz="2400" dirty="0" err="1"/>
              <a:t>edema</a:t>
            </a:r>
            <a:endParaRPr lang="en-IN" sz="2400" dirty="0"/>
          </a:p>
          <a:p>
            <a:r>
              <a:rPr lang="en-IN" sz="2400" dirty="0"/>
              <a:t>Complication of stenting-Hematoma, SVC Perforation, stent migration.</a:t>
            </a:r>
          </a:p>
          <a:p>
            <a:r>
              <a:rPr lang="en-IN" sz="2400" dirty="0"/>
              <a:t>Catheter related SVC thrombosis-Fibrinolytics.</a:t>
            </a:r>
          </a:p>
        </p:txBody>
      </p:sp>
    </p:spTree>
    <p:extLst>
      <p:ext uri="{BB962C8B-B14F-4D97-AF65-F5344CB8AC3E}">
        <p14:creationId xmlns:p14="http://schemas.microsoft.com/office/powerpoint/2010/main" val="27608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032E-5877-27DE-585D-0EA06098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5058"/>
            <a:ext cx="10131425" cy="1066800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</a:rPr>
              <a:t>SPINAL CORD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E1B8-CA6B-E6CF-F0CA-71E8D96A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78429"/>
            <a:ext cx="10131425" cy="5007428"/>
          </a:xfrm>
        </p:spPr>
        <p:txBody>
          <a:bodyPr>
            <a:normAutofit/>
          </a:bodyPr>
          <a:lstStyle/>
          <a:p>
            <a:r>
              <a:rPr lang="en-IN" sz="2400" dirty="0"/>
              <a:t>Malignant spinal cord compression-Compression of spinal cord + cauda equina by extra dural </a:t>
            </a:r>
            <a:r>
              <a:rPr lang="en-IN" sz="2400" dirty="0" err="1"/>
              <a:t>tumor</a:t>
            </a:r>
            <a:r>
              <a:rPr lang="en-IN" sz="2400" dirty="0"/>
              <a:t> masses.</a:t>
            </a:r>
          </a:p>
          <a:p>
            <a:r>
              <a:rPr lang="en-IN" sz="2400" dirty="0"/>
              <a:t>5 to10 % of patient with cancer.</a:t>
            </a:r>
          </a:p>
          <a:p>
            <a:r>
              <a:rPr lang="en-IN" sz="2400" dirty="0"/>
              <a:t>Most common-Lung, Breast ,Prostate cancer.</a:t>
            </a:r>
          </a:p>
          <a:p>
            <a:r>
              <a:rPr lang="en-IN" sz="2400" dirty="0"/>
              <a:t>Multiple myeloma high incidence of spinal involvement.</a:t>
            </a:r>
          </a:p>
          <a:p>
            <a:r>
              <a:rPr lang="en-IN" sz="2400" dirty="0"/>
              <a:t>Lymphoma , melanoma, renal cell cancer and genitourinary cancer also cause cord compression.</a:t>
            </a:r>
          </a:p>
          <a:p>
            <a:r>
              <a:rPr lang="en-IN" sz="2400" dirty="0"/>
              <a:t>Thoracic spine 70% &gt; Lumbosacral spine 20 % &gt; Cervical spine 10 %.</a:t>
            </a:r>
          </a:p>
          <a:p>
            <a:pPr marL="0" indent="0">
              <a:buNone/>
            </a:pPr>
            <a:endParaRPr lang="en-IN" sz="2400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238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D7D5-1387-AA2D-12CD-D86BBDD6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59B4-6CAF-597F-6120-458B3FB4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Cord injury occurs when metastasis occur to body or pedicle of vertebral body.</a:t>
            </a:r>
          </a:p>
          <a:p>
            <a:r>
              <a:rPr lang="en-IN" sz="2400" dirty="0"/>
              <a:t>Parenchymal spinal cord metastasis is rare.</a:t>
            </a:r>
          </a:p>
          <a:p>
            <a:r>
              <a:rPr lang="en-IN" sz="2400" dirty="0"/>
              <a:t>Intramedullary metastasis seen in lung , breast , melanoma , lymphoma.</a:t>
            </a:r>
          </a:p>
          <a:p>
            <a:r>
              <a:rPr lang="en-IN" sz="2400" dirty="0"/>
              <a:t>Epidural </a:t>
            </a:r>
            <a:r>
              <a:rPr lang="en-IN" sz="2400" dirty="0" err="1"/>
              <a:t>tumor</a:t>
            </a:r>
            <a:r>
              <a:rPr lang="en-IN" sz="2400" dirty="0"/>
              <a:t> can be the first manifestation of malignancy.</a:t>
            </a:r>
          </a:p>
          <a:p>
            <a:r>
              <a:rPr lang="en-IN" sz="2400" dirty="0"/>
              <a:t>Expanding extradural </a:t>
            </a:r>
            <a:r>
              <a:rPr lang="en-IN" sz="2400" dirty="0" err="1"/>
              <a:t>tumor</a:t>
            </a:r>
            <a:r>
              <a:rPr lang="en-IN" sz="2400" dirty="0"/>
              <a:t>  causes mechanical injury to axon and myelin and compression compromising blood flow leading to ischemia and infarction</a:t>
            </a:r>
          </a:p>
        </p:txBody>
      </p:sp>
    </p:spTree>
    <p:extLst>
      <p:ext uri="{BB962C8B-B14F-4D97-AF65-F5344CB8AC3E}">
        <p14:creationId xmlns:p14="http://schemas.microsoft.com/office/powerpoint/2010/main" val="370411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BFD1-2466-4DFF-002B-AA1859A5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Signs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F235C-FBB5-4906-04CD-82430752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24456" cy="3649133"/>
          </a:xfrm>
        </p:spPr>
        <p:txBody>
          <a:bodyPr>
            <a:noAutofit/>
          </a:bodyPr>
          <a:lstStyle/>
          <a:p>
            <a:r>
              <a:rPr lang="en-IN" sz="2400" dirty="0"/>
              <a:t>Localised back pain and tenderness due to involvement of vertebrae by </a:t>
            </a:r>
            <a:r>
              <a:rPr lang="en-IN" sz="2400" dirty="0" err="1"/>
              <a:t>tumor</a:t>
            </a:r>
            <a:r>
              <a:rPr lang="en-IN" sz="2400" dirty="0"/>
              <a:t>.</a:t>
            </a:r>
          </a:p>
          <a:p>
            <a:r>
              <a:rPr lang="en-IN" sz="2400" dirty="0"/>
              <a:t>Pain presents before other neurological findings and pain aggravated by movement, cough, sneezing.</a:t>
            </a:r>
          </a:p>
          <a:p>
            <a:r>
              <a:rPr lang="en-IN" sz="2400" dirty="0"/>
              <a:t>Pain aggravated by lying supine differentiates it from disc disease.</a:t>
            </a:r>
          </a:p>
          <a:p>
            <a:r>
              <a:rPr lang="en-IN" sz="2400" dirty="0"/>
              <a:t>Radicular pain from cervical or lumbosacral may be unilateral or bilateral.</a:t>
            </a:r>
          </a:p>
          <a:p>
            <a:r>
              <a:rPr lang="en-IN" sz="2400" dirty="0"/>
              <a:t>Radicular pain from thoracic roots produce band like constriction around thorax and abdomen.</a:t>
            </a:r>
          </a:p>
          <a:p>
            <a:r>
              <a:rPr lang="en-IN" sz="2400" dirty="0"/>
              <a:t>Lhermitte’s sign.</a:t>
            </a:r>
          </a:p>
          <a:p>
            <a:r>
              <a:rPr lang="en-IN" sz="2400" dirty="0"/>
              <a:t>Loss of bowel and bladder control, gait disturbance.</a:t>
            </a:r>
          </a:p>
        </p:txBody>
      </p:sp>
    </p:spTree>
    <p:extLst>
      <p:ext uri="{BB962C8B-B14F-4D97-AF65-F5344CB8AC3E}">
        <p14:creationId xmlns:p14="http://schemas.microsoft.com/office/powerpoint/2010/main" val="404488947"/>
      </p:ext>
    </p:extLst>
  </p:cSld>
  <p:clrMapOvr>
    <a:masterClrMapping/>
  </p:clrMapOvr>
</p:sld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35.xml" val="2932220678"/>
  <p:tag name="ppt/theme/theme2.xml" val="3520736427"/>
  <p:tag name="ppt/notesMasters/notesMaster1.xml" val="106328171"/>
  <p:tag name="ppt/notesSlides/notesSlide2.xml" val="2252049355"/>
  <p:tag name="ppt/slides/slide1.xml" val="2238624132"/>
  <p:tag name="ppt/slides/slide2.xml" val="3768979354"/>
  <p:tag name="ppt/slides/slide3.xml" val="3443591536"/>
  <p:tag name="ppt/slides/slide4.xml" val="358788860"/>
  <p:tag name="ppt/slides/slide5.xml" val="750045212"/>
  <p:tag name="ppt/slides/slide6.xml" val="3610723185"/>
  <p:tag name="ppt/slides/slide7.xml" val="3662336938"/>
  <p:tag name="ppt/slides/slide8.xml" val="3141939442"/>
  <p:tag name="ppt/slides/slide9.xml" val="637506178"/>
  <p:tag name="ppt/slides/slide10.xml" val="3878242053"/>
  <p:tag name="ppt/slides/slide11.xml" val="3275825169"/>
  <p:tag name="ppt/slides/slide12.xml" val="1122444087"/>
  <p:tag name="ppt/slides/slide13.xml" val="3883893416"/>
  <p:tag name="ppt/slides/slide14.xml" val="2525431863"/>
  <p:tag name="ppt/slides/slide15.xml" val="3772244273"/>
  <p:tag name="ppt/slides/slide16.xml" val="109727074"/>
  <p:tag name="ppt/slides/slide17.xml" val="4050947001"/>
  <p:tag name="ppt/slides/slide18.xml" val="658362654"/>
  <p:tag name="ppt/slides/slide19.xml" val="2461049177"/>
  <p:tag name="ppt/slides/slide20.xml" val="705165048"/>
  <p:tag name="ppt/slides/slide21.xml" val="3547164755"/>
  <p:tag name="ppt/slides/slide22.xml" val="1710669171"/>
  <p:tag name="ppt/slides/slide23.xml" val="4267714302"/>
  <p:tag name="ppt/slides/slide24.xml" val="622292998"/>
  <p:tag name="ppt/slides/slide25.xml" val="171932714"/>
  <p:tag name="ppt/slides/slide26.xml" val="4231600418"/>
  <p:tag name="ppt/slides/slide27.xml" val="2588481389"/>
  <p:tag name="ppt/slides/slide28.xml" val="4177281598"/>
  <p:tag name="ppt/slides/slide29.xml" val="2731737336"/>
  <p:tag name="ppt/slides/slide30.xml" val="2227188896"/>
  <p:tag name="ppt/slides/slide31.xml" val="3595321902"/>
  <p:tag name="ppt/slides/slide32.xml" val="210345083"/>
  <p:tag name="ppt/slides/slide33.xml" val="3453180061"/>
  <p:tag name="ppt/slideMasters/slideMaster1.xml" val="96619836"/>
  <p:tag name="ppt/slideLayouts/slideLayout1.xml" val="2202161382"/>
  <p:tag name="ppt/slideLayouts/slideLayout2.xml" val="1940885434"/>
  <p:tag name="ppt/slideLayouts/slideLayout3.xml" val="1496635526"/>
  <p:tag name="ppt/slideLayouts/slideLayout4.xml" val="3548946185"/>
  <p:tag name="ppt/slideLayouts/slideLayout5.xml" val="374614263"/>
  <p:tag name="ppt/slideLayouts/slideLayout7.xml" val="1396184634"/>
  <p:tag name="ppt/slideLayouts/slideLayout8.xml" val="3486105448"/>
  <p:tag name="ppt/slideLayouts/slideLayout9.xml" val="116013663"/>
  <p:tag name="ppt/slideLayouts/slideLayout10.xml" val="4291736585"/>
  <p:tag name="ppt/slideLayouts/slideLayout11.xml" val="3558828311"/>
  <p:tag name="ppt/slideLayouts/slideLayout12.xml" val="740689761"/>
  <p:tag name="ppt/slideLayouts/slideLayout13.xml" val="2017613782"/>
  <p:tag name="ppt/slideLayouts/slideLayout14.xml" val="4188037112"/>
  <p:tag name="ppt/slideLayouts/slideLayout15.xml" val="2492948228"/>
  <p:tag name="ppt/slideLayouts/slideLayout16.xml" val="3225581888"/>
  <p:tag name="ppt/slideLayouts/slideLayout17.xml" val="673178216"/>
  <p:tag name="ppt/slideLayouts/slideLayout6.xml" val="2766512625"/>
  <p:tag name="ppt/theme/theme1.xml" val="223840850"/>
  <p:tag name="ppt/media/image1.jpeg" val="3496516441"/>
  <p:tag name="ppt/media/image3.png" val="4294346416"/>
  <p:tag name="ppt/media/image5.png" val="1352942604"/>
  <p:tag name="ppt/media/image4.png" val="1891601976"/>
  <p:tag name="ppt/media/image2.png" val="39553176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