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10T12:13:08.050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0,'177'15,"-3"0,689-16,-861 1,5 0,1 0,0 1,0-1,9 4,-16-4,0 0,0 0,-1 0,1 0,0 1,0-1,0 0,0 1,-1-1,1 1,0-1,0 1,-1-1,1 1,0-1,-1 1,1 0,0-1,-1 1,1 0,-1-1,1 1,-1 0,0 0,1 0,-1 0,0-1,0 1,1 0,-1 0,0 0,0 0,0 0,0 0,0-1,0 1,0 0,0 0,0 0,-1 0,1 0,0 0,-1-1,1 1,0 0,-1 0,1 0,-2 1,-2 4,0 0,-1 0,0 0,0 0,0-1,-1 1,0-2,0 1,0 0,-1-1,1 0,-10 3,-8 3,0-1,-34 6,-28 11,63-18,0 0,0-2,0-1,-1-1,-33 1,-123-6,74-1,79 1,-1 0,1-2,-46-10,46 7,-11-4,-2 1,1 2,-64-2,-12 10,90-1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10T12:13:16.46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10T12:13:54.830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10T12:14:12.51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10T12:14:12.73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0T12:14:32.35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0T12:15:26.26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customXml" Target="../ink/ink6.xml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8.png"/><Relationship Id="rId10" Type="http://schemas.openxmlformats.org/officeDocument/2006/relationships/image" Target="../media/image6.jpg"/><Relationship Id="rId4" Type="http://schemas.openxmlformats.org/officeDocument/2006/relationships/customXml" Target="../ink/ink4.xml"/><Relationship Id="rId9" Type="http://schemas.openxmlformats.org/officeDocument/2006/relationships/customXml" Target="../ink/ink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6429-A095-C5E5-8EAE-68EA6D6B4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2566" y="276789"/>
            <a:ext cx="8791575" cy="23876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ROLE OF PLASMAPHERESIS AND CORTICOSTEROIDS IN THE MANAGEMENT OF SEVERE UNRESPONSIVE SNAKE BITE </a:t>
            </a:r>
            <a:endParaRPr lang="en-IN" i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ED00F-0A7A-085C-C511-40D970AF5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2502" y="2844954"/>
            <a:ext cx="8791575" cy="362467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CHIEF:PROF.DR.K.SENTHIL MD</a:t>
            </a:r>
          </a:p>
          <a:p>
            <a:r>
              <a:rPr lang="en-US" sz="3200" dirty="0">
                <a:solidFill>
                  <a:schemeClr val="tx1"/>
                </a:solidFill>
              </a:rPr>
              <a:t>ASSOCIATE PROF:DR.MURALIDHARAN MD</a:t>
            </a:r>
          </a:p>
          <a:p>
            <a:r>
              <a:rPr lang="en-US" sz="3200" dirty="0">
                <a:solidFill>
                  <a:schemeClr val="tx1"/>
                </a:solidFill>
              </a:rPr>
              <a:t>ASST PROF:DR.MANIKANDAN MD</a:t>
            </a:r>
          </a:p>
          <a:p>
            <a:r>
              <a:rPr lang="en-US" sz="3200" dirty="0">
                <a:solidFill>
                  <a:schemeClr val="tx1"/>
                </a:solidFill>
              </a:rPr>
              <a:t>                 DR.SARAVANA MADHAV MD</a:t>
            </a:r>
          </a:p>
          <a:p>
            <a:r>
              <a:rPr lang="en-US" sz="3200" dirty="0">
                <a:solidFill>
                  <a:schemeClr val="tx1"/>
                </a:solidFill>
              </a:rPr>
              <a:t>                 DR.ILAMARAN MD DM</a:t>
            </a:r>
          </a:p>
          <a:p>
            <a:endParaRPr lang="en-I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1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4651-2F00-178C-0DA7-9F5BAABB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6D34C8-CD63-1554-6632-761EEAA11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6275" y="259773"/>
            <a:ext cx="10131136" cy="6186055"/>
          </a:xfrm>
        </p:spPr>
      </p:pic>
    </p:spTree>
    <p:extLst>
      <p:ext uri="{BB962C8B-B14F-4D97-AF65-F5344CB8AC3E}">
        <p14:creationId xmlns:p14="http://schemas.microsoft.com/office/powerpoint/2010/main" val="136716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AEEF-3A58-6A5C-935C-7C9C1AEC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conclusion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BADB-C87B-B73A-1477-7530E3EAB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 case 1</a:t>
            </a:r>
            <a:endParaRPr lang="en-IN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/>
              <a:t>   VICC      TMA     MAHA      AKI   </a:t>
            </a:r>
          </a:p>
          <a:p>
            <a:r>
              <a:rPr lang="en-IN" sz="2800" dirty="0"/>
              <a:t>Main pathology in this case is due to PROCAGULATION TOXIN(SERINE PROTEASE)</a:t>
            </a:r>
          </a:p>
          <a:p>
            <a:r>
              <a:rPr lang="en-IN" sz="2800" dirty="0"/>
              <a:t>Main stay of treatment modality is PLASMAPHERESIS  </a:t>
            </a:r>
            <a:endParaRPr lang="en-US" sz="28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A45C17D-4266-7AD5-5095-22BFB2096477}"/>
              </a:ext>
            </a:extLst>
          </p:cNvPr>
          <p:cNvSpPr/>
          <p:nvPr/>
        </p:nvSpPr>
        <p:spPr>
          <a:xfrm>
            <a:off x="2795154" y="2973526"/>
            <a:ext cx="363683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3D63794-8C6C-9286-4316-586BC01FA42B}"/>
              </a:ext>
            </a:extLst>
          </p:cNvPr>
          <p:cNvSpPr/>
          <p:nvPr/>
        </p:nvSpPr>
        <p:spPr>
          <a:xfrm>
            <a:off x="3896591" y="2973526"/>
            <a:ext cx="363683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1A5AC20-03A1-AD4B-80D4-C1E5DE224F84}"/>
              </a:ext>
            </a:extLst>
          </p:cNvPr>
          <p:cNvSpPr/>
          <p:nvPr/>
        </p:nvSpPr>
        <p:spPr>
          <a:xfrm>
            <a:off x="5316682" y="2973526"/>
            <a:ext cx="363683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765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69513-E3AE-957B-6DE0-1EC10F70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81C4B-8563-ACC8-09F5-6BCE646CD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CASE 2</a:t>
            </a:r>
          </a:p>
          <a:p>
            <a:pPr marL="0" indent="0">
              <a:buNone/>
            </a:pPr>
            <a:r>
              <a:rPr lang="en-IN" sz="2800" dirty="0"/>
              <a:t>              The pathogenesis of this case is due to the toxin PHOSPHOLIPASE A2</a:t>
            </a:r>
          </a:p>
          <a:p>
            <a:pPr marL="0" indent="0">
              <a:buNone/>
            </a:pPr>
            <a:r>
              <a:rPr lang="en-IN" sz="2800" dirty="0"/>
              <a:t>               Main modality of treatment is CORTICOSTEROIDS</a:t>
            </a:r>
          </a:p>
          <a:p>
            <a:pPr marL="0" indent="0">
              <a:buNone/>
            </a:pPr>
            <a:r>
              <a:rPr lang="en-IN" sz="2800" dirty="0"/>
              <a:t>Complemented with plasmapheresis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8589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FC3A6A-C485-1AAA-3C8E-7E879FD43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BD4885D-AA08-7261-BEEB-F25FE4777C9E}"/>
                  </a:ext>
                </a:extLst>
              </p14:cNvPr>
              <p14:cNvContentPartPr/>
              <p14:nvPr/>
            </p14:nvContentPartPr>
            <p14:xfrm>
              <a:off x="7387511" y="2545936"/>
              <a:ext cx="462240" cy="846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BD4885D-AA08-7261-BEEB-F25FE4777C9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51871" y="2473936"/>
                <a:ext cx="533880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57B8794-17FA-ABC2-8744-877EBECCD417}"/>
                  </a:ext>
                </a:extLst>
              </p14:cNvPr>
              <p14:cNvContentPartPr/>
              <p14:nvPr/>
            </p14:nvContentPartPr>
            <p14:xfrm>
              <a:off x="11305031" y="1142656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57B8794-17FA-ABC2-8744-877EBECCD4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269391" y="1071016"/>
                <a:ext cx="72000" cy="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2404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39EE-A66D-5277-0E06-4E351749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21240"/>
            <a:ext cx="9905998" cy="845559"/>
          </a:xfrm>
        </p:spPr>
        <p:txBody>
          <a:bodyPr/>
          <a:lstStyle/>
          <a:p>
            <a:r>
              <a:rPr lang="en-US" dirty="0"/>
              <a:t>                         take home point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A35DD-E23B-FCEF-C9E2-C4DEC3C47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57087"/>
            <a:ext cx="9905999" cy="2971653"/>
          </a:xfrm>
        </p:spPr>
        <p:txBody>
          <a:bodyPr>
            <a:normAutofit/>
          </a:bodyPr>
          <a:lstStyle/>
          <a:p>
            <a:r>
              <a:rPr lang="en-US" sz="2800" dirty="0"/>
              <a:t>In case 1 the renal parameters of the patient after plasmapheresis does not return to the normal range </a:t>
            </a:r>
          </a:p>
          <a:p>
            <a:r>
              <a:rPr lang="en-US" sz="2800" dirty="0"/>
              <a:t>This is mainly due to late diagnosis of  TMA which results in  RENAL CORTICAL NECROSIS           CKD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IN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F155D59-8702-2296-F542-3517B358934E}"/>
                  </a:ext>
                </a:extLst>
              </p14:cNvPr>
              <p14:cNvContentPartPr/>
              <p14:nvPr/>
            </p14:nvContentPartPr>
            <p14:xfrm>
              <a:off x="5673191" y="125708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F155D59-8702-2296-F542-3517B35893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37551" y="1185447"/>
                <a:ext cx="72000" cy="14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3CC84D44-9CCA-83BE-1089-D16E02D46C58}"/>
              </a:ext>
            </a:extLst>
          </p:cNvPr>
          <p:cNvGrpSpPr/>
          <p:nvPr/>
        </p:nvGrpSpPr>
        <p:grpSpPr>
          <a:xfrm>
            <a:off x="1911911" y="1464807"/>
            <a:ext cx="360" cy="360"/>
            <a:chOff x="1911911" y="1464807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8FAD4DB-18DA-1905-7E75-933929450C23}"/>
                    </a:ext>
                  </a:extLst>
                </p14:cNvPr>
                <p14:cNvContentPartPr/>
                <p14:nvPr/>
              </p14:nvContentPartPr>
              <p14:xfrm>
                <a:off x="1911911" y="1464807"/>
                <a:ext cx="360" cy="3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8FAD4DB-18DA-1905-7E75-933929450C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03271" y="1411167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BDA022D-32E1-39D1-6AB8-DEA5A95C8477}"/>
                    </a:ext>
                  </a:extLst>
                </p14:cNvPr>
                <p14:cNvContentPartPr/>
                <p14:nvPr/>
              </p14:nvContentPartPr>
              <p14:xfrm>
                <a:off x="1911911" y="1464807"/>
                <a:ext cx="360" cy="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BDA022D-32E1-39D1-6AB8-DEA5A95C847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03271" y="1411167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A251ABD-62E3-DDCD-7D62-6E798DD4A3EF}"/>
                  </a:ext>
                </a:extLst>
              </p14:cNvPr>
              <p14:cNvContentPartPr/>
              <p14:nvPr/>
            </p14:nvContentPartPr>
            <p14:xfrm>
              <a:off x="5351351" y="1101207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A251ABD-62E3-DDCD-7D62-6E798DD4A3E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5231" y="1095087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726DCD3-20E5-11CB-C5A9-FFF0855DCE83}"/>
                  </a:ext>
                </a:extLst>
              </p14:cNvPr>
              <p14:cNvContentPartPr/>
              <p14:nvPr/>
            </p14:nvContentPartPr>
            <p14:xfrm>
              <a:off x="8406311" y="380300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726DCD3-20E5-11CB-C5A9-FFF0855DCE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00191" y="3796887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7BB346B2-B665-4DD4-C184-179AE6F6E1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88834" y="3803007"/>
            <a:ext cx="9267610" cy="2833392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73C6D24-1F77-4CF2-FAD8-39D7CA2AD03E}"/>
              </a:ext>
            </a:extLst>
          </p:cNvPr>
          <p:cNvSpPr/>
          <p:nvPr/>
        </p:nvSpPr>
        <p:spPr>
          <a:xfrm>
            <a:off x="4560417" y="29962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7406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53D68-0A9C-BDD8-1B84-D59CBBBF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E0017-C100-BF6C-2CA3-4B5BC733C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 case 2 as corticosteroids and plasmapheresis are started on the same day both helps in the good outcome of the patient..</a:t>
            </a:r>
          </a:p>
          <a:p>
            <a:pPr marL="0" indent="0">
              <a:buNone/>
            </a:pPr>
            <a:r>
              <a:rPr lang="en-US" sz="2800" dirty="0"/>
              <a:t>           CORTICOSTEROID = PLASMAPHERESIS</a:t>
            </a:r>
          </a:p>
        </p:txBody>
      </p:sp>
    </p:spTree>
    <p:extLst>
      <p:ext uri="{BB962C8B-B14F-4D97-AF65-F5344CB8AC3E}">
        <p14:creationId xmlns:p14="http://schemas.microsoft.com/office/powerpoint/2010/main" val="149535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2AA2-431C-393C-D9D6-309B8834F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                     THANK YOU              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E57B-A839-88B4-D388-043020FB8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</a:t>
            </a:r>
            <a:r>
              <a:rPr lang="en-US" sz="2800" dirty="0"/>
              <a:t>                                                 </a:t>
            </a:r>
          </a:p>
          <a:p>
            <a:endParaRPr lang="en-US" sz="2800" dirty="0"/>
          </a:p>
          <a:p>
            <a:r>
              <a:rPr lang="en-US" sz="2800" dirty="0"/>
              <a:t>                                       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472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4E75-824E-99AD-BFE9-4ABAB189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A1FDD-11A9-3FA0-D22A-5E0BA76915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0BEC5B-5A34-EAD4-05ED-9B5507BAF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127" y="83127"/>
            <a:ext cx="10079182" cy="64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2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DC915-208E-DEDE-CDF4-19506681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638" y="235060"/>
            <a:ext cx="9905998" cy="964475"/>
          </a:xfrm>
        </p:spPr>
        <p:txBody>
          <a:bodyPr>
            <a:normAutofit/>
          </a:bodyPr>
          <a:lstStyle/>
          <a:p>
            <a:r>
              <a:rPr lang="en-US" sz="3200" dirty="0"/>
              <a:t>CASE SCENARIO (2019):1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CF0C0-4CDE-374A-D3FC-BD834DB8B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271" y="1443105"/>
            <a:ext cx="10745787" cy="4849540"/>
          </a:xfrm>
        </p:spPr>
        <p:txBody>
          <a:bodyPr>
            <a:normAutofit/>
          </a:bodyPr>
          <a:lstStyle/>
          <a:p>
            <a:r>
              <a:rPr lang="en-US" sz="2800" dirty="0"/>
              <a:t>A 70 </a:t>
            </a:r>
            <a:r>
              <a:rPr lang="en-US" sz="2800" dirty="0" err="1"/>
              <a:t>Yrs</a:t>
            </a:r>
            <a:r>
              <a:rPr lang="en-US" sz="2800" dirty="0"/>
              <a:t> old female had alleged h/o </a:t>
            </a:r>
            <a:r>
              <a:rPr lang="en-US" sz="2800" dirty="0" err="1"/>
              <a:t>russel’s</a:t>
            </a:r>
            <a:r>
              <a:rPr lang="en-US" sz="2800" dirty="0"/>
              <a:t> viper bite on the left index finger </a:t>
            </a:r>
          </a:p>
          <a:p>
            <a:r>
              <a:rPr lang="en-US" sz="2800" dirty="0"/>
              <a:t>WBCT more than 20 mins</a:t>
            </a:r>
          </a:p>
          <a:p>
            <a:r>
              <a:rPr lang="en-US" sz="2800" dirty="0"/>
              <a:t>On day 3, the renal parameter has increased(Urea 160;Creat 6.9) , prothrombin time increased ,LDH also increased</a:t>
            </a:r>
          </a:p>
          <a:p>
            <a:r>
              <a:rPr lang="en-US" sz="2800" dirty="0"/>
              <a:t>On day 5,peripheral smear showed schistocytes and occasional </a:t>
            </a:r>
            <a:r>
              <a:rPr lang="en-US" sz="2800" dirty="0" err="1"/>
              <a:t>microspherocytes</a:t>
            </a:r>
            <a:r>
              <a:rPr lang="en-US" sz="2800" dirty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65000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0AE4-85B5-DCF2-E9E2-2D70F79C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33382"/>
            <a:ext cx="9905998" cy="846488"/>
          </a:xfrm>
        </p:spPr>
        <p:txBody>
          <a:bodyPr>
            <a:normAutofit/>
          </a:bodyPr>
          <a:lstStyle/>
          <a:p>
            <a:r>
              <a:rPr lang="en-US" sz="3200" dirty="0"/>
              <a:t>DISCUSSION OF THE CASE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C3995-112A-78C3-2793-7C01AB0BA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070" y="1433409"/>
            <a:ext cx="10568807" cy="5223029"/>
          </a:xfrm>
        </p:spPr>
        <p:txBody>
          <a:bodyPr>
            <a:normAutofit/>
          </a:bodyPr>
          <a:lstStyle/>
          <a:p>
            <a:r>
              <a:rPr lang="en-US" sz="2800" dirty="0"/>
              <a:t>As the WBCT is prolonged , 20 vials ASV has been given</a:t>
            </a:r>
          </a:p>
          <a:p>
            <a:r>
              <a:rPr lang="en-US" sz="2800" dirty="0"/>
              <a:t>Her renal parameters was increasing trend so two cycles of hemodialysis has been done</a:t>
            </a:r>
          </a:p>
          <a:p>
            <a:r>
              <a:rPr lang="en-US" sz="2800" dirty="0"/>
              <a:t>As peripheral smear shows schistocytes and </a:t>
            </a:r>
            <a:r>
              <a:rPr lang="en-US" sz="2800" dirty="0" err="1"/>
              <a:t>microspherocytes</a:t>
            </a:r>
            <a:r>
              <a:rPr lang="en-US" sz="2800" dirty="0"/>
              <a:t> ,the diagnosis of THROMBOTIC MICROANGIOPATHY has been made</a:t>
            </a:r>
          </a:p>
          <a:p>
            <a:r>
              <a:rPr lang="en-US" sz="2800" dirty="0"/>
              <a:t>The diagnosis of TMA has been substantiated by the findings of Microangiopathic Hemolytic anemia(MAHA) in peripheral smear ,hemolysis with elevated LDH ,Thrombocytopenia and AKI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1075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694F37-8CC4-A38F-6EF3-8B2C12413A68}"/>
              </a:ext>
            </a:extLst>
          </p:cNvPr>
          <p:cNvSpPr txBox="1"/>
          <p:nvPr/>
        </p:nvSpPr>
        <p:spPr>
          <a:xfrm>
            <a:off x="766916" y="432619"/>
            <a:ext cx="110416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From the above bindings Venom induced consumption coagulopathy has been made which leads to TMA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This is mainly due to the Russel viper’s procoagulant toxins(serine proteases)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For this the patient have been treated with 3 cycles of plasmapheresis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Following this the patient’s renal parameters was improving but not returning to the normal values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8582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C008D-700D-6856-4A8F-E85ABBFD4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239975"/>
            <a:ext cx="9905998" cy="826824"/>
          </a:xfrm>
        </p:spPr>
        <p:txBody>
          <a:bodyPr>
            <a:normAutofit/>
          </a:bodyPr>
          <a:lstStyle/>
          <a:p>
            <a:r>
              <a:rPr lang="en-US" sz="3200" dirty="0"/>
              <a:t>CASE SCENARIO (2024) : 2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88AED-E88F-310C-C0D4-2660B520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5" y="1217100"/>
            <a:ext cx="9905999" cy="5331184"/>
          </a:xfrm>
        </p:spPr>
        <p:txBody>
          <a:bodyPr>
            <a:normAutofit/>
          </a:bodyPr>
          <a:lstStyle/>
          <a:p>
            <a:r>
              <a:rPr lang="en-US" sz="2800" dirty="0"/>
              <a:t>A56 </a:t>
            </a:r>
            <a:r>
              <a:rPr lang="en-US" sz="2800" dirty="0" err="1"/>
              <a:t>yrs</a:t>
            </a:r>
            <a:r>
              <a:rPr lang="en-US" sz="2800" dirty="0"/>
              <a:t> male patient had alleged h/o viper bite ,after that  his WBCT has prolonged</a:t>
            </a:r>
          </a:p>
          <a:p>
            <a:r>
              <a:rPr lang="en-US" sz="2800" dirty="0"/>
              <a:t>On next day coagulation profile has increased</a:t>
            </a:r>
          </a:p>
          <a:p>
            <a:r>
              <a:rPr lang="en-US" sz="2800" dirty="0"/>
              <a:t>HB dropped from 13.9 to 4.7 in a single day and RBC count from 6.7 million cells to 2.23 millions</a:t>
            </a:r>
          </a:p>
          <a:p>
            <a:r>
              <a:rPr lang="en-US" sz="2800" dirty="0"/>
              <a:t>Platelet count dropped from 2.32 lakhs to 50000</a:t>
            </a:r>
          </a:p>
          <a:p>
            <a:r>
              <a:rPr lang="en-US" sz="2800" dirty="0"/>
              <a:t>Renal parameter was normal range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84136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92C719-D227-4522-849B-F204905CE654}"/>
              </a:ext>
            </a:extLst>
          </p:cNvPr>
          <p:cNvSpPr txBox="1"/>
          <p:nvPr/>
        </p:nvSpPr>
        <p:spPr>
          <a:xfrm>
            <a:off x="668593" y="371477"/>
            <a:ext cx="10854813" cy="32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Hemoglobinuria was present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patient had increased LDH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dirty="0"/>
              <a:t>The patient was icteric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FF0000"/>
                </a:solidFill>
              </a:rPr>
              <a:t>There was no e/o schistocytes and spherocytes in peripheral smear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4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923F4-ADEF-0F8A-2A56-4E19D6EE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284" y="298969"/>
            <a:ext cx="9905998" cy="767830"/>
          </a:xfrm>
        </p:spPr>
        <p:txBody>
          <a:bodyPr>
            <a:normAutofit/>
          </a:bodyPr>
          <a:lstStyle/>
          <a:p>
            <a:r>
              <a:rPr lang="en-US" sz="3200" dirty="0"/>
              <a:t>DISCUSSION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63136-BD0C-C66B-1245-25B2AA304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793" y="989549"/>
            <a:ext cx="11001426" cy="5440748"/>
          </a:xfrm>
        </p:spPr>
        <p:txBody>
          <a:bodyPr>
            <a:normAutofit/>
          </a:bodyPr>
          <a:lstStyle/>
          <a:p>
            <a:r>
              <a:rPr lang="en-US" sz="2800" dirty="0"/>
              <a:t>From the above findings the intravascular hemolysis and coagulopathy is due to the toxin phospholipase A2</a:t>
            </a:r>
          </a:p>
          <a:p>
            <a:r>
              <a:rPr lang="en-US" sz="2800" dirty="0"/>
              <a:t>The phospholipaseA2 cleaves the phospholipid layer of RBC and leads to hemolysis</a:t>
            </a:r>
          </a:p>
          <a:p>
            <a:r>
              <a:rPr lang="en-US" sz="2800" dirty="0"/>
              <a:t>Heme derived from </a:t>
            </a:r>
            <a:r>
              <a:rPr lang="en-US" sz="2800" dirty="0" err="1"/>
              <a:t>haemolysis</a:t>
            </a:r>
            <a:r>
              <a:rPr lang="en-US" sz="2800" dirty="0"/>
              <a:t> has potent thrombotic properties</a:t>
            </a:r>
          </a:p>
          <a:p>
            <a:r>
              <a:rPr lang="en-US" sz="2800" dirty="0"/>
              <a:t>This is the main reason for coagulation cascade activation</a:t>
            </a:r>
          </a:p>
          <a:p>
            <a:r>
              <a:rPr lang="en-US" sz="2800" dirty="0"/>
              <a:t>As the patient has normal renal parameters and absence of schistocytes and spherocytes in the peripheral smear the diagnosis of TMA can be excluded</a:t>
            </a:r>
          </a:p>
        </p:txBody>
      </p:sp>
    </p:spTree>
    <p:extLst>
      <p:ext uri="{BB962C8B-B14F-4D97-AF65-F5344CB8AC3E}">
        <p14:creationId xmlns:p14="http://schemas.microsoft.com/office/powerpoint/2010/main" val="193688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B9732-4AD0-319D-8AEE-B7E88D86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83458"/>
            <a:ext cx="9905999" cy="5407743"/>
          </a:xfrm>
        </p:spPr>
        <p:txBody>
          <a:bodyPr>
            <a:normAutofit/>
          </a:bodyPr>
          <a:lstStyle/>
          <a:p>
            <a:r>
              <a:rPr lang="en-US" sz="2800" dirty="0"/>
              <a:t>The pt was started on plasmapheresis </a:t>
            </a:r>
          </a:p>
          <a:p>
            <a:r>
              <a:rPr lang="en-US" sz="2800" dirty="0"/>
              <a:t>Combined with that 1 gram of methyl prednisolone was given for three consecutive days</a:t>
            </a:r>
          </a:p>
          <a:p>
            <a:r>
              <a:rPr lang="en-US" sz="2800" dirty="0"/>
              <a:t>ON day 6 the pt HB and RBC count was increased</a:t>
            </a:r>
          </a:p>
          <a:p>
            <a:r>
              <a:rPr lang="en-US" sz="2800" dirty="0"/>
              <a:t>Coagulation status return to normal</a:t>
            </a:r>
          </a:p>
          <a:p>
            <a:r>
              <a:rPr lang="en-US" sz="2800" dirty="0"/>
              <a:t>Icterus reduced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13616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178</TotalTime>
  <Words>567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Tw Cen MT</vt:lpstr>
      <vt:lpstr>Wingdings</vt:lpstr>
      <vt:lpstr>Circuit</vt:lpstr>
      <vt:lpstr>ROLE OF PLASMAPHERESIS AND CORTICOSTEROIDS IN THE MANAGEMENT OF SEVERE UNRESPONSIVE SNAKE BITE </vt:lpstr>
      <vt:lpstr>PowerPoint Presentation</vt:lpstr>
      <vt:lpstr>CASE SCENARIO (2019):1</vt:lpstr>
      <vt:lpstr>DISCUSSION OF THE CASE</vt:lpstr>
      <vt:lpstr>PowerPoint Presentation</vt:lpstr>
      <vt:lpstr>CASE SCENARIO (2024) : 2</vt:lpstr>
      <vt:lpstr>PowerPoint Presentation</vt:lpstr>
      <vt:lpstr>DISCUSSION</vt:lpstr>
      <vt:lpstr>PowerPoint Presentation</vt:lpstr>
      <vt:lpstr>PowerPoint Presentation</vt:lpstr>
      <vt:lpstr>                          conclusion</vt:lpstr>
      <vt:lpstr>PowerPoint Presentation</vt:lpstr>
      <vt:lpstr>PowerPoint Presentation</vt:lpstr>
      <vt:lpstr>                         take home point</vt:lpstr>
      <vt:lpstr>PowerPoint Presentation</vt:lpstr>
      <vt:lpstr>                       THANK YOU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PLASMAPHERESIS AND CORTICOSTEROIDS IN THE MANAGEMENT OF SEVERE UNRESPONSIVE SNAKE BITE</dc:title>
  <dc:creator>Manoj Prabhu</dc:creator>
  <cp:lastModifiedBy>Manoj Prabhu</cp:lastModifiedBy>
  <cp:revision>5</cp:revision>
  <dcterms:created xsi:type="dcterms:W3CDTF">2024-04-10T09:50:08Z</dcterms:created>
  <dcterms:modified xsi:type="dcterms:W3CDTF">2024-04-10T12:59:05Z</dcterms:modified>
</cp:coreProperties>
</file>