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837" r:id="rId1"/>
  </p:sldMasterIdLst>
  <p:notesMasterIdLst>
    <p:notesMasterId r:id="rId26"/>
  </p:notesMasterIdLst>
  <p:sldIdLst>
    <p:sldId id="257" r:id="rId2"/>
    <p:sldId id="258" r:id="rId3"/>
    <p:sldId id="283" r:id="rId4"/>
    <p:sldId id="259" r:id="rId5"/>
    <p:sldId id="260" r:id="rId6"/>
    <p:sldId id="284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2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CDF4200-0A2D-47D0-94F0-03252F0682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band1H>
    <a:band2H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band2H>
    <a:band1V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band1V>
    <a:band2V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band2V>
    <a:lastCo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Row>
    <a:seCel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seCell>
    <a:swCel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swCell>
    <a:firstRow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Row>
    <a:neCel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neCell>
    <a:nwCel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690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Google Shape;51;g78e69dedae6ad1f1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4" name="Google Shape;52;g78e69dedae6ad1f1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Google Shape;100;g78e69dedae6ad1f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17" name="Google Shape;101;g78e69dedae6ad1f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Google Shape;105;g78e69dedae6ad1f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0" name="Google Shape;106;g78e69dedae6ad1f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Google Shape;110;g78e69dedae6ad1f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3" name="Google Shape;111;g78e69dedae6ad1f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Google Shape;115;g78e69dedae6ad1f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6" name="Google Shape;116;g78e69dedae6ad1f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Google Shape;120;g78e69dedae6ad1f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9" name="Google Shape;121;g78e69dedae6ad1f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Google Shape;126;g68a4051bfaebfeb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34" name="Google Shape;127;g68a4051bfaebfeb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Google Shape;131;g68a4051bfaebfeb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37" name="Google Shape;132;g68a4051bfaebfeb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Google Shape;136;g68a4051bfaebfeb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0" name="Google Shape;137;g68a4051bfaebfeb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Google Shape;141;g68a4051bfaebfeb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3" name="Google Shape;142;g68a4051bfaebfeb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Google Shape;146;g78e69dedae6ad1f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6" name="Google Shape;147;g78e69dedae6ad1f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Google Shape;151;g78e69dedae6ad1f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49" name="Google Shape;152;g78e69dedae6ad1f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Google Shape;156;g78e69dedae6ad1f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52" name="Google Shape;157;g78e69dedae6ad1f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Google Shape;178;gdcc7605aca9646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66" name="Google Shape;179;gdcc7605aca9646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Google Shape;61;g78e69dedae6ad1f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94" name="Google Shape;62;g78e69dedae6ad1f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Google Shape;67;g78e69dedae6ad1f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97" name="Google Shape;68;g78e69dedae6ad1f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Google Shape;72;g78e69dedae6ad1f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1" name="Google Shape;73;g78e69dedae6ad1f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Google Shape;78;g78e69dedae6ad1f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4" name="Google Shape;79;g78e69dedae6ad1f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Google Shape;83;g78e69dedae6ad1f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7" name="Google Shape;84;g78e69dedae6ad1f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Google Shape;88;g78e69dedae6ad1f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10" name="Google Shape;89;g78e69dedae6ad1f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Google Shape;93;g78e69dedae6ad1f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14" name="Google Shape;94;g78e69dedae6ad1f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09575" y="-3572"/>
            <a:ext cx="3761184" cy="5147072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6301" y="1035052"/>
            <a:ext cx="6430967" cy="1962149"/>
          </a:xfrm>
        </p:spPr>
        <p:txBody>
          <a:bodyPr anchor="b">
            <a:normAutofit/>
          </a:bodyPr>
          <a:lstStyle>
            <a:lvl1pPr algn="r">
              <a:defRPr sz="45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6533" y="2997200"/>
            <a:ext cx="5240734" cy="1041401"/>
          </a:xfrm>
        </p:spPr>
        <p:txBody>
          <a:bodyPr anchor="t">
            <a:normAutofit/>
          </a:bodyPr>
          <a:lstStyle>
            <a:lvl1pPr marL="0" indent="0" algn="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9309" y="4412457"/>
            <a:ext cx="3243033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44414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3549649"/>
            <a:ext cx="7514033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509" y="699084"/>
            <a:ext cx="6169458" cy="2373732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3974702"/>
            <a:ext cx="7514033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0922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514350"/>
            <a:ext cx="7514033" cy="228600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3257550"/>
            <a:ext cx="7514035" cy="1085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1538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6472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69" y="211454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514351"/>
            <a:ext cx="6742509" cy="20573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7609" y="2571749"/>
            <a:ext cx="6399611" cy="28575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3257550"/>
            <a:ext cx="7514033" cy="1085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25516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2481436"/>
            <a:ext cx="7514032" cy="1101600"/>
          </a:xfrm>
        </p:spPr>
        <p:txBody>
          <a:bodyPr anchor="b">
            <a:normAutofit/>
          </a:bodyPr>
          <a:lstStyle>
            <a:lvl1pPr algn="r">
              <a:defRPr sz="2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3583036"/>
            <a:ext cx="7514033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9820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98959" y="6472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0069" y="211454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514351"/>
            <a:ext cx="6742509" cy="20573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5" y="2914650"/>
            <a:ext cx="7514033" cy="66675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1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3581400"/>
            <a:ext cx="7514033" cy="762000"/>
          </a:xfrm>
        </p:spPr>
        <p:txBody>
          <a:bodyPr anchor="t">
            <a:normAutofit/>
          </a:bodyPr>
          <a:lstStyle>
            <a:lvl1pPr marL="0" indent="0" algn="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56326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514350"/>
            <a:ext cx="7514034" cy="2045494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4" y="2628900"/>
            <a:ext cx="7514035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3257550"/>
            <a:ext cx="7514035" cy="10858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948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06309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9492" y="514350"/>
            <a:ext cx="1327777" cy="3829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234" y="514350"/>
            <a:ext cx="6014807" cy="382905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50874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endParaRPr/>
          </a:p>
        </p:txBody>
      </p:sp>
      <p:sp>
        <p:nvSpPr>
          <p:cNvPr id="1048589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</a:lvl9pPr>
          </a:lstStyle>
          <a:p>
            <a:endParaRPr/>
          </a:p>
        </p:txBody>
      </p:sp>
      <p:sp>
        <p:nvSpPr>
          <p:cNvPr id="1048590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07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3893" y="4400349"/>
            <a:ext cx="413375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84962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210" y="2000249"/>
            <a:ext cx="6698060" cy="1582787"/>
          </a:xfrm>
        </p:spPr>
        <p:txBody>
          <a:bodyPr anchor="b"/>
          <a:lstStyle>
            <a:lvl1pPr algn="r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9209" y="3583036"/>
            <a:ext cx="6698061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4051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514351"/>
            <a:ext cx="7514035" cy="13144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235" y="2000250"/>
            <a:ext cx="3671291" cy="234315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350"/>
            </a:lvl1pPr>
            <a:lvl2pPr>
              <a:buClr>
                <a:schemeClr val="accent1">
                  <a:lumMod val="75000"/>
                </a:schemeClr>
              </a:buClr>
              <a:defRPr sz="1200"/>
            </a:lvl2pPr>
            <a:lvl3pPr>
              <a:buClr>
                <a:schemeClr val="accent1">
                  <a:lumMod val="75000"/>
                </a:schemeClr>
              </a:buClr>
              <a:defRPr sz="1050"/>
            </a:lvl3pPr>
            <a:lvl4pPr>
              <a:buClr>
                <a:schemeClr val="accent1">
                  <a:lumMod val="75000"/>
                </a:schemeClr>
              </a:buClr>
              <a:defRPr sz="900"/>
            </a:lvl4pPr>
            <a:lvl5pPr>
              <a:buClr>
                <a:schemeClr val="accent1">
                  <a:lumMod val="75000"/>
                </a:schemeClr>
              </a:buCl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5975" y="2000250"/>
            <a:ext cx="3671292" cy="234315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350"/>
            </a:lvl1pPr>
            <a:lvl2pPr>
              <a:buClr>
                <a:schemeClr val="accent1">
                  <a:lumMod val="75000"/>
                </a:schemeClr>
              </a:buClr>
              <a:defRPr sz="1200"/>
            </a:lvl2pPr>
            <a:lvl3pPr>
              <a:buClr>
                <a:schemeClr val="accent1">
                  <a:lumMod val="75000"/>
                </a:schemeClr>
              </a:buClr>
              <a:defRPr sz="1050"/>
            </a:lvl3pPr>
            <a:lvl4pPr>
              <a:buClr>
                <a:schemeClr val="accent1">
                  <a:lumMod val="75000"/>
                </a:schemeClr>
              </a:buClr>
              <a:defRPr sz="900"/>
            </a:lvl4pPr>
            <a:lvl5pPr>
              <a:buClr>
                <a:schemeClr val="accent1">
                  <a:lumMod val="75000"/>
                </a:schemeClr>
              </a:buCl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1762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134" y="1993900"/>
            <a:ext cx="345539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233" y="2501503"/>
            <a:ext cx="3671292" cy="1841897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350"/>
            </a:lvl1pPr>
            <a:lvl2pPr>
              <a:buClr>
                <a:schemeClr val="accent1">
                  <a:lumMod val="75000"/>
                </a:schemeClr>
              </a:buClr>
              <a:defRPr sz="1200"/>
            </a:lvl2pPr>
            <a:lvl3pPr>
              <a:buClr>
                <a:schemeClr val="accent1">
                  <a:lumMod val="75000"/>
                </a:schemeClr>
              </a:buClr>
              <a:defRPr sz="1050"/>
            </a:lvl3pPr>
            <a:lvl4pPr>
              <a:buClr>
                <a:schemeClr val="accent1">
                  <a:lumMod val="75000"/>
                </a:schemeClr>
              </a:buClr>
              <a:defRPr sz="900"/>
            </a:lvl4pPr>
            <a:lvl5pPr>
              <a:buClr>
                <a:schemeClr val="accent1">
                  <a:lumMod val="75000"/>
                </a:schemeClr>
              </a:buCl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366" y="2000250"/>
            <a:ext cx="3466903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5975" y="2501503"/>
            <a:ext cx="3671292" cy="1841897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350"/>
            </a:lvl1pPr>
            <a:lvl2pPr>
              <a:buClr>
                <a:schemeClr val="accent1">
                  <a:lumMod val="75000"/>
                </a:schemeClr>
              </a:buClr>
              <a:defRPr sz="1200"/>
            </a:lvl2pPr>
            <a:lvl3pPr>
              <a:buClr>
                <a:schemeClr val="accent1">
                  <a:lumMod val="75000"/>
                </a:schemeClr>
              </a:buClr>
              <a:defRPr sz="1050"/>
            </a:lvl3pPr>
            <a:lvl4pPr>
              <a:buClr>
                <a:schemeClr val="accent1">
                  <a:lumMod val="75000"/>
                </a:schemeClr>
              </a:buClr>
              <a:defRPr sz="900"/>
            </a:lvl4pPr>
            <a:lvl5pPr>
              <a:buClr>
                <a:schemeClr val="accent1">
                  <a:lumMod val="75000"/>
                </a:schemeClr>
              </a:buCl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70359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7978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880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1200150"/>
            <a:ext cx="2661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6525" y="514350"/>
            <a:ext cx="4680743" cy="3829051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2228850"/>
            <a:ext cx="2661841" cy="13716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891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043" y="1314449"/>
            <a:ext cx="4069619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6011" y="685800"/>
            <a:ext cx="2460731" cy="3429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043" y="2343149"/>
            <a:ext cx="4069619" cy="1371600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2966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3109" y="0"/>
            <a:ext cx="1827610" cy="51435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234" y="514351"/>
            <a:ext cx="7514035" cy="131444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3" y="2000250"/>
            <a:ext cx="7514035" cy="2343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9492" y="4412457"/>
            <a:ext cx="8572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9210" y="4412457"/>
            <a:ext cx="531313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3893" y="4412457"/>
            <a:ext cx="4133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0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  <p:sldLayoutId id="2147484849" r:id="rId12"/>
    <p:sldLayoutId id="2147484850" r:id="rId13"/>
    <p:sldLayoutId id="2147484851" r:id="rId14"/>
    <p:sldLayoutId id="2147484852" r:id="rId15"/>
    <p:sldLayoutId id="2147484853" r:id="rId16"/>
    <p:sldLayoutId id="2147484854" r:id="rId17"/>
    <p:sldLayoutId id="2147484855" r:id="rId18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1107346" y="704674"/>
            <a:ext cx="7667137" cy="39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i="1" dirty="0" smtClean="0"/>
              <a:t>INTERESTING CASE OF HEMOLYTIC ANEMIA</a:t>
            </a:r>
            <a:endParaRPr sz="6000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/>
              <a:t>              </a:t>
            </a:r>
            <a:endParaRPr sz="2400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/>
              <a:t>                                 CHIEF - DR.MURALIDHARAN M.D</a:t>
            </a:r>
            <a:endParaRPr sz="2400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/>
              <a:t> </a:t>
            </a:r>
            <a:r>
              <a:rPr lang="en-GB" sz="2400" i="1" dirty="0" smtClean="0"/>
              <a:t>ASSISTANT PROFESSOR </a:t>
            </a:r>
            <a:r>
              <a:rPr lang="en-GB" sz="2400" i="1" dirty="0"/>
              <a:t>- DR.SARAVANA MADHAV M.D</a:t>
            </a:r>
            <a:endParaRPr sz="2400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1" dirty="0"/>
              <a:t>                     PRESENTOR - DR.S.PARKAVI PG IMCU 1</a:t>
            </a:r>
            <a:endParaRPr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Google Shape;91;p20"/>
          <p:cNvSpPr txBox="1">
            <a:spLocks noGrp="1"/>
          </p:cNvSpPr>
          <p:nvPr>
            <p:ph type="body" idx="1"/>
          </p:nvPr>
        </p:nvSpPr>
        <p:spPr>
          <a:xfrm>
            <a:off x="311700" y="228900"/>
            <a:ext cx="8520600" cy="46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000000"/>
                </a:solidFill>
              </a:rPr>
              <a:t>Systemic examination</a:t>
            </a:r>
            <a:endParaRPr sz="3000"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000000"/>
                </a:solidFill>
              </a:rPr>
              <a:t>      </a:t>
            </a:r>
            <a:r>
              <a:rPr lang="en-GB" sz="2400" dirty="0">
                <a:solidFill>
                  <a:srgbClr val="000000"/>
                </a:solidFill>
              </a:rPr>
              <a:t>CVS  -S1 S2 + No murmur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000000"/>
                </a:solidFill>
              </a:rPr>
              <a:t>        RS.   - BAE + , No added sounds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000000"/>
                </a:solidFill>
              </a:rPr>
              <a:t>        P/A   - soft , non tender ,Spleen</a:t>
            </a:r>
            <a:r>
              <a:rPr lang="en-US" altLang="en-GB" sz="2400" dirty="0">
                <a:solidFill>
                  <a:srgbClr val="00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just palpable.   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000000"/>
                </a:solidFill>
              </a:rPr>
              <a:t>        CNS - conscious oriented 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000000"/>
                </a:solidFill>
              </a:rPr>
              <a:t>                   NFND , B/L Pupil 3 mm equally reacting to light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000000"/>
                </a:solidFill>
              </a:rPr>
              <a:t>  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Google Shape;97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INVESTIGATIONS DONE </a:t>
            </a:r>
            <a:r>
              <a:rPr lang="en-GB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  <p:sp>
        <p:nvSpPr>
          <p:cNvPr id="1048611" name="Google Shape;96;p21"/>
          <p:cNvSpPr txBox="1">
            <a:spLocks noGrp="1"/>
          </p:cNvSpPr>
          <p:nvPr>
            <p:ph type="body" idx="1"/>
          </p:nvPr>
        </p:nvSpPr>
        <p:spPr>
          <a:xfrm>
            <a:off x="311700" y="948926"/>
            <a:ext cx="85206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     </a:t>
            </a:r>
            <a:endParaRPr>
              <a:solidFill>
                <a:schemeClr val="dk1"/>
              </a:solidFill>
            </a:endParaRPr>
          </a:p>
        </p:txBody>
      </p:sp>
      <p:graphicFrame>
        <p:nvGraphicFramePr>
          <p:cNvPr id="4194304" name="Google Shape;98;p21"/>
          <p:cNvGraphicFramePr>
            <a:graphicFrameLocks/>
          </p:cNvGraphicFramePr>
          <p:nvPr/>
        </p:nvGraphicFramePr>
        <p:xfrm>
          <a:off x="923700" y="1235550"/>
          <a:ext cx="7267800" cy="3095600"/>
        </p:xfrm>
        <a:graphic>
          <a:graphicData uri="http://schemas.openxmlformats.org/drawingml/2006/table">
            <a:tbl>
              <a:tblPr>
                <a:noFill/>
                <a:tableStyleId>{7CDF4200-0A2D-47D0-94F0-03252F0682A5}</a:tableStyleId>
              </a:tblPr>
              <a:tblGrid>
                <a:gridCol w="121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1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Hb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Tc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Plt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TB/DB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SGOT/PT</a:t>
                      </a:r>
                      <a:endParaRPr sz="24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31.5.26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3.9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15.6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2.9/1.2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67/72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5.2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14.3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2.6/1.1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38/30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2.7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24.4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3.1/1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40/56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11.6.26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12.9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67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13.6.26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5.2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14.3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5.2/2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134/174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Google Shape;103;p22"/>
          <p:cNvSpPr txBox="1">
            <a:spLocks noGrp="1"/>
          </p:cNvSpPr>
          <p:nvPr>
            <p:ph type="body" idx="1"/>
          </p:nvPr>
        </p:nvSpPr>
        <p:spPr>
          <a:xfrm>
            <a:off x="1753298" y="174450"/>
            <a:ext cx="7079001" cy="47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 smtClean="0">
                <a:solidFill>
                  <a:schemeClr val="dk1"/>
                </a:solidFill>
              </a:rPr>
              <a:t>Direct Coombs T</a:t>
            </a:r>
            <a:r>
              <a:rPr lang="en-GB" sz="2400" b="1" dirty="0" smtClean="0"/>
              <a:t>est</a:t>
            </a:r>
            <a:endParaRPr sz="2400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5.6.26 - positive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13.6.26-Negative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15.6.26-positive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17.6.26-positive at GRH Madurai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Vitamin B 12 </a:t>
            </a:r>
            <a:r>
              <a:rPr lang="en-GB" sz="2400" dirty="0" smtClean="0">
                <a:solidFill>
                  <a:schemeClr val="dk1"/>
                </a:solidFill>
              </a:rPr>
              <a:t>- 12.6 </a:t>
            </a:r>
            <a:r>
              <a:rPr lang="en-GB" sz="2400" dirty="0">
                <a:solidFill>
                  <a:schemeClr val="dk1"/>
                </a:solidFill>
              </a:rPr>
              <a:t>ng/ </a:t>
            </a:r>
            <a:r>
              <a:rPr lang="en-GB" sz="2400" dirty="0" smtClean="0">
                <a:solidFill>
                  <a:schemeClr val="dk1"/>
                </a:solidFill>
              </a:rPr>
              <a:t>ml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Folic </a:t>
            </a:r>
            <a:r>
              <a:rPr lang="en-GB" sz="2400">
                <a:solidFill>
                  <a:schemeClr val="dk1"/>
                </a:solidFill>
              </a:rPr>
              <a:t>acid- </a:t>
            </a:r>
            <a:r>
              <a:rPr lang="en-GB" sz="2400" smtClean="0">
                <a:solidFill>
                  <a:schemeClr val="dk1"/>
                </a:solidFill>
              </a:rPr>
              <a:t> </a:t>
            </a:r>
            <a:r>
              <a:rPr lang="en-GB" sz="2400" smtClean="0">
                <a:solidFill>
                  <a:schemeClr val="dk1"/>
                </a:solidFill>
              </a:rPr>
              <a:t>520pg/dl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Google Shape;108;p23"/>
          <p:cNvSpPr txBox="1">
            <a:spLocks noGrp="1"/>
          </p:cNvSpPr>
          <p:nvPr>
            <p:ph type="body" idx="1"/>
          </p:nvPr>
        </p:nvSpPr>
        <p:spPr>
          <a:xfrm>
            <a:off x="1551962" y="280950"/>
            <a:ext cx="7280337" cy="46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Sr.LDH</a:t>
            </a:r>
            <a:r>
              <a:rPr lang="en-GB" dirty="0">
                <a:solidFill>
                  <a:schemeClr val="dk1"/>
                </a:solidFill>
              </a:rPr>
              <a:t> - 1608 U/ 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PT INR - 12/0.89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Sr.Ferritin</a:t>
            </a:r>
            <a:r>
              <a:rPr lang="en-GB" dirty="0">
                <a:solidFill>
                  <a:schemeClr val="dk1"/>
                </a:solidFill>
              </a:rPr>
              <a:t> - 988 micrograms/dl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Urine bile salts and pigment negative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Urea / creatinine - 41/0.7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Na +/ k +  - 137/ 3.3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CRP - 48.6 mg/ dl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VCTC / VM - negative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Dengue/malaria/scrub typhus - negative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Google Shape;113;p24"/>
          <p:cNvSpPr txBox="1">
            <a:spLocks noGrp="1"/>
          </p:cNvSpPr>
          <p:nvPr>
            <p:ph type="body" idx="1"/>
          </p:nvPr>
        </p:nvSpPr>
        <p:spPr>
          <a:xfrm>
            <a:off x="1400961" y="73126"/>
            <a:ext cx="7200438" cy="615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ANA - Negative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Complement c3- 1.14 g/ 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IgG serum - 11.4 g/ dl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Urine </a:t>
            </a:r>
            <a:r>
              <a:rPr lang="en-GB" dirty="0" smtClean="0">
                <a:solidFill>
                  <a:schemeClr val="dk1"/>
                </a:solidFill>
              </a:rPr>
              <a:t>RBC </a:t>
            </a:r>
            <a:r>
              <a:rPr lang="en-GB" dirty="0">
                <a:solidFill>
                  <a:schemeClr val="dk1"/>
                </a:solidFill>
              </a:rPr>
              <a:t>cast -no RBC cast ,two pus cells, 2-4 epithelial cells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 Peripheral smear -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Hemolytic</a:t>
            </a:r>
            <a:r>
              <a:rPr lang="en-GB" dirty="0">
                <a:solidFill>
                  <a:schemeClr val="dk1"/>
                </a:solidFill>
              </a:rPr>
              <a:t> blood picture , occasional agglutination, presence  of </a:t>
            </a:r>
            <a:r>
              <a:rPr lang="en-GB" dirty="0" err="1">
                <a:solidFill>
                  <a:schemeClr val="dk1"/>
                </a:solidFill>
              </a:rPr>
              <a:t>microspherocytes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spherocytes</a:t>
            </a:r>
            <a:r>
              <a:rPr lang="en-GB" dirty="0">
                <a:solidFill>
                  <a:schemeClr val="dk1"/>
                </a:solidFill>
              </a:rPr>
              <a:t> , fragmented RBCs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Reti</a:t>
            </a:r>
            <a:r>
              <a:rPr lang="en-GB" dirty="0">
                <a:solidFill>
                  <a:schemeClr val="dk1"/>
                </a:solidFill>
              </a:rPr>
              <a:t> count -30%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Corrected Reticulocyte count -8.3%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Mpc</a:t>
            </a:r>
            <a:r>
              <a:rPr lang="en-GB" dirty="0">
                <a:solidFill>
                  <a:schemeClr val="dk1"/>
                </a:solidFill>
              </a:rPr>
              <a:t> -1,80,000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Google Shape;118;p25"/>
          <p:cNvSpPr txBox="1">
            <a:spLocks noGrp="1"/>
          </p:cNvSpPr>
          <p:nvPr>
            <p:ph type="body" idx="1"/>
          </p:nvPr>
        </p:nvSpPr>
        <p:spPr>
          <a:xfrm>
            <a:off x="1233182" y="472225"/>
            <a:ext cx="7599118" cy="41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Bone marrow-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Hypercellular</a:t>
            </a:r>
            <a:r>
              <a:rPr lang="en-GB" dirty="0">
                <a:solidFill>
                  <a:schemeClr val="dk1"/>
                </a:solidFill>
              </a:rPr>
              <a:t> marrow with erythroid hyperplasia.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Osmotic fragility test: Normal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Usg</a:t>
            </a:r>
            <a:r>
              <a:rPr lang="en-GB" dirty="0">
                <a:solidFill>
                  <a:schemeClr val="dk1"/>
                </a:solidFill>
              </a:rPr>
              <a:t> Abdomen and pelvis- Mild hepatosplenomegaly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solidFill>
                  <a:schemeClr val="dk1"/>
                </a:solidFill>
              </a:rPr>
              <a:t>Echo: </a:t>
            </a:r>
            <a:r>
              <a:rPr lang="en-GB" dirty="0" err="1">
                <a:solidFill>
                  <a:schemeClr val="dk1"/>
                </a:solidFill>
              </a:rPr>
              <a:t>Ef</a:t>
            </a:r>
            <a:r>
              <a:rPr lang="en-GB" dirty="0">
                <a:solidFill>
                  <a:schemeClr val="dk1"/>
                </a:solidFill>
              </a:rPr>
              <a:t> :65%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Google Shape;123;p26"/>
          <p:cNvSpPr txBox="1">
            <a:spLocks noGrp="1"/>
          </p:cNvSpPr>
          <p:nvPr>
            <p:ph type="body" idx="1"/>
          </p:nvPr>
        </p:nvSpPr>
        <p:spPr>
          <a:xfrm>
            <a:off x="311700" y="0"/>
            <a:ext cx="8520600" cy="50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dk1"/>
                </a:solidFill>
              </a:rPr>
              <a:t>AT GRH MADURAI </a:t>
            </a:r>
            <a:endParaRPr sz="2400" b="1" dirty="0">
              <a:solidFill>
                <a:schemeClr val="dk1"/>
              </a:solidFill>
            </a:endParaRPr>
          </a:p>
        </p:txBody>
      </p:sp>
      <p:graphicFrame>
        <p:nvGraphicFramePr>
          <p:cNvPr id="4194305" name="Google Shape;124;p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495975"/>
              </p:ext>
            </p:extLst>
          </p:nvPr>
        </p:nvGraphicFramePr>
        <p:xfrm>
          <a:off x="989902" y="915475"/>
          <a:ext cx="7941348" cy="3885500"/>
        </p:xfrm>
        <a:graphic>
          <a:graphicData uri="http://schemas.openxmlformats.org/drawingml/2006/table">
            <a:tbl>
              <a:tblPr>
                <a:noFill/>
                <a:tableStyleId>{7CDF4200-0A2D-47D0-94F0-03252F0682A5}</a:tableStyleId>
              </a:tblPr>
              <a:tblGrid>
                <a:gridCol w="944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4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4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3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60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08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29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Hb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Tc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Plt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MCV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D/ID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OT/PT</a:t>
                      </a:r>
                      <a:endParaRPr sz="24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/>
                        <a:t>LDH</a:t>
                      </a:r>
                      <a:endParaRPr sz="24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15.6.26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16.6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86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114.8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10.8/9.1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221/508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1567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17.6.26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4.6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17.3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117.7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18.1/10.8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211/344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1264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24.9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107.1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10.5/9.3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60/241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938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21.6.26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7.3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16.2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108.7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7.1/8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105/235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1376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22.6.26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9.5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10.6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88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109.7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23.6.26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11.4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134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107.7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7.5/2.5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68/277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/>
                        <a:t>964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Google Shape;129;p27"/>
          <p:cNvSpPr txBox="1">
            <a:spLocks noGrp="1"/>
          </p:cNvSpPr>
          <p:nvPr>
            <p:ph type="title"/>
          </p:nvPr>
        </p:nvSpPr>
        <p:spPr>
          <a:xfrm>
            <a:off x="1845578" y="445025"/>
            <a:ext cx="6986722" cy="46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Urea.          -  22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Creatinine  -  0.2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Serum electrolytes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SODIUM </a:t>
            </a:r>
            <a:r>
              <a:rPr lang="en-GB" dirty="0"/>
              <a:t>- 145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POTASSIUM </a:t>
            </a:r>
            <a:r>
              <a:rPr lang="en-GB" dirty="0"/>
              <a:t>- 3.5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PT/INR - 17.2/1.26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APTT.   - 17.9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 dimer - 1480 ng/ml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Google Shape;134;p28"/>
          <p:cNvSpPr txBox="1">
            <a:spLocks noGrp="1"/>
          </p:cNvSpPr>
          <p:nvPr>
            <p:ph type="title"/>
          </p:nvPr>
        </p:nvSpPr>
        <p:spPr>
          <a:xfrm>
            <a:off x="1744910" y="177075"/>
            <a:ext cx="7087390" cy="4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QCRP.            - 48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S.Cholesterol - 65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S.TGL.           -121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S.HDL.           - 18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S.LDL.           -23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S.VLDL.         -24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Google Shape;139;p29"/>
          <p:cNvSpPr txBox="1">
            <a:spLocks noGrp="1"/>
          </p:cNvSpPr>
          <p:nvPr>
            <p:ph type="title"/>
          </p:nvPr>
        </p:nvSpPr>
        <p:spPr>
          <a:xfrm>
            <a:off x="1426128" y="445025"/>
            <a:ext cx="7406172" cy="43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USG ABDOMEN AND PELVIS</a:t>
            </a:r>
            <a:r>
              <a:rPr lang="en-GB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Mild splenomegaly with ? Infarct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CT ABDOMEN AND PELVIS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P/o  ? Splenic infarct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        Mild splenomegaly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2207612" y="650754"/>
            <a:ext cx="5610928" cy="29900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chemeClr val="dk1"/>
                </a:solidFill>
              </a:rPr>
              <a:t>A 21 year old </a:t>
            </a:r>
            <a:r>
              <a:rPr lang="en-GB" sz="3000" dirty="0" smtClean="0">
                <a:solidFill>
                  <a:schemeClr val="dk1"/>
                </a:solidFill>
              </a:rPr>
              <a:t>male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 smtClean="0">
                <a:solidFill>
                  <a:schemeClr val="dk1"/>
                </a:solidFill>
              </a:rPr>
              <a:t>Educated </a:t>
            </a:r>
            <a:r>
              <a:rPr lang="en-GB" sz="3000" dirty="0" err="1" smtClean="0">
                <a:solidFill>
                  <a:schemeClr val="dk1"/>
                </a:solidFill>
              </a:rPr>
              <a:t>upto</a:t>
            </a:r>
            <a:r>
              <a:rPr lang="en-GB" sz="3000" dirty="0" smtClean="0">
                <a:solidFill>
                  <a:schemeClr val="dk1"/>
                </a:solidFill>
              </a:rPr>
              <a:t> </a:t>
            </a:r>
            <a:r>
              <a:rPr lang="en-GB" sz="3000" dirty="0">
                <a:solidFill>
                  <a:schemeClr val="dk1"/>
                </a:solidFill>
              </a:rPr>
              <a:t>10 </a:t>
            </a:r>
            <a:r>
              <a:rPr lang="en-GB" sz="3000" dirty="0" err="1">
                <a:solidFill>
                  <a:schemeClr val="dk1"/>
                </a:solidFill>
              </a:rPr>
              <a:t>th</a:t>
            </a:r>
            <a:r>
              <a:rPr lang="en-GB" sz="3000" dirty="0">
                <a:solidFill>
                  <a:schemeClr val="dk1"/>
                </a:solidFill>
              </a:rPr>
              <a:t>, </a:t>
            </a:r>
            <a:endParaRPr lang="en-GB" sz="3000" dirty="0" smtClean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 smtClean="0">
                <a:solidFill>
                  <a:schemeClr val="dk1"/>
                </a:solidFill>
              </a:rPr>
              <a:t>Referred to </a:t>
            </a:r>
            <a:r>
              <a:rPr lang="en-GB" sz="3000" dirty="0">
                <a:solidFill>
                  <a:schemeClr val="dk1"/>
                </a:solidFill>
              </a:rPr>
              <a:t>GRH Madurai </a:t>
            </a:r>
            <a:r>
              <a:rPr lang="en-GB" sz="3000" dirty="0" smtClean="0">
                <a:solidFill>
                  <a:schemeClr val="dk1"/>
                </a:solidFill>
              </a:rPr>
              <a:t>from </a:t>
            </a:r>
            <a:r>
              <a:rPr lang="en-GB" sz="3000" dirty="0">
                <a:solidFill>
                  <a:schemeClr val="dk1"/>
                </a:solidFill>
              </a:rPr>
              <a:t>THENI Medical college </a:t>
            </a:r>
            <a:r>
              <a:rPr lang="en-GB" sz="3000" dirty="0" smtClean="0">
                <a:solidFill>
                  <a:schemeClr val="dk1"/>
                </a:solidFill>
              </a:rPr>
              <a:t>for </a:t>
            </a:r>
            <a:r>
              <a:rPr lang="en-GB" sz="3000" dirty="0" err="1">
                <a:solidFill>
                  <a:schemeClr val="dk1"/>
                </a:solidFill>
              </a:rPr>
              <a:t>anemia</a:t>
            </a:r>
            <a:r>
              <a:rPr lang="en-GB" sz="3000" dirty="0">
                <a:solidFill>
                  <a:schemeClr val="dk1"/>
                </a:solidFill>
              </a:rPr>
              <a:t> evaluation </a:t>
            </a:r>
            <a:endParaRPr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>
                <a:solidFill>
                  <a:schemeClr val="dk1"/>
                </a:solidFill>
              </a:rPr>
              <a:t> </a:t>
            </a:r>
            <a:endParaRPr sz="3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Google Shape;144;p30"/>
          <p:cNvSpPr txBox="1">
            <a:spLocks noGrp="1"/>
          </p:cNvSpPr>
          <p:nvPr>
            <p:ph type="body" idx="1"/>
          </p:nvPr>
        </p:nvSpPr>
        <p:spPr>
          <a:xfrm>
            <a:off x="1593908" y="418575"/>
            <a:ext cx="7238392" cy="41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Sr.ferritin</a:t>
            </a:r>
            <a:r>
              <a:rPr lang="en-GB" dirty="0">
                <a:solidFill>
                  <a:schemeClr val="dk1"/>
                </a:solidFill>
              </a:rPr>
              <a:t> 1616 ng/ml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dk1"/>
                </a:solidFill>
              </a:rPr>
              <a:t>Peripheral smear 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</a:rPr>
              <a:t>Rbcs</a:t>
            </a:r>
            <a:r>
              <a:rPr lang="en-GB" dirty="0">
                <a:solidFill>
                  <a:schemeClr val="dk1"/>
                </a:solidFill>
              </a:rPr>
              <a:t> show </a:t>
            </a:r>
            <a:r>
              <a:rPr lang="en-GB" dirty="0" err="1">
                <a:solidFill>
                  <a:schemeClr val="dk1"/>
                </a:solidFill>
              </a:rPr>
              <a:t>Anisopoikilocytosis,hypochromic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microcytes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normocytes,macrocytes</a:t>
            </a:r>
            <a:r>
              <a:rPr lang="en-GB" dirty="0">
                <a:solidFill>
                  <a:schemeClr val="dk1"/>
                </a:solidFill>
              </a:rPr>
              <a:t>, and many </a:t>
            </a:r>
            <a:r>
              <a:rPr lang="en-GB" dirty="0" err="1">
                <a:solidFill>
                  <a:schemeClr val="dk1"/>
                </a:solidFill>
              </a:rPr>
              <a:t>polychromatophils</a:t>
            </a:r>
            <a:r>
              <a:rPr lang="en-GB" dirty="0">
                <a:solidFill>
                  <a:schemeClr val="dk1"/>
                </a:solidFill>
              </a:rPr>
              <a:t> in a reduced red cells population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Nucleated </a:t>
            </a:r>
            <a:r>
              <a:rPr lang="en-GB" dirty="0" smtClean="0">
                <a:solidFill>
                  <a:schemeClr val="dk1"/>
                </a:solidFill>
              </a:rPr>
              <a:t>RBCs </a:t>
            </a:r>
            <a:r>
              <a:rPr lang="en-GB" dirty="0">
                <a:solidFill>
                  <a:schemeClr val="dk1"/>
                </a:solidFill>
              </a:rPr>
              <a:t>4-6 / 100 </a:t>
            </a:r>
            <a:r>
              <a:rPr lang="en-GB" dirty="0" smtClean="0">
                <a:solidFill>
                  <a:schemeClr val="dk1"/>
                </a:solidFill>
              </a:rPr>
              <a:t>WBCs </a:t>
            </a:r>
            <a:r>
              <a:rPr lang="en-GB" dirty="0">
                <a:solidFill>
                  <a:schemeClr val="dk1"/>
                </a:solidFill>
              </a:rPr>
              <a:t>seen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Reticulocyte count  - 50%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Corrected Reticulocyte count  - 7%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Google Shape;149;p31"/>
          <p:cNvSpPr txBox="1">
            <a:spLocks noGrp="1"/>
          </p:cNvSpPr>
          <p:nvPr>
            <p:ph type="body" idx="1"/>
          </p:nvPr>
        </p:nvSpPr>
        <p:spPr>
          <a:xfrm>
            <a:off x="1367405" y="266275"/>
            <a:ext cx="7522669" cy="47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dk1"/>
                </a:solidFill>
              </a:rPr>
              <a:t>Echo: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Poor echo window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No RWMA at rest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Ef:65%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/>
              <a:t>            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Google Shape;154;p32"/>
          <p:cNvSpPr txBox="1">
            <a:spLocks noGrp="1"/>
          </p:cNvSpPr>
          <p:nvPr>
            <p:ph type="body" idx="1"/>
          </p:nvPr>
        </p:nvSpPr>
        <p:spPr>
          <a:xfrm>
            <a:off x="1568741" y="218074"/>
            <a:ext cx="7423334" cy="4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6389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 dirty="0">
                <a:solidFill>
                  <a:schemeClr val="dk1"/>
                </a:solidFill>
              </a:rPr>
              <a:t>Respiratory </a:t>
            </a:r>
            <a:r>
              <a:rPr lang="en-GB" sz="3400" b="1" dirty="0" smtClean="0">
                <a:solidFill>
                  <a:schemeClr val="dk1"/>
                </a:solidFill>
              </a:rPr>
              <a:t>medicine</a:t>
            </a:r>
            <a:endParaRPr sz="34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Continue iv antibiotics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Chest physiotherapy, Deep breathing exercise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Incentive spirometry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Neb salbutamol 2.5mg Q8H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Neb budesonide 0.5mg Q12H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Google Shape;159;p33"/>
          <p:cNvSpPr txBox="1">
            <a:spLocks noGrp="1"/>
          </p:cNvSpPr>
          <p:nvPr>
            <p:ph type="body" idx="1"/>
          </p:nvPr>
        </p:nvSpPr>
        <p:spPr>
          <a:xfrm>
            <a:off x="1359016" y="211675"/>
            <a:ext cx="7473283" cy="43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000000"/>
                </a:solidFill>
              </a:rPr>
              <a:t>Neuro medicine: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</a:rPr>
              <a:t>T.leviteracetam 500mg 1-1-1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000000"/>
                </a:solidFill>
              </a:rPr>
              <a:t>Psychiatry</a:t>
            </a:r>
            <a:r>
              <a:rPr lang="en-GB" sz="2400">
                <a:solidFill>
                  <a:srgbClr val="000000"/>
                </a:solidFill>
              </a:rPr>
              <a:t>: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</a:rPr>
              <a:t>Nil active psycho pharmacological intervention needed at present. Since there is no psychotic/mood symptoms at present. 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Google Shape;181;p37"/>
          <p:cNvSpPr txBox="1">
            <a:spLocks noGrp="1"/>
          </p:cNvSpPr>
          <p:nvPr>
            <p:ph type="title"/>
          </p:nvPr>
        </p:nvSpPr>
        <p:spPr>
          <a:xfrm>
            <a:off x="1140902" y="445025"/>
            <a:ext cx="7691397" cy="41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i="1" dirty="0"/>
              <a:t>Lets discuss…..</a:t>
            </a:r>
            <a:endParaRPr sz="36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3233" y="514352"/>
            <a:ext cx="66465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chemeClr val="dk1"/>
                </a:solidFill>
              </a:rPr>
              <a:t>He was admitted in Theni with complaints of,</a:t>
            </a: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>
                <a:solidFill>
                  <a:schemeClr val="dk1"/>
                </a:solidFill>
              </a:rPr>
              <a:t>Fever x 4 days </a:t>
            </a:r>
            <a:endParaRPr lang="en-US" sz="2400" dirty="0" smtClean="0">
              <a:solidFill>
                <a:schemeClr val="dk1"/>
              </a:solidFill>
            </a:endParaRP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 smtClean="0">
                <a:solidFill>
                  <a:schemeClr val="dk1"/>
                </a:solidFill>
              </a:rPr>
              <a:t>high </a:t>
            </a:r>
            <a:r>
              <a:rPr lang="en-US" sz="2400" dirty="0">
                <a:solidFill>
                  <a:schemeClr val="dk1"/>
                </a:solidFill>
              </a:rPr>
              <a:t>grade </a:t>
            </a:r>
            <a:endParaRPr lang="en-US" sz="2400" dirty="0" smtClean="0">
              <a:solidFill>
                <a:schemeClr val="dk1"/>
              </a:solidFill>
            </a:endParaRP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 smtClean="0">
                <a:solidFill>
                  <a:schemeClr val="dk1"/>
                </a:solidFill>
              </a:rPr>
              <a:t>intermittent </a:t>
            </a:r>
            <a:r>
              <a:rPr lang="en-US" sz="2400" dirty="0">
                <a:solidFill>
                  <a:schemeClr val="dk1"/>
                </a:solidFill>
              </a:rPr>
              <a:t>associated with chills and rigor</a:t>
            </a: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>
                <a:solidFill>
                  <a:schemeClr val="dk1"/>
                </a:solidFill>
              </a:rPr>
              <a:t>Cough with minimal expectoration x 4 days</a:t>
            </a: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>
                <a:solidFill>
                  <a:schemeClr val="dk1"/>
                </a:solidFill>
              </a:rPr>
              <a:t>Left upper abdominal pain x 1 day</a:t>
            </a:r>
          </a:p>
          <a:p>
            <a:pPr marL="457200" lvl="0" indent="-419100">
              <a:buClr>
                <a:schemeClr val="dk1"/>
              </a:buClr>
              <a:buSzPts val="3000"/>
              <a:buChar char="-"/>
            </a:pPr>
            <a:r>
              <a:rPr lang="en-US" sz="2400" dirty="0">
                <a:solidFill>
                  <a:schemeClr val="dk1"/>
                </a:solidFill>
              </a:rPr>
              <a:t>Breathlessness MMRC grade 2 x 2weeks</a:t>
            </a:r>
          </a:p>
        </p:txBody>
      </p:sp>
    </p:spTree>
    <p:extLst>
      <p:ext uri="{BB962C8B-B14F-4D97-AF65-F5344CB8AC3E}">
        <p14:creationId xmlns:p14="http://schemas.microsoft.com/office/powerpoint/2010/main" val="424697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Google Shape;64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92" name="Google Shape;65;p15"/>
          <p:cNvSpPr txBox="1">
            <a:spLocks noGrp="1"/>
          </p:cNvSpPr>
          <p:nvPr>
            <p:ph type="body" idx="1"/>
          </p:nvPr>
        </p:nvSpPr>
        <p:spPr>
          <a:xfrm>
            <a:off x="311698" y="1154399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GB" sz="3000" dirty="0">
                <a:solidFill>
                  <a:schemeClr val="dk1"/>
                </a:solidFill>
              </a:rPr>
              <a:t>H/o vomiting 2 episodes × 2days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GB" sz="3000" dirty="0">
                <a:solidFill>
                  <a:schemeClr val="dk1"/>
                </a:solidFill>
              </a:rPr>
              <a:t>No h/o itching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GB" sz="3000" dirty="0">
                <a:solidFill>
                  <a:schemeClr val="dk1"/>
                </a:solidFill>
              </a:rPr>
              <a:t>No h/o burning micturition 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GB" sz="3000" dirty="0">
                <a:solidFill>
                  <a:schemeClr val="dk1"/>
                </a:solidFill>
              </a:rPr>
              <a:t>No h/o loose stools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GB" sz="3000" dirty="0">
                <a:solidFill>
                  <a:schemeClr val="dk1"/>
                </a:solidFill>
              </a:rPr>
              <a:t>No h/o bleeding manifestations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Google Shape;70;p16"/>
          <p:cNvSpPr txBox="1">
            <a:spLocks noGrp="1"/>
          </p:cNvSpPr>
          <p:nvPr>
            <p:ph type="body" idx="1"/>
          </p:nvPr>
        </p:nvSpPr>
        <p:spPr>
          <a:xfrm>
            <a:off x="1165903" y="151001"/>
            <a:ext cx="6812027" cy="50821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chemeClr val="dk1"/>
                </a:solidFill>
              </a:rPr>
              <a:t>PAST HISTORY </a:t>
            </a:r>
            <a:endParaRPr sz="30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</a:rPr>
              <a:t>    </a:t>
            </a:r>
            <a:r>
              <a:rPr lang="en-GB" sz="2400" dirty="0">
                <a:solidFill>
                  <a:schemeClr val="dk1"/>
                </a:solidFill>
              </a:rPr>
              <a:t>K/c/o seizure disorder</a:t>
            </a:r>
            <a:r>
              <a:rPr lang="en-GB" sz="2400" b="1" dirty="0">
                <a:solidFill>
                  <a:schemeClr val="dk1"/>
                </a:solidFill>
              </a:rPr>
              <a:t> </a:t>
            </a:r>
            <a:r>
              <a:rPr lang="en-GB" sz="2400" dirty="0">
                <a:solidFill>
                  <a:schemeClr val="dk1"/>
                </a:solidFill>
              </a:rPr>
              <a:t>6 months back on Tab. Phenytoin 100mg 1-0-2 and Tab. </a:t>
            </a:r>
            <a:r>
              <a:rPr lang="en-GB" sz="2400" dirty="0" err="1">
                <a:solidFill>
                  <a:schemeClr val="dk1"/>
                </a:solidFill>
              </a:rPr>
              <a:t>Levitiracetam</a:t>
            </a:r>
            <a:r>
              <a:rPr lang="en-GB" sz="2400" dirty="0">
                <a:solidFill>
                  <a:schemeClr val="dk1"/>
                </a:solidFill>
              </a:rPr>
              <a:t> 500mg 1-0-1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Not a k/c/o DM/ SHTN/ TB/ BA/Thyroid disorder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History of suicidal attempts in the past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ctr">
              <a:spcBef>
                <a:spcPts val="1200"/>
              </a:spcBef>
              <a:buNone/>
            </a:pPr>
            <a:r>
              <a:rPr lang="en-US" sz="2400" b="1" dirty="0" smtClean="0">
                <a:solidFill>
                  <a:schemeClr val="dk1"/>
                </a:solidFill>
              </a:rPr>
              <a:t>              PERSONAL </a:t>
            </a:r>
            <a:r>
              <a:rPr lang="en-US" sz="2400" b="1" dirty="0">
                <a:solidFill>
                  <a:schemeClr val="dk1"/>
                </a:solidFill>
              </a:rPr>
              <a:t>HISTORY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en-US" dirty="0" smtClean="0">
                <a:solidFill>
                  <a:schemeClr val="dk1"/>
                </a:solidFill>
              </a:rPr>
              <a:t>                               Known </a:t>
            </a:r>
            <a:r>
              <a:rPr lang="en-US" dirty="0">
                <a:solidFill>
                  <a:schemeClr val="dk1"/>
                </a:solidFill>
              </a:rPr>
              <a:t>alcoholic and smoker x 2 years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en-US" dirty="0" smtClean="0">
                <a:solidFill>
                  <a:schemeClr val="dk1"/>
                </a:solidFill>
              </a:rPr>
              <a:t>                               No </a:t>
            </a:r>
            <a:r>
              <a:rPr lang="en-US" dirty="0">
                <a:solidFill>
                  <a:schemeClr val="dk1"/>
                </a:solidFill>
              </a:rPr>
              <a:t>other substances abuse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93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Google Shape;75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FAMILY HISTORY</a:t>
            </a:r>
            <a:r>
              <a:rPr lang="en-GB" dirty="0"/>
              <a:t> </a:t>
            </a:r>
          </a:p>
        </p:txBody>
      </p:sp>
      <p:sp>
        <p:nvSpPr>
          <p:cNvPr id="1048599" name="Google Shape;76;p17"/>
          <p:cNvSpPr txBox="1">
            <a:spLocks noGrp="1"/>
          </p:cNvSpPr>
          <p:nvPr>
            <p:ph type="body" idx="1"/>
          </p:nvPr>
        </p:nvSpPr>
        <p:spPr>
          <a:xfrm>
            <a:off x="1065402" y="1181373"/>
            <a:ext cx="7766898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History of suicidal deaths of his two elder brother at age 18 and 19yrs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No similar complaints in his family members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Non </a:t>
            </a:r>
            <a:r>
              <a:rPr lang="en-GB" sz="2400" dirty="0" err="1" smtClean="0">
                <a:solidFill>
                  <a:schemeClr val="dk1"/>
                </a:solidFill>
              </a:rPr>
              <a:t>consanguinous</a:t>
            </a:r>
            <a:r>
              <a:rPr lang="en-GB" sz="2400" dirty="0" smtClean="0">
                <a:solidFill>
                  <a:schemeClr val="dk1"/>
                </a:solidFill>
              </a:rPr>
              <a:t> </a:t>
            </a:r>
            <a:r>
              <a:rPr lang="en-GB" sz="2400" dirty="0">
                <a:solidFill>
                  <a:schemeClr val="dk1"/>
                </a:solidFill>
              </a:rPr>
              <a:t>marriage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Google Shape;81;p18"/>
          <p:cNvSpPr txBox="1">
            <a:spLocks noGrp="1"/>
          </p:cNvSpPr>
          <p:nvPr>
            <p:ph type="body" idx="1"/>
          </p:nvPr>
        </p:nvSpPr>
        <p:spPr>
          <a:xfrm>
            <a:off x="1157680" y="117450"/>
            <a:ext cx="7674619" cy="44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chemeClr val="dk1"/>
                </a:solidFill>
              </a:rPr>
              <a:t>On examination</a:t>
            </a:r>
            <a:endParaRPr sz="30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Patient is conscious oriented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       Afebrile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       Comfortable at rest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       Pallor +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       Icterus +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       No pedal </a:t>
            </a:r>
            <a:r>
              <a:rPr lang="en-GB" sz="2400" dirty="0" err="1">
                <a:solidFill>
                  <a:schemeClr val="dk1"/>
                </a:solidFill>
              </a:rPr>
              <a:t>edema</a:t>
            </a:r>
            <a:r>
              <a:rPr lang="en-GB" sz="2400" dirty="0">
                <a:solidFill>
                  <a:schemeClr val="dk1"/>
                </a:solidFill>
              </a:rPr>
              <a:t>/ lymphadenopathy/clubbing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No external markers of TB and HIV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  Hesitation cuts in inner aspect of left forearm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Google Shape;86;p19"/>
          <p:cNvSpPr txBox="1">
            <a:spLocks noGrp="1"/>
          </p:cNvSpPr>
          <p:nvPr>
            <p:ph type="body" idx="1"/>
          </p:nvPr>
        </p:nvSpPr>
        <p:spPr>
          <a:xfrm>
            <a:off x="311700" y="541975"/>
            <a:ext cx="8520600" cy="40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</a:rPr>
              <a:t>VITALS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/>
              <a:t>      </a:t>
            </a:r>
            <a:r>
              <a:rPr lang="en-GB" sz="2400" dirty="0">
                <a:solidFill>
                  <a:schemeClr val="dk1"/>
                </a:solidFill>
              </a:rPr>
              <a:t>BP.       -  120/70 </a:t>
            </a:r>
            <a:r>
              <a:rPr lang="en-GB" sz="2400" dirty="0" smtClean="0">
                <a:solidFill>
                  <a:schemeClr val="dk1"/>
                </a:solidFill>
              </a:rPr>
              <a:t>mm </a:t>
            </a:r>
            <a:r>
              <a:rPr lang="en-US" sz="2400" dirty="0" smtClean="0">
                <a:solidFill>
                  <a:schemeClr val="dk1"/>
                </a:solidFill>
              </a:rPr>
              <a:t>HG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PR.      -   87bpm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SPO2  -   98% in RA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TEMP -   97*F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      RR.     -   16/min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22</TotalTime>
  <Words>736</Words>
  <Application>Microsoft Office PowerPoint</Application>
  <PresentationFormat>On-screen Show (16:9)</PresentationFormat>
  <Paragraphs>233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Corbel</vt:lpstr>
      <vt:lpstr>Parallax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FAMILY HISTORY </vt:lpstr>
      <vt:lpstr>PowerPoint Presentation</vt:lpstr>
      <vt:lpstr>PowerPoint Presentation</vt:lpstr>
      <vt:lpstr>PowerPoint Presentation</vt:lpstr>
      <vt:lpstr>INVESTIGATIONS DONE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Urea.          -  22 Creatinine  -  0.2  Serum electrolytes  SODIUM - 145 POTASSIUM - 3.5  PT/INR - 17.2/1.26 APTT.   - 17.9  D dimer - 1480 ng/ml</vt:lpstr>
      <vt:lpstr>QCRP.            - 48  S.Cholesterol - 65 S.TGL.           -121 S.HDL.           - 18 S.LDL.           -23 S.VLDL.         -24  </vt:lpstr>
      <vt:lpstr>USG ABDOMEN AND PELVIS  Mild splenomegaly with ? Infarct  CT ABDOMEN AND PELVIS P/o  ? Splenic infarct         Mild splenomegaly </vt:lpstr>
      <vt:lpstr>PowerPoint Presentation</vt:lpstr>
      <vt:lpstr>PowerPoint Presentation</vt:lpstr>
      <vt:lpstr>PowerPoint Presentation</vt:lpstr>
      <vt:lpstr>PowerPoint Presentation</vt:lpstr>
      <vt:lpstr>    Lets discuss…..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RMX3842</dc:creator>
  <cp:lastModifiedBy>Surya</cp:lastModifiedBy>
  <cp:revision>6</cp:revision>
  <dcterms:created xsi:type="dcterms:W3CDTF">2026-06-23T15:01:43Z</dcterms:created>
  <dcterms:modified xsi:type="dcterms:W3CDTF">2026-06-23T15:36:17Z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09656629d33647528e005faf6fb320d5</vt:lpwstr>
  </property>
</Properties>
</file>