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25"/>
  </p:notesMasterIdLst>
  <p:sldIdLst>
    <p:sldId id="257" r:id="rId2"/>
    <p:sldId id="270" r:id="rId3"/>
    <p:sldId id="360" r:id="rId4"/>
    <p:sldId id="361" r:id="rId5"/>
    <p:sldId id="288" r:id="rId6"/>
    <p:sldId id="283" r:id="rId7"/>
    <p:sldId id="362" r:id="rId8"/>
    <p:sldId id="263" r:id="rId9"/>
    <p:sldId id="363" r:id="rId10"/>
    <p:sldId id="321" r:id="rId11"/>
    <p:sldId id="290" r:id="rId12"/>
    <p:sldId id="291" r:id="rId13"/>
    <p:sldId id="293" r:id="rId14"/>
    <p:sldId id="294" r:id="rId15"/>
    <p:sldId id="336" r:id="rId16"/>
    <p:sldId id="285" r:id="rId17"/>
    <p:sldId id="364" r:id="rId18"/>
    <p:sldId id="354" r:id="rId19"/>
    <p:sldId id="355" r:id="rId20"/>
    <p:sldId id="358" r:id="rId21"/>
    <p:sldId id="366" r:id="rId22"/>
    <p:sldId id="365" r:id="rId23"/>
    <p:sldId id="35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1" autoAdjust="0"/>
    <p:restoredTop sz="94579" autoAdjust="0"/>
  </p:normalViewPr>
  <p:slideViewPr>
    <p:cSldViewPr>
      <p:cViewPr>
        <p:scale>
          <a:sx n="75" d="100"/>
          <a:sy n="75" d="100"/>
        </p:scale>
        <p:origin x="1805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9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notesMaster" Target="notesMasters/notesMaster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theme" Target="theme/theme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B72E9-4861-4447-BFC6-2366FDE65627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C347D-AB0A-4FA5-923E-3A15E61A450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0866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22683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78973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9632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7833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96470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56920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669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1972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260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6475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997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6083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7960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8754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364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EEAA0-C632-49A0-BC09-726B01D6C926}" type="datetimeFigureOut">
              <a:rPr lang="en-US" smtClean="0"/>
              <a:pPr/>
              <a:t>6/19/2026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52ABA27-7CA1-447E-95FD-45E5F298AFB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664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971600" y="332656"/>
            <a:ext cx="6929454" cy="1600200"/>
          </a:xfrm>
        </p:spPr>
        <p:txBody>
          <a:bodyPr/>
          <a:lstStyle/>
          <a:p>
            <a:pPr eaLnBrk="1" hangingPunct="1">
              <a:defRPr/>
            </a:pPr>
            <a:r>
              <a:rPr lang="en-US" sz="3800" dirty="0">
                <a:solidFill>
                  <a:schemeClr val="tx2"/>
                </a:solidFill>
              </a:rPr>
              <a:t>MOTOR NEURON DISEASE</a:t>
            </a:r>
          </a:p>
        </p:txBody>
      </p:sp>
      <p:sp>
        <p:nvSpPr>
          <p:cNvPr id="418819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95536" y="2636912"/>
            <a:ext cx="8600753" cy="3816424"/>
          </a:xfrm>
        </p:spPr>
        <p:txBody>
          <a:bodyPr>
            <a:normAutofit lnSpcReduction="10000"/>
          </a:bodyPr>
          <a:lstStyle/>
          <a:p>
            <a:pPr algn="l" eaLnBrk="1" hangingPunct="1">
              <a:defRPr/>
            </a:pPr>
            <a:r>
              <a:rPr lang="en-US" sz="2000" dirty="0">
                <a:solidFill>
                  <a:schemeClr val="tx1"/>
                </a:solidFill>
              </a:rPr>
              <a:t>                                                             CHIEF</a:t>
            </a:r>
          </a:p>
          <a:p>
            <a:pPr algn="ctr" eaLnBrk="1" hangingPunct="1">
              <a:defRPr/>
            </a:pPr>
            <a:r>
              <a:rPr lang="en-US" sz="2000" dirty="0">
                <a:solidFill>
                  <a:schemeClr val="tx1"/>
                </a:solidFill>
              </a:rPr>
              <a:t>                                                      Prof Dr P.V Balamurugan  MD</a:t>
            </a:r>
          </a:p>
          <a:p>
            <a:pPr algn="ctr" eaLnBrk="1" hangingPunct="1">
              <a:defRPr/>
            </a:pPr>
            <a:r>
              <a:rPr lang="en-US" sz="2000" dirty="0">
                <a:solidFill>
                  <a:schemeClr val="tx1"/>
                </a:solidFill>
              </a:rPr>
              <a:t> </a:t>
            </a:r>
          </a:p>
          <a:p>
            <a:pPr algn="l" eaLnBrk="1" hangingPunct="1">
              <a:defRPr/>
            </a:pPr>
            <a:r>
              <a:rPr lang="en-US" sz="2000" dirty="0">
                <a:solidFill>
                  <a:schemeClr val="tx1"/>
                </a:solidFill>
              </a:rPr>
              <a:t>                                                             ASSISTANT PROFESSORS</a:t>
            </a:r>
          </a:p>
          <a:p>
            <a:pPr algn="l" eaLnBrk="1" hangingPunct="1">
              <a:defRPr/>
            </a:pPr>
            <a:r>
              <a:rPr lang="en-US" sz="2000" dirty="0">
                <a:solidFill>
                  <a:schemeClr val="tx1"/>
                </a:solidFill>
              </a:rPr>
              <a:t>                                                             Dr. C Vignesh MD </a:t>
            </a:r>
          </a:p>
          <a:p>
            <a:pPr algn="l" eaLnBrk="1" hangingPunct="1">
              <a:defRPr/>
            </a:pPr>
            <a:r>
              <a:rPr lang="en-US" sz="2000" dirty="0">
                <a:solidFill>
                  <a:schemeClr val="tx1"/>
                </a:solidFill>
              </a:rPr>
              <a:t>                                                             Dr P </a:t>
            </a:r>
            <a:r>
              <a:rPr lang="en-US" sz="2000" dirty="0" err="1">
                <a:solidFill>
                  <a:schemeClr val="tx1"/>
                </a:solidFill>
              </a:rPr>
              <a:t>Sonapriya</a:t>
            </a:r>
            <a:r>
              <a:rPr lang="en-US" sz="2000" dirty="0">
                <a:solidFill>
                  <a:schemeClr val="tx1"/>
                </a:solidFill>
              </a:rPr>
              <a:t> MD </a:t>
            </a:r>
          </a:p>
          <a:p>
            <a:pPr algn="l" eaLnBrk="1" hangingPunct="1">
              <a:defRPr/>
            </a:pPr>
            <a:r>
              <a:rPr lang="en-US" sz="2000" dirty="0">
                <a:solidFill>
                  <a:schemeClr val="tx1"/>
                </a:solidFill>
              </a:rPr>
              <a:t>                                                             </a:t>
            </a:r>
          </a:p>
          <a:p>
            <a:pPr algn="l" eaLnBrk="1" hangingPunct="1">
              <a:defRPr/>
            </a:pPr>
            <a:r>
              <a:rPr lang="en-US" sz="2000" dirty="0">
                <a:solidFill>
                  <a:schemeClr val="tx1"/>
                </a:solidFill>
              </a:rPr>
              <a:t>                                                             PRESENTATOR </a:t>
            </a:r>
          </a:p>
          <a:p>
            <a:pPr algn="l" eaLnBrk="1" hangingPunct="1">
              <a:defRPr/>
            </a:pPr>
            <a:r>
              <a:rPr lang="en-US" sz="2000" dirty="0">
                <a:solidFill>
                  <a:schemeClr val="tx1"/>
                </a:solidFill>
              </a:rPr>
              <a:t>                                                             Dr </a:t>
            </a:r>
            <a:r>
              <a:rPr lang="en-US" sz="2000" dirty="0" err="1">
                <a:solidFill>
                  <a:schemeClr val="tx1"/>
                </a:solidFill>
              </a:rPr>
              <a:t>Ravitheju</a:t>
            </a:r>
            <a:r>
              <a:rPr lang="en-US" sz="2000" dirty="0">
                <a:solidFill>
                  <a:schemeClr val="tx1"/>
                </a:solidFill>
              </a:rPr>
              <a:t> S 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4" name="Rectangle 4"/>
          <p:cNvSpPr>
            <a:spLocks noChangeArrowheads="1"/>
          </p:cNvSpPr>
          <p:nvPr/>
        </p:nvSpPr>
        <p:spPr bwMode="auto">
          <a:xfrm>
            <a:off x="467544" y="332656"/>
            <a:ext cx="720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eaLnBrk="1" hangingPunct="1"/>
            <a:r>
              <a:rPr lang="en-US" sz="2800" b="1" dirty="0">
                <a:solidFill>
                  <a:schemeClr val="accent1"/>
                </a:solidFill>
                <a:ea typeface="Times New Roman" pitchFamily="18" charset="0"/>
                <a:cs typeface="Arial" charset="0"/>
              </a:rPr>
              <a:t> HEREDITARY VS SPORADIC ALS</a:t>
            </a:r>
            <a:endParaRPr lang="en-US" sz="2800" dirty="0">
              <a:solidFill>
                <a:schemeClr val="accent1"/>
              </a:solidFill>
              <a:ea typeface="Times New Roman" pitchFamily="18" charset="0"/>
              <a:cs typeface="Arial" charset="0"/>
            </a:endParaRPr>
          </a:p>
        </p:txBody>
      </p:sp>
      <p:graphicFrame>
        <p:nvGraphicFramePr>
          <p:cNvPr id="174249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928685"/>
              </p:ext>
            </p:extLst>
          </p:nvPr>
        </p:nvGraphicFramePr>
        <p:xfrm>
          <a:off x="467544" y="1143000"/>
          <a:ext cx="7632849" cy="4518248"/>
        </p:xfrm>
        <a:graphic>
          <a:graphicData uri="http://schemas.openxmlformats.org/drawingml/2006/table">
            <a:tbl>
              <a:tblPr/>
              <a:tblGrid>
                <a:gridCol w="345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5708">
                  <a:extLst>
                    <a:ext uri="{9D8B030D-6E8A-4147-A177-3AD203B41FA5}">
                      <a16:colId xmlns:a16="http://schemas.microsoft.com/office/drawing/2014/main" val="3528688781"/>
                    </a:ext>
                  </a:extLst>
                </a:gridCol>
                <a:gridCol w="16807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17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Feature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Hereditary ALS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Sporadic ALS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1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Males:Females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1:1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1.7:1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943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 Age distribution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More younger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More older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7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 Mean age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46 years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56 to 63 years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 Bulbar features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20% to 30%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Unusual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18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Involvement of Legs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Common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Occasional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50287"/>
            <a:ext cx="81439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2200" dirty="0"/>
              <a:t>ALS is characterized by motor neuron degeneration and death with gliosis replacing lost neurons.</a:t>
            </a:r>
          </a:p>
          <a:p>
            <a:pPr>
              <a:buFont typeface="Arial" pitchFamily="34" charset="0"/>
              <a:buChar char="•"/>
            </a:pPr>
            <a:endParaRPr lang="en-IN" sz="2200" dirty="0"/>
          </a:p>
          <a:p>
            <a:pPr>
              <a:buFont typeface="Arial" pitchFamily="34" charset="0"/>
              <a:buChar char="•"/>
            </a:pPr>
            <a:endParaRPr lang="en-IN" sz="2200" dirty="0"/>
          </a:p>
          <a:p>
            <a:pPr>
              <a:buFont typeface="Arial" pitchFamily="34" charset="0"/>
              <a:buChar char="•"/>
            </a:pPr>
            <a:r>
              <a:rPr lang="en-IN" sz="2200" dirty="0"/>
              <a:t>Cortical motor cells (pyramidal and Betz cells) disappear leading to retrograde axonal loss and gliosis in the      corticospinal tract.</a:t>
            </a:r>
          </a:p>
          <a:p>
            <a:endParaRPr lang="en-IN" sz="2200" dirty="0"/>
          </a:p>
          <a:p>
            <a:pPr>
              <a:buFont typeface="Arial" pitchFamily="34" charset="0"/>
              <a:buChar char="•"/>
            </a:pPr>
            <a:endParaRPr lang="en-IN" sz="2200" dirty="0"/>
          </a:p>
          <a:p>
            <a:pPr>
              <a:buFont typeface="Arial" pitchFamily="34" charset="0"/>
              <a:buChar char="•"/>
            </a:pPr>
            <a:r>
              <a:rPr lang="en-IN" sz="2200" dirty="0"/>
              <a:t> The spinal cord becomes atrophic. </a:t>
            </a:r>
          </a:p>
          <a:p>
            <a:pPr>
              <a:buFont typeface="Arial" pitchFamily="34" charset="0"/>
              <a:buChar char="•"/>
            </a:pPr>
            <a:endParaRPr lang="en-IN" sz="2200" dirty="0"/>
          </a:p>
          <a:p>
            <a:pPr>
              <a:buFont typeface="Arial" pitchFamily="34" charset="0"/>
              <a:buChar char="•"/>
            </a:pPr>
            <a:endParaRPr lang="en-IN" sz="2200" dirty="0"/>
          </a:p>
          <a:p>
            <a:pPr>
              <a:buFont typeface="Arial" pitchFamily="34" charset="0"/>
              <a:buChar char="•"/>
            </a:pPr>
            <a:r>
              <a:rPr lang="en-IN" sz="2200" dirty="0"/>
              <a:t> The affected muscles show </a:t>
            </a:r>
            <a:r>
              <a:rPr lang="en-IN" sz="2200" dirty="0" err="1"/>
              <a:t>denervation</a:t>
            </a:r>
            <a:r>
              <a:rPr lang="en-IN" sz="2200" dirty="0"/>
              <a:t> atrophy.</a:t>
            </a:r>
          </a:p>
        </p:txBody>
      </p:sp>
      <p:sp>
        <p:nvSpPr>
          <p:cNvPr id="3" name="Rectangle 2"/>
          <p:cNvSpPr/>
          <p:nvPr/>
        </p:nvSpPr>
        <p:spPr>
          <a:xfrm>
            <a:off x="35496" y="404664"/>
            <a:ext cx="5688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dirty="0">
                <a:solidFill>
                  <a:schemeClr val="accent1"/>
                </a:solidFill>
              </a:rPr>
              <a:t>PATHOLOGY</a:t>
            </a:r>
            <a:r>
              <a:rPr lang="en-IN" sz="3200" dirty="0">
                <a:solidFill>
                  <a:schemeClr val="accent1"/>
                </a:solidFill>
              </a:rPr>
              <a:t> </a:t>
            </a:r>
            <a:endParaRPr lang="en-IN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88640"/>
            <a:ext cx="821533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IN" sz="4000" dirty="0"/>
              <a:t>Intracellular inclusions </a:t>
            </a:r>
            <a:r>
              <a:rPr lang="en-IN" sz="2200" dirty="0"/>
              <a:t>— </a:t>
            </a:r>
          </a:p>
          <a:p>
            <a:r>
              <a:rPr lang="en-IN" sz="2200" dirty="0"/>
              <a:t> </a:t>
            </a:r>
          </a:p>
          <a:p>
            <a:r>
              <a:rPr lang="en-IN" sz="2800" dirty="0" err="1">
                <a:solidFill>
                  <a:schemeClr val="accent1"/>
                </a:solidFill>
              </a:rPr>
              <a:t>Bunina</a:t>
            </a:r>
            <a:r>
              <a:rPr lang="en-IN" sz="2800" dirty="0"/>
              <a:t> bodies are unique to ALS and consist of eosinophilic aggregates that are positive for cystatin C, a cysteine protease inhibitor.</a:t>
            </a:r>
          </a:p>
          <a:p>
            <a:endParaRPr lang="en-IN" sz="2200" dirty="0"/>
          </a:p>
          <a:p>
            <a:endParaRPr lang="en-IN" sz="2200" dirty="0"/>
          </a:p>
          <a:p>
            <a:endParaRPr lang="en-IN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7ACDE0-0846-4E20-C11C-23E2247B4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780928"/>
            <a:ext cx="4953000" cy="37147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88640"/>
            <a:ext cx="88924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>
                <a:solidFill>
                  <a:schemeClr val="accent1"/>
                </a:solidFill>
              </a:rPr>
              <a:t>SOD1-MEDIATED TOXICITY</a:t>
            </a:r>
            <a:r>
              <a:rPr lang="en-IN" sz="2200" dirty="0">
                <a:solidFill>
                  <a:schemeClr val="accent1"/>
                </a:solidFill>
              </a:rPr>
              <a:t> </a:t>
            </a:r>
            <a:r>
              <a:rPr lang="en-IN" sz="2200" dirty="0"/>
              <a:t> </a:t>
            </a:r>
          </a:p>
          <a:p>
            <a:endParaRPr lang="en-IN" sz="2200" dirty="0"/>
          </a:p>
          <a:p>
            <a:endParaRPr lang="en-IN" sz="2200" dirty="0"/>
          </a:p>
          <a:p>
            <a:pPr>
              <a:buFont typeface="Arial" pitchFamily="34" charset="0"/>
              <a:buChar char="•"/>
            </a:pPr>
            <a:r>
              <a:rPr lang="en-IN" sz="2200" dirty="0"/>
              <a:t> Superoxide dismutase type 1 (SOD1) is a metalloenzyme</a:t>
            </a:r>
          </a:p>
          <a:p>
            <a:pPr>
              <a:buFont typeface="Arial" pitchFamily="34" charset="0"/>
              <a:buChar char="•"/>
            </a:pPr>
            <a:endParaRPr lang="en-IN" sz="2200" dirty="0"/>
          </a:p>
          <a:p>
            <a:pPr>
              <a:buFont typeface="Arial" pitchFamily="34" charset="0"/>
              <a:buChar char="•"/>
            </a:pPr>
            <a:endParaRPr lang="en-IN" sz="2200" dirty="0"/>
          </a:p>
          <a:p>
            <a:pPr>
              <a:buFont typeface="Arial" pitchFamily="34" charset="0"/>
              <a:buChar char="•"/>
            </a:pPr>
            <a:r>
              <a:rPr lang="en-IN" sz="2200" dirty="0"/>
              <a:t> catalyzes the conversion of toxic superoxide radicals to oxygen (O</a:t>
            </a:r>
            <a:r>
              <a:rPr lang="en-IN" sz="2200" baseline="-25000" dirty="0"/>
              <a:t>2</a:t>
            </a:r>
            <a:r>
              <a:rPr lang="en-IN" sz="2200" dirty="0"/>
              <a:t>) and hydrogen peroxide (H</a:t>
            </a:r>
            <a:r>
              <a:rPr lang="en-IN" sz="2200" baseline="-25000" dirty="0"/>
              <a:t>2</a:t>
            </a:r>
            <a:r>
              <a:rPr lang="en-IN" sz="2200" dirty="0"/>
              <a:t>O</a:t>
            </a:r>
            <a:r>
              <a:rPr lang="en-IN" sz="2200" baseline="-25000" dirty="0"/>
              <a:t>2</a:t>
            </a:r>
            <a:r>
              <a:rPr lang="en-IN" sz="2200" dirty="0"/>
              <a:t>)</a:t>
            </a:r>
          </a:p>
          <a:p>
            <a:pPr>
              <a:buFont typeface="Arial" pitchFamily="34" charset="0"/>
              <a:buChar char="•"/>
            </a:pPr>
            <a:endParaRPr lang="en-IN" sz="2200" dirty="0"/>
          </a:p>
          <a:p>
            <a:pPr>
              <a:buFont typeface="Arial" pitchFamily="34" charset="0"/>
              <a:buChar char="•"/>
            </a:pPr>
            <a:endParaRPr lang="en-IN" sz="2200" dirty="0"/>
          </a:p>
          <a:p>
            <a:r>
              <a:rPr lang="en-IN" sz="2800" dirty="0">
                <a:solidFill>
                  <a:schemeClr val="accent1"/>
                </a:solidFill>
              </a:rPr>
              <a:t>Protein</a:t>
            </a:r>
            <a:r>
              <a:rPr lang="en-IN" sz="2200" dirty="0">
                <a:solidFill>
                  <a:schemeClr val="accent1"/>
                </a:solidFill>
              </a:rPr>
              <a:t> </a:t>
            </a:r>
            <a:r>
              <a:rPr lang="en-IN" sz="2800" dirty="0">
                <a:solidFill>
                  <a:schemeClr val="accent1"/>
                </a:solidFill>
              </a:rPr>
              <a:t>misfolding</a:t>
            </a:r>
            <a:r>
              <a:rPr lang="en-IN" sz="2200" dirty="0"/>
              <a:t> — </a:t>
            </a:r>
          </a:p>
          <a:p>
            <a:endParaRPr lang="en-IN" sz="2200" dirty="0"/>
          </a:p>
          <a:p>
            <a:r>
              <a:rPr lang="en-IN" sz="2200" dirty="0"/>
              <a:t>  &gt;  Another hypothesis is that mutant SOD1 induces protein aggregates that are potentially toxic to motor neurons </a:t>
            </a:r>
          </a:p>
          <a:p>
            <a:endParaRPr lang="en-IN" sz="2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764704"/>
            <a:ext cx="807246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 err="1">
                <a:solidFill>
                  <a:schemeClr val="accent1"/>
                </a:solidFill>
              </a:rPr>
              <a:t>Microglial</a:t>
            </a:r>
            <a:r>
              <a:rPr lang="en-IN" sz="2800" dirty="0">
                <a:solidFill>
                  <a:schemeClr val="accent1"/>
                </a:solidFill>
              </a:rPr>
              <a:t> activation </a:t>
            </a:r>
            <a:r>
              <a:rPr lang="en-IN" sz="2200" dirty="0"/>
              <a:t>— Microglia are immune-modulating cells of the CNS.</a:t>
            </a:r>
          </a:p>
          <a:p>
            <a:r>
              <a:rPr lang="en-IN" sz="2200" dirty="0"/>
              <a:t>Their presence was observed in ALS tissue .</a:t>
            </a:r>
          </a:p>
          <a:p>
            <a:endParaRPr lang="en-US" sz="2200" dirty="0"/>
          </a:p>
          <a:p>
            <a:endParaRPr lang="en-IN" sz="2200" dirty="0"/>
          </a:p>
          <a:p>
            <a:r>
              <a:rPr lang="en-IN" sz="2200" dirty="0"/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BDB1B8-B24A-48F9-5DA2-1CCA5EB1E80C}"/>
              </a:ext>
            </a:extLst>
          </p:cNvPr>
          <p:cNvSpPr/>
          <p:nvPr/>
        </p:nvSpPr>
        <p:spPr>
          <a:xfrm>
            <a:off x="344240" y="2980695"/>
            <a:ext cx="785818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800" dirty="0">
                <a:solidFill>
                  <a:schemeClr val="accent1"/>
                </a:solidFill>
              </a:rPr>
              <a:t>Excitotoxicity</a:t>
            </a:r>
            <a:r>
              <a:rPr lang="en-IN" sz="2200" dirty="0"/>
              <a:t> — </a:t>
            </a:r>
          </a:p>
          <a:p>
            <a:r>
              <a:rPr lang="en-IN" sz="2200" dirty="0"/>
              <a:t>The excitotoxicity hypothesis postulates that excessive levels of the excitatory neurotransmitter glutamate may initiate a cascade resulting in cellular death of motor neurons in ALS.</a:t>
            </a:r>
          </a:p>
          <a:p>
            <a:endParaRPr lang="en-IN"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4282" y="214290"/>
            <a:ext cx="807249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>
                <a:solidFill>
                  <a:schemeClr val="accent1"/>
                </a:solidFill>
              </a:rPr>
              <a:t>ALS PLUS syndrome</a:t>
            </a:r>
            <a:endParaRPr lang="en-IN" dirty="0">
              <a:solidFill>
                <a:schemeClr val="accent1"/>
              </a:solidFill>
            </a:endParaRPr>
          </a:p>
          <a:p>
            <a:endParaRPr lang="en-US" dirty="0"/>
          </a:p>
          <a:p>
            <a:endParaRPr lang="en-IN" dirty="0"/>
          </a:p>
          <a:p>
            <a:r>
              <a:rPr lang="en-IN" sz="2000" dirty="0"/>
              <a:t>ALS is considered a degenerative disorder of the upper and lower motor neurons.</a:t>
            </a:r>
          </a:p>
          <a:p>
            <a:endParaRPr lang="en-IN" sz="2000" dirty="0"/>
          </a:p>
          <a:p>
            <a:r>
              <a:rPr lang="en-IN" sz="2000" dirty="0"/>
              <a:t>However, some patients have all of the clinical features of ALS along with features of other disorders such as </a:t>
            </a:r>
          </a:p>
          <a:p>
            <a:endParaRPr lang="en-IN" sz="2000" dirty="0"/>
          </a:p>
          <a:p>
            <a:pPr>
              <a:buFont typeface="Arial" pitchFamily="34" charset="0"/>
              <a:buChar char="•"/>
            </a:pPr>
            <a:r>
              <a:rPr lang="en-IN" sz="2000" dirty="0"/>
              <a:t> </a:t>
            </a:r>
            <a:r>
              <a:rPr lang="en-IN" sz="2000" dirty="0" err="1"/>
              <a:t>Frontotemporal</a:t>
            </a:r>
            <a:r>
              <a:rPr lang="en-IN" sz="2000" dirty="0"/>
              <a:t> dementia</a:t>
            </a:r>
          </a:p>
          <a:p>
            <a:pPr>
              <a:buFont typeface="Arial" pitchFamily="34" charset="0"/>
              <a:buChar char="•"/>
            </a:pPr>
            <a:endParaRPr lang="en-IN" sz="2000" dirty="0"/>
          </a:p>
          <a:p>
            <a:pPr>
              <a:buFont typeface="Arial" pitchFamily="34" charset="0"/>
              <a:buChar char="•"/>
            </a:pPr>
            <a:r>
              <a:rPr lang="en-IN" sz="2000" dirty="0"/>
              <a:t> Autonomic insufficiency</a:t>
            </a:r>
          </a:p>
          <a:p>
            <a:pPr>
              <a:buFont typeface="Arial" pitchFamily="34" charset="0"/>
              <a:buChar char="•"/>
            </a:pPr>
            <a:endParaRPr lang="en-IN" sz="2000" dirty="0"/>
          </a:p>
          <a:p>
            <a:pPr>
              <a:buFont typeface="Arial" pitchFamily="34" charset="0"/>
              <a:buChar char="•"/>
            </a:pPr>
            <a:r>
              <a:rPr lang="en-IN" sz="2000" dirty="0"/>
              <a:t> Parkinsonism, </a:t>
            </a:r>
            <a:r>
              <a:rPr lang="en-IN" sz="2000" dirty="0" err="1"/>
              <a:t>supranuclear</a:t>
            </a:r>
            <a:r>
              <a:rPr lang="en-IN" sz="2000" dirty="0"/>
              <a:t> gaze paresis and/or sensory loss.</a:t>
            </a:r>
          </a:p>
          <a:p>
            <a:endParaRPr lang="en-IN" sz="2000" dirty="0"/>
          </a:p>
          <a:p>
            <a:r>
              <a:rPr lang="en-IN" sz="2000" dirty="0"/>
              <a:t> Such patients are considered to have ALS plus syndrome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A82C1-274A-423D-D7A6-0856D53F4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SPINOMUSCULAR ATROPHY </a:t>
            </a:r>
            <a:endParaRPr lang="en-IN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87A6A-3982-DB21-4761-B2316BDDE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LMN only; SMN gene (chromosome 5)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SMA I (Werdnig-Hoffmann) — fatal infancy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SMA II — childhood onset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SMA III — late childhood; slow course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</a:t>
            </a:r>
            <a:r>
              <a:rPr lang="en-US" sz="2400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Nusinersen</a:t>
            </a: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AAV gene therapy (SMA)</a:t>
            </a:r>
            <a:endParaRPr lang="en-US" sz="24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00444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A756D-956E-B2AD-92DB-78A31BD4F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67FC2-DEFD-3497-8C1A-1F76D612D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6347713" cy="1320800"/>
          </a:xfrm>
        </p:spPr>
        <p:txBody>
          <a:bodyPr/>
          <a:lstStyle/>
          <a:p>
            <a:r>
              <a:rPr lang="en-US" dirty="0"/>
              <a:t>PATHOPHYSIOLOGY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77B4D-2EDA-FD17-D1F7-F3A68E04C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052736"/>
            <a:ext cx="8109482" cy="525658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</a:pPr>
            <a:r>
              <a:rPr lang="en-IN" sz="3100" dirty="0"/>
              <a:t>Each individual has 2 SMN genes, </a:t>
            </a:r>
            <a:r>
              <a:rPr lang="en-IN" sz="3100" i="1" dirty="0"/>
              <a:t>SMN1</a:t>
            </a:r>
            <a:r>
              <a:rPr lang="en-IN" sz="3100" dirty="0"/>
              <a:t> and </a:t>
            </a:r>
            <a:r>
              <a:rPr lang="en-IN" sz="3100" i="1" dirty="0"/>
              <a:t>SMN2</a:t>
            </a:r>
            <a:r>
              <a:rPr lang="en-IN" sz="3100" dirty="0"/>
              <a:t>. </a:t>
            </a:r>
          </a:p>
          <a:p>
            <a:pPr>
              <a:lnSpc>
                <a:spcPct val="150000"/>
              </a:lnSpc>
            </a:pPr>
            <a:endParaRPr lang="en-IN" sz="3100" dirty="0"/>
          </a:p>
          <a:p>
            <a:pPr>
              <a:lnSpc>
                <a:spcPct val="150000"/>
              </a:lnSpc>
            </a:pPr>
            <a:r>
              <a:rPr lang="en-IN" sz="3100" dirty="0"/>
              <a:t>More than 95% of patients with SMA have a homozygous disruption in the </a:t>
            </a:r>
            <a:r>
              <a:rPr lang="en-IN" sz="3100" i="1" dirty="0"/>
              <a:t>SMN1</a:t>
            </a:r>
            <a:r>
              <a:rPr lang="en-IN" sz="3100" dirty="0"/>
              <a:t> gene on chromosome 5q </a:t>
            </a:r>
          </a:p>
          <a:p>
            <a:pPr>
              <a:lnSpc>
                <a:spcPct val="150000"/>
              </a:lnSpc>
            </a:pPr>
            <a:endParaRPr lang="en-IN" sz="3100" dirty="0"/>
          </a:p>
          <a:p>
            <a:pPr>
              <a:lnSpc>
                <a:spcPct val="150000"/>
              </a:lnSpc>
            </a:pPr>
            <a:r>
              <a:rPr lang="en-IN" sz="3100" dirty="0"/>
              <a:t>However, all patients with spinal muscular atrophy retain at least 1 copy of </a:t>
            </a:r>
            <a:r>
              <a:rPr lang="en-IN" sz="3100" i="1" dirty="0"/>
              <a:t>SMN2</a:t>
            </a:r>
            <a:r>
              <a:rPr lang="en-IN" sz="3100" dirty="0"/>
              <a:t>, which generates only 10% of the amount of full-length SMN protein versus </a:t>
            </a:r>
            <a:r>
              <a:rPr lang="en-IN" sz="3100" i="1" dirty="0"/>
              <a:t>SMN1</a:t>
            </a:r>
            <a:r>
              <a:rPr lang="en-IN" sz="3100" dirty="0"/>
              <a:t>.</a:t>
            </a:r>
          </a:p>
          <a:p>
            <a:pPr>
              <a:lnSpc>
                <a:spcPct val="150000"/>
              </a:lnSpc>
            </a:pPr>
            <a:endParaRPr lang="en-IN" sz="3100" dirty="0"/>
          </a:p>
        </p:txBody>
      </p:sp>
    </p:spTree>
    <p:extLst>
      <p:ext uri="{BB962C8B-B14F-4D97-AF65-F5344CB8AC3E}">
        <p14:creationId xmlns:p14="http://schemas.microsoft.com/office/powerpoint/2010/main" val="397516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735CF-C40B-EFBE-E251-E8BBE8065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15" y="188640"/>
            <a:ext cx="6347713" cy="1320800"/>
          </a:xfrm>
        </p:spPr>
        <p:txBody>
          <a:bodyPr/>
          <a:lstStyle/>
          <a:p>
            <a:r>
              <a:rPr lang="en-US" dirty="0">
                <a:solidFill>
                  <a:schemeClr val="accent5"/>
                </a:solidFill>
              </a:rPr>
              <a:t>PROGRESSIVE BULBAR PALSY </a:t>
            </a:r>
            <a:endParaRPr lang="en-IN" dirty="0">
              <a:solidFill>
                <a:schemeClr val="accent5"/>
              </a:solidFill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49C6697-40BC-19CA-29F9-CBB99B8232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-608" t="25973" r="608" b="-1946"/>
          <a:stretch>
            <a:fillRect/>
          </a:stretch>
        </p:blipFill>
        <p:spPr>
          <a:xfrm>
            <a:off x="550487" y="1762780"/>
            <a:ext cx="4850237" cy="382646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A462F136-2D4B-8B8D-8A71-0B64C8E3B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44778" t="21632" r="1298" b="6057"/>
          <a:stretch>
            <a:fillRect/>
          </a:stretch>
        </p:blipFill>
        <p:spPr bwMode="auto">
          <a:xfrm>
            <a:off x="5922573" y="1324868"/>
            <a:ext cx="2771800" cy="3180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03310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500042"/>
            <a:ext cx="72152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755576" y="407708"/>
            <a:ext cx="34451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INTRODUCTION</a:t>
            </a:r>
            <a:endParaRPr lang="en-IN" sz="2400" b="1" u="sng" dirty="0">
              <a:solidFill>
                <a:schemeClr val="accent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1268760"/>
            <a:ext cx="8072462" cy="3819848"/>
          </a:xfrm>
        </p:spPr>
        <p:txBody>
          <a:bodyPr>
            <a:normAutofit lnSpcReduction="10000"/>
          </a:bodyPr>
          <a:lstStyle/>
          <a:p>
            <a:pPr algn="just"/>
            <a:endParaRPr lang="en-IN" sz="2200" dirty="0"/>
          </a:p>
          <a:p>
            <a:pPr algn="just"/>
            <a:r>
              <a:rPr lang="en-IN" sz="2200" dirty="0"/>
              <a:t> Motor neuron disease (MND) refers to a group of progressive neurodegenerative disorders characterised by selective degeneration of motor neurons</a:t>
            </a:r>
          </a:p>
          <a:p>
            <a:pPr algn="just"/>
            <a:endParaRPr lang="en-IN" sz="2200" dirty="0"/>
          </a:p>
          <a:p>
            <a:pPr algn="just"/>
            <a:r>
              <a:rPr lang="en-IN" sz="2200" dirty="0"/>
              <a:t> It involves both upper motor neurons and/or lower motor neurons </a:t>
            </a:r>
          </a:p>
          <a:p>
            <a:pPr marL="0" indent="0">
              <a:lnSpc>
                <a:spcPct val="125000"/>
              </a:lnSpc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2400" dirty="0"/>
          </a:p>
          <a:p>
            <a:pPr marL="0" indent="0" algn="just">
              <a:buNone/>
            </a:pPr>
            <a:r>
              <a:rPr lang="en-IN" sz="2200" dirty="0"/>
              <a:t> </a:t>
            </a:r>
            <a:endParaRPr lang="en-IN" sz="2200" baseline="30000" dirty="0"/>
          </a:p>
          <a:p>
            <a:pPr algn="just"/>
            <a:endParaRPr lang="en-IN" sz="2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B0B99-5549-5E82-AE11-44DE99B30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55575"/>
            <a:ext cx="8640960" cy="1320800"/>
          </a:xfrm>
        </p:spPr>
        <p:txBody>
          <a:bodyPr>
            <a:normAutofit fontScale="90000"/>
          </a:bodyPr>
          <a:lstStyle/>
          <a:p>
            <a:r>
              <a:rPr lang="en-IN" sz="44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MONOMELIC MUSCULAR </a:t>
            </a:r>
            <a:r>
              <a:rPr lang="en-IN" sz="40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ATROPHY</a:t>
            </a:r>
            <a:endParaRPr lang="en-IN" sz="4000" dirty="0">
              <a:solidFill>
                <a:schemeClr val="accent5"/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A1F3A42-4F18-9D2F-651B-294EC796C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28800"/>
            <a:ext cx="6348413" cy="4413225"/>
          </a:xfrm>
        </p:spPr>
        <p:txBody>
          <a:bodyPr>
            <a:normAutofit/>
          </a:bodyPr>
          <a:lstStyle/>
          <a:p>
            <a:r>
              <a:rPr lang="en-IN" sz="2400" dirty="0"/>
              <a:t>Rare benign LMND restricted to one limb, usually an arm or hand rather than a leg.</a:t>
            </a:r>
          </a:p>
          <a:p>
            <a:r>
              <a:rPr lang="en-IN" sz="2400" dirty="0"/>
              <a:t>Also k/a Hirayama syndrome.</a:t>
            </a:r>
          </a:p>
          <a:p>
            <a:r>
              <a:rPr lang="en-IN" sz="2400" dirty="0"/>
              <a:t>Affects men 10 times more then women.</a:t>
            </a:r>
          </a:p>
          <a:p>
            <a:r>
              <a:rPr lang="en-IN" sz="2400" dirty="0"/>
              <a:t>Starts at 20 years .</a:t>
            </a:r>
          </a:p>
          <a:p>
            <a:r>
              <a:rPr lang="en-IN" sz="2400" dirty="0"/>
              <a:t>Weakness involves the hand and forearm C7-T</a:t>
            </a:r>
            <a:r>
              <a:rPr lang="en-IN" sz="2400" baseline="-25000" dirty="0"/>
              <a:t>1</a:t>
            </a:r>
            <a:r>
              <a:rPr lang="en-IN" sz="2400" dirty="0"/>
              <a:t>  innervated muscles.</a:t>
            </a:r>
          </a:p>
          <a:p>
            <a:r>
              <a:rPr lang="en-IN" sz="2400" dirty="0"/>
              <a:t>Condition progress to 1-2 years and then seems to become arrested in most cases.</a:t>
            </a:r>
          </a:p>
        </p:txBody>
      </p:sp>
    </p:spTree>
    <p:extLst>
      <p:ext uri="{BB962C8B-B14F-4D97-AF65-F5344CB8AC3E}">
        <p14:creationId xmlns:p14="http://schemas.microsoft.com/office/powerpoint/2010/main" val="2450904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72CC9-832D-87CD-87B6-DA911A228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F2FFF7-3C67-FDEC-C283-E9F9BB22D5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9475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D82D7-982F-25F4-5413-6A5ABE344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KEY TAKE AWAYS </a:t>
            </a:r>
            <a:br>
              <a:rPr lang="en-US" dirty="0"/>
            </a:b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B0EF4-7D74-83F6-9971-52076C9F7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759" y="1628800"/>
            <a:ext cx="6347714" cy="3880773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MND = progressive death of UMN and/or LMN; ALS is the most common and fatal form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ALS: simultaneous UMN+LMN signs in multiple regions; diagnosis of exclusion</a:t>
            </a:r>
          </a:p>
          <a:p>
            <a:endParaRPr lang="en-US" sz="2400" dirty="0"/>
          </a:p>
          <a:p>
            <a:r>
              <a:rPr lang="en-US" sz="2400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Genetics: C9orf72 (40–50%), SOD1 (20%), TDP43 &amp; FUS (5% each) — key in FALS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survival 3–5 yrs; respiratory failure is the usual cause of death</a:t>
            </a:r>
            <a:endParaRPr lang="en-US" sz="2400" dirty="0">
              <a:solidFill>
                <a:schemeClr val="tx1"/>
              </a:solidFill>
            </a:endParaRPr>
          </a:p>
          <a:p>
            <a:endParaRPr lang="en-IN" dirty="0"/>
          </a:p>
        </p:txBody>
      </p:sp>
      <p:sp>
        <p:nvSpPr>
          <p:cNvPr id="27" name="Shape 4">
            <a:extLst>
              <a:ext uri="{FF2B5EF4-FFF2-40B4-BE49-F238E27FC236}">
                <a16:creationId xmlns:a16="http://schemas.microsoft.com/office/drawing/2014/main" id="{776ACFAC-A233-E113-5E82-F49ECC352499}"/>
              </a:ext>
            </a:extLst>
          </p:cNvPr>
          <p:cNvSpPr/>
          <p:nvPr/>
        </p:nvSpPr>
        <p:spPr>
          <a:xfrm>
            <a:off x="551176" y="1687319"/>
            <a:ext cx="411480" cy="411480"/>
          </a:xfrm>
          <a:prstGeom prst="ellipse">
            <a:avLst/>
          </a:prstGeom>
          <a:solidFill>
            <a:srgbClr val="0A7B83"/>
          </a:solidFill>
          <a:ln/>
        </p:spPr>
      </p:sp>
      <p:sp>
        <p:nvSpPr>
          <p:cNvPr id="28" name="Shape 4">
            <a:extLst>
              <a:ext uri="{FF2B5EF4-FFF2-40B4-BE49-F238E27FC236}">
                <a16:creationId xmlns:a16="http://schemas.microsoft.com/office/drawing/2014/main" id="{9325895F-B428-7E36-56AC-2242362694C1}"/>
              </a:ext>
            </a:extLst>
          </p:cNvPr>
          <p:cNvSpPr/>
          <p:nvPr/>
        </p:nvSpPr>
        <p:spPr>
          <a:xfrm>
            <a:off x="551176" y="2743860"/>
            <a:ext cx="411480" cy="411480"/>
          </a:xfrm>
          <a:prstGeom prst="ellipse">
            <a:avLst/>
          </a:prstGeom>
          <a:solidFill>
            <a:srgbClr val="0A7B83"/>
          </a:solidFill>
          <a:ln/>
        </p:spPr>
      </p:sp>
      <p:sp>
        <p:nvSpPr>
          <p:cNvPr id="29" name="Shape 4">
            <a:extLst>
              <a:ext uri="{FF2B5EF4-FFF2-40B4-BE49-F238E27FC236}">
                <a16:creationId xmlns:a16="http://schemas.microsoft.com/office/drawing/2014/main" id="{B58C65C4-631E-6073-FACF-B3A31EC320AF}"/>
              </a:ext>
            </a:extLst>
          </p:cNvPr>
          <p:cNvSpPr/>
          <p:nvPr/>
        </p:nvSpPr>
        <p:spPr>
          <a:xfrm>
            <a:off x="528312" y="3761180"/>
            <a:ext cx="411480" cy="411480"/>
          </a:xfrm>
          <a:prstGeom prst="ellipse">
            <a:avLst/>
          </a:prstGeom>
          <a:solidFill>
            <a:srgbClr val="0A7B83"/>
          </a:solidFill>
          <a:ln/>
        </p:spPr>
      </p:sp>
      <p:sp>
        <p:nvSpPr>
          <p:cNvPr id="30" name="Shape 4">
            <a:extLst>
              <a:ext uri="{FF2B5EF4-FFF2-40B4-BE49-F238E27FC236}">
                <a16:creationId xmlns:a16="http://schemas.microsoft.com/office/drawing/2014/main" id="{8F0BFF20-0798-CF79-D251-63373779940E}"/>
              </a:ext>
            </a:extLst>
          </p:cNvPr>
          <p:cNvSpPr/>
          <p:nvPr/>
        </p:nvSpPr>
        <p:spPr>
          <a:xfrm>
            <a:off x="528312" y="4817721"/>
            <a:ext cx="411480" cy="411480"/>
          </a:xfrm>
          <a:prstGeom prst="ellipse">
            <a:avLst/>
          </a:prstGeom>
          <a:solidFill>
            <a:srgbClr val="0A7B83"/>
          </a:solidFill>
          <a:ln/>
        </p:spPr>
      </p:sp>
    </p:spTree>
    <p:extLst>
      <p:ext uri="{BB962C8B-B14F-4D97-AF65-F5344CB8AC3E}">
        <p14:creationId xmlns:p14="http://schemas.microsoft.com/office/powerpoint/2010/main" val="40322875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DAA93-5A15-695B-1878-A2041958E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712" y="2924944"/>
            <a:ext cx="6347714" cy="1320800"/>
          </a:xfrm>
        </p:spPr>
        <p:txBody>
          <a:bodyPr>
            <a:normAutofit/>
          </a:bodyPr>
          <a:lstStyle/>
          <a:p>
            <a:r>
              <a:rPr lang="en-US" sz="4800" dirty="0"/>
              <a:t>THANK YOU</a:t>
            </a:r>
            <a:endParaRPr lang="en-IN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A1ACC-8950-3C2F-3148-EBDE1C2A240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06600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19680-0C69-2E66-B7AE-4FF134CB3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764704"/>
            <a:ext cx="8388932" cy="81546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Classification of motor neuron disease </a:t>
            </a:r>
            <a:endParaRPr lang="en-IN" b="1" dirty="0">
              <a:solidFill>
                <a:schemeClr val="tx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E7D075-910F-9B15-F6BC-99BB4C2913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1580168"/>
            <a:ext cx="840693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95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E86B1-3FFB-72C5-EC31-0EFFA877A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11" y="308040"/>
            <a:ext cx="6347713" cy="1320800"/>
          </a:xfrm>
        </p:spPr>
        <p:txBody>
          <a:bodyPr/>
          <a:lstStyle/>
          <a:p>
            <a:r>
              <a:rPr lang="en-US" dirty="0"/>
              <a:t>EPIDEMIOLOGY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1DC8E-F772-37A1-08D6-DC137AE01D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111" y="1340768"/>
            <a:ext cx="6347714" cy="3880773"/>
          </a:xfrm>
        </p:spPr>
        <p:txBody>
          <a:bodyPr/>
          <a:lstStyle/>
          <a:p>
            <a:r>
              <a:rPr lang="en-US" sz="2400" dirty="0"/>
              <a:t>1 – 3 per 100000 incidence </a:t>
            </a:r>
          </a:p>
          <a:p>
            <a:endParaRPr lang="en-US" sz="2400" dirty="0"/>
          </a:p>
          <a:p>
            <a:r>
              <a:rPr lang="en-US" sz="2400" dirty="0"/>
              <a:t>3-5 per 100000 </a:t>
            </a:r>
            <a:r>
              <a:rPr lang="en-US" sz="2400" dirty="0" err="1"/>
              <a:t>prevelance</a:t>
            </a:r>
            <a:r>
              <a:rPr lang="en-US" sz="2400" dirty="0"/>
              <a:t> </a:t>
            </a:r>
          </a:p>
          <a:p>
            <a:endParaRPr lang="en-US" sz="2400" dirty="0"/>
          </a:p>
          <a:p>
            <a:r>
              <a:rPr lang="en-US" sz="2400" dirty="0"/>
              <a:t>1 in 500 Deaths in North America </a:t>
            </a:r>
          </a:p>
          <a:p>
            <a:endParaRPr lang="en-US" sz="2400" dirty="0"/>
          </a:p>
          <a:p>
            <a:r>
              <a:rPr lang="en-US" sz="2400" dirty="0"/>
              <a:t>Median survival – 3 – 5 years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91171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4752" y="980728"/>
            <a:ext cx="778674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en-IN" sz="2400" dirty="0"/>
          </a:p>
          <a:p>
            <a:endParaRPr lang="en-IN" sz="2200" dirty="0"/>
          </a:p>
        </p:txBody>
      </p:sp>
      <p:sp>
        <p:nvSpPr>
          <p:cNvPr id="3" name="Rectangle 2"/>
          <p:cNvSpPr/>
          <p:nvPr/>
        </p:nvSpPr>
        <p:spPr>
          <a:xfrm>
            <a:off x="683568" y="323945"/>
            <a:ext cx="27627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>
                <a:solidFill>
                  <a:schemeClr val="accent1"/>
                </a:solidFill>
              </a:rPr>
              <a:t>RISK FACTORS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6DB22C-0A08-1AE8-2883-F61E0C5CAC80}"/>
              </a:ext>
            </a:extLst>
          </p:cNvPr>
          <p:cNvSpPr txBox="1"/>
          <p:nvPr/>
        </p:nvSpPr>
        <p:spPr>
          <a:xfrm>
            <a:off x="683568" y="1852955"/>
            <a:ext cx="655272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400" dirty="0"/>
              <a:t>• Pesticides &amp; insecticides exposure</a:t>
            </a:r>
          </a:p>
          <a:p>
            <a:endParaRPr lang="en-IN" sz="2400" dirty="0"/>
          </a:p>
          <a:p>
            <a:r>
              <a:rPr lang="en-IN" sz="2400" dirty="0"/>
              <a:t>• Silica, smoking</a:t>
            </a:r>
          </a:p>
          <a:p>
            <a:endParaRPr lang="en-IN" sz="2400" dirty="0"/>
          </a:p>
          <a:p>
            <a:r>
              <a:rPr lang="en-IN" sz="2400" dirty="0"/>
              <a:t>• Military service</a:t>
            </a:r>
          </a:p>
          <a:p>
            <a:endParaRPr lang="en-IN" sz="2400" dirty="0"/>
          </a:p>
          <a:p>
            <a:r>
              <a:rPr lang="en-IN" sz="2400" dirty="0"/>
              <a:t>• Men slightly &gt; women (global)</a:t>
            </a:r>
          </a:p>
          <a:p>
            <a:endParaRPr lang="en-IN" sz="2400" dirty="0"/>
          </a:p>
          <a:p>
            <a:r>
              <a:rPr lang="en-IN" sz="2400" dirty="0"/>
              <a:t>• Endemic foci: Guam, Papua New Guinea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28" y="1033065"/>
            <a:ext cx="82153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200" dirty="0"/>
              <a:t>     Amyotrophic lateral sclerosis (ALS) is one of multiple degenerative motor neuron diseases that are clinically defined, based on the involvement of upper and/or lower motor neurons</a:t>
            </a:r>
          </a:p>
          <a:p>
            <a:pPr algn="ctr"/>
            <a:endParaRPr lang="en-IN" sz="2200" dirty="0"/>
          </a:p>
          <a:p>
            <a:pPr algn="ctr"/>
            <a:r>
              <a:rPr lang="en-IN" sz="2200" dirty="0"/>
              <a:t> ALS is the most common form and includes upper motor neuron (UMN) and lower motor neuron (LMN) pathology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6C341E-5683-59D9-FF30-65A1C651C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544400"/>
            <a:ext cx="2548291" cy="30957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C4C252E-3F82-A9A2-7229-E2DF31849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789" y="3544400"/>
            <a:ext cx="2481287" cy="29141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909661-C538-40B6-EE7B-86DA84A2E1BF}"/>
              </a:ext>
            </a:extLst>
          </p:cNvPr>
          <p:cNvSpPr txBox="1"/>
          <p:nvPr/>
        </p:nvSpPr>
        <p:spPr>
          <a:xfrm>
            <a:off x="251520" y="188640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5"/>
                </a:solidFill>
              </a:rPr>
              <a:t>AMYOTROPHIC LATERAL SCLEROSIS </a:t>
            </a:r>
            <a:endParaRPr lang="en-IN" sz="3200" b="1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193F6CDE-99D9-DFFD-AB09-DF13CF77352C}"/>
              </a:ext>
            </a:extLst>
          </p:cNvPr>
          <p:cNvSpPr/>
          <p:nvPr/>
        </p:nvSpPr>
        <p:spPr>
          <a:xfrm>
            <a:off x="-16872" y="22240"/>
            <a:ext cx="9144000" cy="914400"/>
          </a:xfrm>
          <a:prstGeom prst="rect">
            <a:avLst/>
          </a:prstGeom>
          <a:solidFill>
            <a:srgbClr val="0D2B45"/>
          </a:solidFill>
          <a:ln/>
        </p:spPr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191D9563-DE73-CADE-F17B-3244BBCEB4DD}"/>
              </a:ext>
            </a:extLst>
          </p:cNvPr>
          <p:cNvSpPr/>
          <p:nvPr/>
        </p:nvSpPr>
        <p:spPr>
          <a:xfrm>
            <a:off x="348888" y="22240"/>
            <a:ext cx="84124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ALS</a:t>
            </a:r>
            <a:endParaRPr lang="en-US" sz="20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46B9EF66-3BBD-DAFB-626E-207533D4BF38}"/>
              </a:ext>
            </a:extLst>
          </p:cNvPr>
          <p:cNvSpPr/>
          <p:nvPr/>
        </p:nvSpPr>
        <p:spPr>
          <a:xfrm>
            <a:off x="270796" y="1101232"/>
            <a:ext cx="4023360" cy="4773168"/>
          </a:xfrm>
          <a:prstGeom prst="roundRect">
            <a:avLst>
              <a:gd name="adj" fmla="val 7392"/>
            </a:avLst>
          </a:prstGeom>
          <a:solidFill>
            <a:srgbClr val="EBF5FB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D9F5E6D-01C8-11E6-4B4B-7BD335D7C71F}"/>
              </a:ext>
            </a:extLst>
          </p:cNvPr>
          <p:cNvSpPr/>
          <p:nvPr/>
        </p:nvSpPr>
        <p:spPr>
          <a:xfrm>
            <a:off x="486048" y="1101232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D2B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↓` LMN Signs</a:t>
            </a:r>
            <a:endParaRPr lang="en-US" sz="2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974DDE37-9D74-EC70-C63D-D798D820D1DD}"/>
              </a:ext>
            </a:extLst>
          </p:cNvPr>
          <p:cNvSpPr/>
          <p:nvPr/>
        </p:nvSpPr>
        <p:spPr>
          <a:xfrm>
            <a:off x="509816" y="1651112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Progressive asymmetric weakness</a:t>
            </a:r>
            <a:endParaRPr lang="en-US" sz="24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6E764A29-F24D-C6A1-FF0E-0E92F734F581}"/>
              </a:ext>
            </a:extLst>
          </p:cNvPr>
          <p:cNvSpPr/>
          <p:nvPr/>
        </p:nvSpPr>
        <p:spPr>
          <a:xfrm>
            <a:off x="521700" y="2252756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Muscle wasting &amp; atrophy</a:t>
            </a:r>
            <a:endParaRPr lang="en-US" sz="24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A0BB6605-C466-CD23-786A-711B1AD63E56}"/>
              </a:ext>
            </a:extLst>
          </p:cNvPr>
          <p:cNvSpPr/>
          <p:nvPr/>
        </p:nvSpPr>
        <p:spPr>
          <a:xfrm>
            <a:off x="539500" y="2797078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Spontaneous fasciculations</a:t>
            </a:r>
            <a:endParaRPr lang="en-US" sz="24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74FCEA2B-BEC0-531A-5941-3312EFCC42FE}"/>
              </a:ext>
            </a:extLst>
          </p:cNvPr>
          <p:cNvSpPr/>
          <p:nvPr/>
        </p:nvSpPr>
        <p:spPr>
          <a:xfrm>
            <a:off x="587296" y="3657742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Cramps (especially morning)</a:t>
            </a:r>
            <a:endParaRPr lang="en-US" sz="2400" dirty="0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21D87B58-CBAA-3EC6-B59E-7EF185AE143A}"/>
              </a:ext>
            </a:extLst>
          </p:cNvPr>
          <p:cNvSpPr/>
          <p:nvPr/>
        </p:nvSpPr>
        <p:spPr>
          <a:xfrm>
            <a:off x="587296" y="4225548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Flaccid tone, absent reflexes (late)</a:t>
            </a:r>
            <a:endParaRPr lang="en-US" sz="24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82727914-9AF2-579E-1159-BD18FC554E94}"/>
              </a:ext>
            </a:extLst>
          </p:cNvPr>
          <p:cNvSpPr/>
          <p:nvPr/>
        </p:nvSpPr>
        <p:spPr>
          <a:xfrm>
            <a:off x="609392" y="5068850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Bulbar: dysphagia, dysarthria</a:t>
            </a:r>
            <a:endParaRPr lang="en-US" sz="24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D5708880-634E-8581-FCC9-C989EA1B49B5}"/>
              </a:ext>
            </a:extLst>
          </p:cNvPr>
          <p:cNvSpPr/>
          <p:nvPr/>
        </p:nvSpPr>
        <p:spPr>
          <a:xfrm>
            <a:off x="4392396" y="1086820"/>
            <a:ext cx="4023360" cy="4717552"/>
          </a:xfrm>
          <a:prstGeom prst="roundRect">
            <a:avLst>
              <a:gd name="adj" fmla="val 1951"/>
            </a:avLst>
          </a:prstGeom>
          <a:solidFill>
            <a:srgbClr val="EAF5F1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IN" dirty="0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E3686A00-0181-BFE7-F620-0F3F29AF79EE}"/>
              </a:ext>
            </a:extLst>
          </p:cNvPr>
          <p:cNvSpPr/>
          <p:nvPr/>
        </p:nvSpPr>
        <p:spPr>
          <a:xfrm>
            <a:off x="4909696" y="1031204"/>
            <a:ext cx="3749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D2B4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↑ UMN Signs</a:t>
            </a:r>
            <a:endParaRPr lang="en-US" sz="2800" dirty="0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802693DC-A8E6-0C40-010D-8E68D333C9DB}"/>
              </a:ext>
            </a:extLst>
          </p:cNvPr>
          <p:cNvSpPr/>
          <p:nvPr/>
        </p:nvSpPr>
        <p:spPr>
          <a:xfrm>
            <a:off x="4829448" y="1531000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Hyperreflexia (brisk tendon jerks)</a:t>
            </a:r>
            <a:endParaRPr lang="en-US" sz="240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B8382BA3-0191-19B8-5493-2B694BBF9711}"/>
              </a:ext>
            </a:extLst>
          </p:cNvPr>
          <p:cNvSpPr/>
          <p:nvPr/>
        </p:nvSpPr>
        <p:spPr>
          <a:xfrm>
            <a:off x="4863412" y="2246279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Spastic resistance (passive movement)</a:t>
            </a:r>
            <a:endParaRPr lang="en-US" sz="240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E852D940-9288-85F6-725B-70D3F8DEF8FC}"/>
              </a:ext>
            </a:extLst>
          </p:cNvPr>
          <p:cNvSpPr/>
          <p:nvPr/>
        </p:nvSpPr>
        <p:spPr>
          <a:xfrm>
            <a:off x="4863412" y="2818952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Extensor plantar response (Babinski)</a:t>
            </a:r>
            <a:endParaRPr lang="en-US" sz="2400" dirty="0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5BABF3FE-6F3B-7092-8829-FE75E232F809}"/>
              </a:ext>
            </a:extLst>
          </p:cNvPr>
          <p:cNvSpPr/>
          <p:nvPr/>
        </p:nvSpPr>
        <p:spPr>
          <a:xfrm>
            <a:off x="4933464" y="3809246"/>
            <a:ext cx="3749040" cy="40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Spasticity predominant in hands</a:t>
            </a:r>
            <a:endParaRPr lang="en-US" sz="240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BDCB93EF-C1E8-3BEF-2465-80CE597E35AA}"/>
              </a:ext>
            </a:extLst>
          </p:cNvPr>
          <p:cNvSpPr/>
          <p:nvPr/>
        </p:nvSpPr>
        <p:spPr>
          <a:xfrm>
            <a:off x="4933464" y="4446696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Pseudobulbar affect — emotional lability</a:t>
            </a:r>
            <a:endParaRPr lang="en-US" sz="240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1BC1FF26-A61D-DB8C-7448-45DF336432DC}"/>
              </a:ext>
            </a:extLst>
          </p:cNvPr>
          <p:cNvSpPr/>
          <p:nvPr/>
        </p:nvSpPr>
        <p:spPr>
          <a:xfrm>
            <a:off x="4914108" y="5248732"/>
            <a:ext cx="37490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 Dysphagia + dysarthria (corticobulbar)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6096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" y="1357294"/>
            <a:ext cx="4190476" cy="406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1357290" y="357166"/>
            <a:ext cx="54409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b="1" u="sng" dirty="0">
                <a:solidFill>
                  <a:schemeClr val="tx2"/>
                </a:solidFill>
              </a:rPr>
              <a:t>A-</a:t>
            </a:r>
            <a:r>
              <a:rPr lang="en-US" sz="2800" b="1" u="sng" dirty="0" err="1">
                <a:solidFill>
                  <a:schemeClr val="tx2"/>
                </a:solidFill>
              </a:rPr>
              <a:t>myo</a:t>
            </a:r>
            <a:r>
              <a:rPr lang="en-US" sz="2800" b="1" u="sng" dirty="0">
                <a:solidFill>
                  <a:schemeClr val="tx2"/>
                </a:solidFill>
              </a:rPr>
              <a:t>-</a:t>
            </a:r>
            <a:r>
              <a:rPr lang="en-US" sz="2800" b="1" u="sng" dirty="0" err="1">
                <a:solidFill>
                  <a:schemeClr val="tx2"/>
                </a:solidFill>
              </a:rPr>
              <a:t>trophic</a:t>
            </a:r>
            <a:r>
              <a:rPr lang="en-US" sz="2800" b="1" u="sng" dirty="0">
                <a:solidFill>
                  <a:schemeClr val="tx2"/>
                </a:solidFill>
              </a:rPr>
              <a:t> Lateral Sclerosis</a:t>
            </a: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4495800" y="1357298"/>
            <a:ext cx="357666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200" dirty="0"/>
              <a:t>Amyotrophic: no muscle nourishment</a:t>
            </a:r>
          </a:p>
          <a:p>
            <a:pPr algn="just"/>
            <a:endParaRPr lang="en-US" sz="2200" dirty="0"/>
          </a:p>
          <a:p>
            <a:pPr algn="just"/>
            <a:r>
              <a:rPr lang="en-US" sz="2200" dirty="0"/>
              <a:t>Lateral: refers to the </a:t>
            </a:r>
            <a:r>
              <a:rPr lang="en-US" sz="2200" dirty="0" err="1">
                <a:solidFill>
                  <a:srgbClr val="000000"/>
                </a:solidFill>
              </a:rPr>
              <a:t>the</a:t>
            </a:r>
            <a:r>
              <a:rPr lang="en-US" sz="2200" dirty="0">
                <a:solidFill>
                  <a:srgbClr val="000000"/>
                </a:solidFill>
              </a:rPr>
              <a:t> areas in a person's spinal cord where portions of the nerve cells that signal and control the muscles are located</a:t>
            </a:r>
          </a:p>
          <a:p>
            <a:pPr algn="just"/>
            <a:endParaRPr lang="en-US" sz="2200" dirty="0">
              <a:solidFill>
                <a:srgbClr val="000000"/>
              </a:solidFill>
            </a:endParaRPr>
          </a:p>
          <a:p>
            <a:pPr algn="just"/>
            <a:r>
              <a:rPr lang="en-US" sz="2200" dirty="0">
                <a:solidFill>
                  <a:srgbClr val="000000"/>
                </a:solidFill>
              </a:rPr>
              <a:t>Sclerosis: scarring of the affected nerves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CBDF7-0574-1B68-8047-C27914683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88640"/>
            <a:ext cx="6347713" cy="1320800"/>
          </a:xfrm>
        </p:spPr>
        <p:txBody>
          <a:bodyPr/>
          <a:lstStyle/>
          <a:p>
            <a:r>
              <a:rPr lang="en-US" dirty="0"/>
              <a:t>ETIOLOGY </a:t>
            </a:r>
            <a:endParaRPr lang="en-IN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D2FB527-B34A-21E3-86C1-30C576C5D5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255668"/>
              </p:ext>
            </p:extLst>
          </p:nvPr>
        </p:nvGraphicFramePr>
        <p:xfrm>
          <a:off x="395536" y="1196752"/>
          <a:ext cx="8626544" cy="5174875"/>
        </p:xfrm>
        <a:graphic>
          <a:graphicData uri="http://schemas.openxmlformats.org/drawingml/2006/table">
            <a:tbl>
              <a:tblPr/>
              <a:tblGrid>
                <a:gridCol w="2250403">
                  <a:extLst>
                    <a:ext uri="{9D8B030D-6E8A-4147-A177-3AD203B41FA5}">
                      <a16:colId xmlns:a16="http://schemas.microsoft.com/office/drawing/2014/main" val="3563836881"/>
                    </a:ext>
                  </a:extLst>
                </a:gridCol>
                <a:gridCol w="1406502">
                  <a:extLst>
                    <a:ext uri="{9D8B030D-6E8A-4147-A177-3AD203B41FA5}">
                      <a16:colId xmlns:a16="http://schemas.microsoft.com/office/drawing/2014/main" val="1890373796"/>
                    </a:ext>
                  </a:extLst>
                </a:gridCol>
                <a:gridCol w="4969639">
                  <a:extLst>
                    <a:ext uri="{9D8B030D-6E8A-4147-A177-3AD203B41FA5}">
                      <a16:colId xmlns:a16="http://schemas.microsoft.com/office/drawing/2014/main" val="4094105975"/>
                    </a:ext>
                  </a:extLst>
                </a:gridCol>
              </a:tblGrid>
              <a:tr h="85209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Gene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B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% of FALS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B4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dirty="0">
                          <a:solidFill>
                            <a:srgbClr val="FFFFFF"/>
                          </a:solidFill>
                        </a:rPr>
                        <a:t>Mechanism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2B4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97888"/>
                  </a:ext>
                </a:extLst>
              </a:tr>
              <a:tr h="85209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</a:rPr>
                        <a:t>C9orf72</a:t>
                      </a:r>
                      <a:endParaRPr lang="en-US" sz="1800" b="1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40–50%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Hexanucleotide repeat expansion (GGGGCC) → RNA toxicity, nucleocytoplasmic transport disruption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3136918"/>
                  </a:ext>
                </a:extLst>
              </a:tr>
              <a:tr h="85209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SOD1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~20%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Superoxide dismutase — toxic gain of function; protein aggregation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8782431"/>
                  </a:ext>
                </a:extLst>
              </a:tr>
              <a:tr h="85209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TDP43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~5%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RNA-binding protein; ubiquitin-positive aggregates; pathogenic in sporadic ALS too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3850862"/>
                  </a:ext>
                </a:extLst>
              </a:tr>
              <a:tr h="85209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FUS/TLS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~5%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RNA processing, transport &amp; metabolism disruption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2243850"/>
                  </a:ext>
                </a:extLst>
              </a:tr>
              <a:tr h="85209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NEK1, TBK1, KIF5A, TUBA4, PFN11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~1% each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</a:rPr>
                        <a:t>Multiple pathways; axonal transport, autophagy, neuroinflammation</a:t>
                      </a:r>
                      <a:endParaRPr lang="en-US" sz="1800" dirty="0"/>
                    </a:p>
                  </a:txBody>
                  <a:tcPr>
                    <a:lnL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DC3C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1535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82492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3060</TotalTime>
  <Words>945</Words>
  <Application>Microsoft Office PowerPoint</Application>
  <PresentationFormat>On-screen Show (4:3)</PresentationFormat>
  <Paragraphs>182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Facet</vt:lpstr>
      <vt:lpstr>MOTOR NEURON DISEASE</vt:lpstr>
      <vt:lpstr>PowerPoint Presentation</vt:lpstr>
      <vt:lpstr>Classification of motor neuron disease </vt:lpstr>
      <vt:lpstr>EPIDEMIOLOGY </vt:lpstr>
      <vt:lpstr>PowerPoint Presentation</vt:lpstr>
      <vt:lpstr>PowerPoint Presentation</vt:lpstr>
      <vt:lpstr>PowerPoint Presentation</vt:lpstr>
      <vt:lpstr>PowerPoint Presentation</vt:lpstr>
      <vt:lpstr>ETIOLOGY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SPINOMUSCULAR ATROPHY </vt:lpstr>
      <vt:lpstr>PATHOPHYSIOLOGY </vt:lpstr>
      <vt:lpstr>PROGRESSIVE BULBAR PALSY </vt:lpstr>
      <vt:lpstr>MONOMELIC MUSCULAR ATROPHY</vt:lpstr>
      <vt:lpstr>PowerPoint Presentation</vt:lpstr>
      <vt:lpstr>KEY TAKE AWAYS 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Motor Neuron Diseases GLIMPSES INTO THE FUTURE</dc:title>
  <dc:creator>SCB</dc:creator>
  <cp:lastModifiedBy>Ravi theju S</cp:lastModifiedBy>
  <cp:revision>363</cp:revision>
  <dcterms:created xsi:type="dcterms:W3CDTF">2012-06-15T11:59:40Z</dcterms:created>
  <dcterms:modified xsi:type="dcterms:W3CDTF">2026-06-19T12:34:56Z</dcterms:modified>
</cp:coreProperties>
</file>