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74" r:id="rId14"/>
    <p:sldId id="272" r:id="rId15"/>
    <p:sldId id="267" r:id="rId16"/>
    <p:sldId id="268" r:id="rId17"/>
    <p:sldId id="269" r:id="rId18"/>
    <p:sldId id="275" r:id="rId19"/>
    <p:sldId id="278" r:id="rId20"/>
    <p:sldId id="271" r:id="rId21"/>
    <p:sldId id="283" r:id="rId22"/>
    <p:sldId id="273" r:id="rId23"/>
    <p:sldId id="284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26370BC-C256-49D7-BE8A-10CAD08843DC}" type="datetimeFigureOut">
              <a:rPr lang="en-US" smtClean="0"/>
              <a:pPr/>
              <a:t>6/14/2017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AE3C46-3C2C-424F-A36C-8DCD43DE9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case of </a:t>
            </a:r>
            <a:r>
              <a:rPr lang="en-IN" dirty="0" err="1" smtClean="0"/>
              <a:t>subclavian</a:t>
            </a:r>
            <a:r>
              <a:rPr lang="en-IN" dirty="0" smtClean="0"/>
              <a:t> steal syndrome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000504"/>
            <a:ext cx="5114778" cy="257176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Third medical unit</a:t>
            </a:r>
          </a:p>
          <a:p>
            <a:pPr algn="ctr"/>
            <a:r>
              <a:rPr lang="en-IN" dirty="0" err="1" smtClean="0"/>
              <a:t>Prof.Dr.M.Natarajan</a:t>
            </a:r>
            <a:r>
              <a:rPr lang="en-IN" dirty="0" smtClean="0"/>
              <a:t> M.D.,</a:t>
            </a:r>
          </a:p>
          <a:p>
            <a:pPr algn="ctr"/>
            <a:r>
              <a:rPr lang="en-IN" dirty="0" err="1" smtClean="0"/>
              <a:t>Asst.prof-Dr.Syed</a:t>
            </a:r>
            <a:r>
              <a:rPr lang="en-IN" dirty="0" smtClean="0"/>
              <a:t> </a:t>
            </a:r>
            <a:r>
              <a:rPr lang="en-IN" dirty="0" err="1" smtClean="0"/>
              <a:t>bahavudeen</a:t>
            </a:r>
            <a:r>
              <a:rPr lang="en-IN" dirty="0" smtClean="0"/>
              <a:t> </a:t>
            </a:r>
            <a:r>
              <a:rPr lang="en-IN" dirty="0" err="1" smtClean="0"/>
              <a:t>hussaini</a:t>
            </a:r>
            <a:r>
              <a:rPr lang="en-IN" dirty="0" smtClean="0"/>
              <a:t> M.D.,</a:t>
            </a:r>
          </a:p>
          <a:p>
            <a:pPr algn="ctr"/>
            <a:r>
              <a:rPr lang="en-IN" dirty="0" err="1" smtClean="0"/>
              <a:t>Dr.P.S.Vallidevi</a:t>
            </a:r>
            <a:r>
              <a:rPr lang="en-IN" dirty="0" smtClean="0"/>
              <a:t> M.D.,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</p:spPr>
        <p:txBody>
          <a:bodyPr/>
          <a:lstStyle/>
          <a:p>
            <a:r>
              <a:rPr lang="en-IN" dirty="0" smtClean="0"/>
              <a:t>Other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en-IN" dirty="0" smtClean="0"/>
              <a:t>CVS:</a:t>
            </a:r>
          </a:p>
          <a:p>
            <a:pPr>
              <a:buNone/>
            </a:pPr>
            <a:r>
              <a:rPr lang="en-IN" dirty="0" smtClean="0"/>
              <a:t>      S1 S2 +, no murmur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RS:</a:t>
            </a:r>
          </a:p>
          <a:p>
            <a:pPr>
              <a:buNone/>
            </a:pPr>
            <a:r>
              <a:rPr lang="en-IN" dirty="0" smtClean="0"/>
              <a:t>      NVBS+, BAE +, No added sounds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ABDOMEN:</a:t>
            </a:r>
          </a:p>
          <a:p>
            <a:pPr>
              <a:buNone/>
            </a:pPr>
            <a:r>
              <a:rPr lang="en-IN" dirty="0" smtClean="0"/>
              <a:t>     Soft, not tender, no </a:t>
            </a:r>
            <a:r>
              <a:rPr lang="en-IN" dirty="0" err="1" smtClean="0"/>
              <a:t>organomegaly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While exerting the left upper limb for 2-3min she developed </a:t>
            </a:r>
            <a:r>
              <a:rPr lang="en-IN" dirty="0" err="1" smtClean="0">
                <a:solidFill>
                  <a:srgbClr val="FF0000"/>
                </a:solidFill>
              </a:rPr>
              <a:t>presyncope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71472" y="1285860"/>
          <a:ext cx="350046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Hb</a:t>
                      </a:r>
                      <a:r>
                        <a:rPr lang="en-IN" dirty="0" smtClean="0"/>
                        <a:t> 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8.8g%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11,700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P64/L30/M6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ESR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16mm in 1 hr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Platelet</a:t>
                      </a:r>
                      <a:r>
                        <a:rPr lang="en-IN" baseline="0" dirty="0" smtClean="0"/>
                        <a:t> count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3.14 l/mm3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31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1422" y="4214819"/>
          <a:ext cx="3573388" cy="175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438"/>
                <a:gridCol w="1785950"/>
              </a:tblGrid>
              <a:tr h="714379">
                <a:tc>
                  <a:txBody>
                    <a:bodyPr/>
                    <a:lstStyle/>
                    <a:p>
                      <a:r>
                        <a:rPr lang="en-IN" dirty="0" smtClean="0"/>
                        <a:t>RBS</a:t>
                      </a:r>
                    </a:p>
                    <a:p>
                      <a:r>
                        <a:rPr lang="en-IN" dirty="0" smtClean="0"/>
                        <a:t>FBS</a:t>
                      </a:r>
                    </a:p>
                    <a:p>
                      <a:r>
                        <a:rPr lang="en-IN" dirty="0" smtClean="0"/>
                        <a:t>PPBS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147 mg%</a:t>
                      </a:r>
                    </a:p>
                    <a:p>
                      <a:r>
                        <a:rPr lang="en-IN" dirty="0" smtClean="0"/>
                        <a:t>130 mg%</a:t>
                      </a:r>
                    </a:p>
                    <a:p>
                      <a:r>
                        <a:rPr lang="en-IN" dirty="0" smtClean="0"/>
                        <a:t>208 mg%</a:t>
                      </a:r>
                      <a:endParaRPr lang="en-IN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IN" dirty="0" smtClean="0"/>
                        <a:t>Bl. 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36</a:t>
                      </a:r>
                      <a:r>
                        <a:rPr lang="en-IN" baseline="0" dirty="0" smtClean="0"/>
                        <a:t> mg%</a:t>
                      </a:r>
                      <a:endParaRPr lang="en-IN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IN" dirty="0" smtClean="0"/>
                        <a:t>Sr. </a:t>
                      </a:r>
                      <a:r>
                        <a:rPr lang="en-IN" dirty="0" err="1" smtClean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0.9g%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56198" y="4429132"/>
          <a:ext cx="35733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694"/>
                <a:gridCol w="1786694"/>
              </a:tblGrid>
              <a:tr h="352981">
                <a:tc>
                  <a:txBody>
                    <a:bodyPr/>
                    <a:lstStyle/>
                    <a:p>
                      <a:r>
                        <a:rPr lang="en-IN" dirty="0" smtClean="0"/>
                        <a:t>     Na+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129 (</a:t>
                      </a:r>
                      <a:r>
                        <a:rPr lang="en-IN" dirty="0" err="1" smtClean="0"/>
                        <a:t>mEq</a:t>
                      </a:r>
                      <a:r>
                        <a:rPr lang="en-IN" dirty="0" smtClean="0"/>
                        <a:t>/l)</a:t>
                      </a:r>
                      <a:endParaRPr lang="en-IN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r>
                        <a:rPr lang="en-IN" dirty="0" smtClean="0"/>
                        <a:t>    K+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4.3</a:t>
                      </a:r>
                      <a:endParaRPr lang="en-IN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r>
                        <a:rPr lang="en-IN" dirty="0" smtClean="0"/>
                        <a:t>    </a:t>
                      </a:r>
                      <a:r>
                        <a:rPr lang="en-IN" dirty="0" err="1" smtClean="0"/>
                        <a:t>Cl</a:t>
                      </a:r>
                      <a:r>
                        <a:rPr lang="en-IN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98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27636" y="1428736"/>
          <a:ext cx="35733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694"/>
                <a:gridCol w="1786694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Cholesterol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188mg%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TGL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210mg%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44mg%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81mg%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VLDL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42mg%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r>
              <a:rPr lang="en-IN" dirty="0" smtClean="0"/>
              <a:t>VCTC- NON REACTIVE</a:t>
            </a:r>
          </a:p>
          <a:p>
            <a:endParaRPr lang="en-IN" dirty="0" smtClean="0"/>
          </a:p>
          <a:p>
            <a:r>
              <a:rPr lang="en-IN" dirty="0" smtClean="0"/>
              <a:t>VDRL- NON REACTIVE</a:t>
            </a:r>
          </a:p>
          <a:p>
            <a:endParaRPr lang="en-IN" dirty="0" smtClean="0"/>
          </a:p>
          <a:p>
            <a:r>
              <a:rPr lang="en-IN" dirty="0" smtClean="0"/>
              <a:t>CRP-POSITIVE</a:t>
            </a:r>
          </a:p>
          <a:p>
            <a:endParaRPr lang="en-IN" dirty="0" smtClean="0"/>
          </a:p>
          <a:p>
            <a:r>
              <a:rPr lang="en-IN" dirty="0" smtClean="0"/>
              <a:t>ANA-NEGATIVE</a:t>
            </a:r>
          </a:p>
          <a:p>
            <a:endParaRPr lang="en-IN" dirty="0" smtClean="0"/>
          </a:p>
          <a:p>
            <a:r>
              <a:rPr lang="en-IN" dirty="0" smtClean="0"/>
              <a:t>ECG,ECHO- NORMAL </a:t>
            </a:r>
            <a:r>
              <a:rPr lang="en-IN" dirty="0" smtClean="0"/>
              <a:t>STUDY</a:t>
            </a:r>
          </a:p>
          <a:p>
            <a:endParaRPr lang="en-IN" dirty="0" smtClean="0"/>
          </a:p>
          <a:p>
            <a:r>
              <a:rPr lang="en-IN" smtClean="0"/>
              <a:t>XRAY NECK-NORMAL STUDY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brain</a:t>
            </a:r>
            <a:endParaRPr lang="en-IN" dirty="0"/>
          </a:p>
        </p:txBody>
      </p:sp>
      <p:pic>
        <p:nvPicPr>
          <p:cNvPr id="5" name="Content Placeholder 4" descr="IMG_20170613_134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3864" y="1609725"/>
            <a:ext cx="418567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PROVISIONAL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T2DM</a:t>
            </a:r>
          </a:p>
          <a:p>
            <a:endParaRPr lang="en-IN" dirty="0" smtClean="0"/>
          </a:p>
          <a:p>
            <a:r>
              <a:rPr lang="en-IN" dirty="0" smtClean="0"/>
              <a:t>POSTERIOR CIRCULATION STROKE</a:t>
            </a:r>
          </a:p>
          <a:p>
            <a:endParaRPr lang="en-IN" dirty="0" smtClean="0"/>
          </a:p>
          <a:p>
            <a:r>
              <a:rPr lang="en-IN" dirty="0" smtClean="0"/>
              <a:t>?SUBCLAVIAN STEAL SYNDROME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Neurologist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Posterior circulation stroke </a:t>
            </a:r>
          </a:p>
          <a:p>
            <a:endParaRPr lang="en-IN" dirty="0" smtClean="0"/>
          </a:p>
          <a:p>
            <a:r>
              <a:rPr lang="en-IN" dirty="0" smtClean="0"/>
              <a:t>To r/o </a:t>
            </a:r>
            <a:r>
              <a:rPr lang="en-IN" dirty="0" err="1" smtClean="0"/>
              <a:t>subclavian</a:t>
            </a:r>
            <a:r>
              <a:rPr lang="en-IN" dirty="0" smtClean="0"/>
              <a:t> steal syndrome</a:t>
            </a:r>
          </a:p>
          <a:p>
            <a:r>
              <a:rPr lang="en-IN" dirty="0" smtClean="0"/>
              <a:t>Suggested:</a:t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dirty="0" err="1" smtClean="0"/>
              <a:t>Glycemic</a:t>
            </a:r>
            <a:r>
              <a:rPr lang="en-IN" dirty="0" smtClean="0"/>
              <a:t> control</a:t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dirty="0" err="1" smtClean="0"/>
              <a:t>Inj.Heparin</a:t>
            </a:r>
            <a:r>
              <a:rPr lang="en-IN" dirty="0" smtClean="0"/>
              <a:t> 5000u iv 6</a:t>
            </a:r>
            <a:r>
              <a:rPr lang="en-IN" baseline="30000" dirty="0" smtClean="0"/>
              <a:t>th</a:t>
            </a:r>
            <a:r>
              <a:rPr lang="en-IN" dirty="0" smtClean="0"/>
              <a:t> hourly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 </a:t>
            </a:r>
            <a:r>
              <a:rPr lang="en-IN" dirty="0" err="1" smtClean="0"/>
              <a:t>Inj.Mannitol</a:t>
            </a:r>
            <a:r>
              <a:rPr lang="en-IN" dirty="0" smtClean="0"/>
              <a:t> 100ml iv </a:t>
            </a:r>
            <a:r>
              <a:rPr lang="en-IN" dirty="0" err="1" smtClean="0"/>
              <a:t>tds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T.ASA  75mg 1OD</a:t>
            </a:r>
            <a:br>
              <a:rPr lang="en-IN" dirty="0" smtClean="0"/>
            </a:br>
            <a:r>
              <a:rPr lang="en-IN" dirty="0" smtClean="0"/>
              <a:t> T.ATORVASTATIN 10mg 2HS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Vascular surgeon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CVA</a:t>
            </a:r>
          </a:p>
          <a:p>
            <a:r>
              <a:rPr lang="en-IN" dirty="0" smtClean="0"/>
              <a:t>LT. UPPER LIMB ISCHEMIA</a:t>
            </a:r>
          </a:p>
          <a:p>
            <a:endParaRPr lang="en-IN" dirty="0" smtClean="0"/>
          </a:p>
          <a:p>
            <a:r>
              <a:rPr lang="en-IN" dirty="0" smtClean="0"/>
              <a:t>SUGGESTED:</a:t>
            </a:r>
            <a:br>
              <a:rPr lang="en-IN" dirty="0" smtClean="0"/>
            </a:br>
            <a:r>
              <a:rPr lang="en-IN" dirty="0" smtClean="0"/>
              <a:t>    Continue the same treatment</a:t>
            </a:r>
            <a:br>
              <a:rPr lang="en-IN" dirty="0" smtClean="0"/>
            </a:br>
            <a:r>
              <a:rPr lang="en-IN" dirty="0" smtClean="0"/>
              <a:t>    Review with CT ANGIO </a:t>
            </a:r>
            <a:r>
              <a:rPr lang="en-IN" dirty="0" err="1" smtClean="0"/>
              <a:t>Lt.upper</a:t>
            </a:r>
            <a:r>
              <a:rPr lang="en-IN" dirty="0" smtClean="0"/>
              <a:t> limb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Lt.upper</a:t>
            </a:r>
            <a:r>
              <a:rPr lang="en-IN" dirty="0" smtClean="0"/>
              <a:t> limb arterial </a:t>
            </a:r>
            <a:r>
              <a:rPr lang="en-IN" dirty="0" err="1" smtClean="0"/>
              <a:t>doppler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Proximal </a:t>
            </a:r>
            <a:r>
              <a:rPr lang="en-IN" dirty="0" err="1" smtClean="0"/>
              <a:t>lt.subclavian</a:t>
            </a:r>
            <a:r>
              <a:rPr lang="en-IN" dirty="0" smtClean="0"/>
              <a:t> artery occlusion</a:t>
            </a:r>
          </a:p>
          <a:p>
            <a:endParaRPr lang="en-IN" dirty="0" smtClean="0"/>
          </a:p>
          <a:p>
            <a:r>
              <a:rPr lang="en-IN" dirty="0" smtClean="0"/>
              <a:t>Brachial              show low velocity post </a:t>
            </a:r>
          </a:p>
          <a:p>
            <a:r>
              <a:rPr lang="en-IN" dirty="0" err="1" smtClean="0"/>
              <a:t>Ulnar</a:t>
            </a:r>
            <a:r>
              <a:rPr lang="en-IN" dirty="0" smtClean="0"/>
              <a:t>                  </a:t>
            </a:r>
            <a:r>
              <a:rPr lang="en-IN" dirty="0" err="1" smtClean="0"/>
              <a:t>stenotic</a:t>
            </a:r>
            <a:r>
              <a:rPr lang="en-IN" dirty="0" smtClean="0"/>
              <a:t> </a:t>
            </a:r>
            <a:r>
              <a:rPr lang="en-IN" dirty="0" err="1" smtClean="0"/>
              <a:t>parvus</a:t>
            </a:r>
            <a:r>
              <a:rPr lang="en-IN" dirty="0" smtClean="0"/>
              <a:t> et </a:t>
            </a:r>
            <a:r>
              <a:rPr lang="en-IN" dirty="0" err="1" smtClean="0"/>
              <a:t>tardus</a:t>
            </a:r>
            <a:r>
              <a:rPr lang="en-IN" dirty="0" smtClean="0"/>
              <a:t>              </a:t>
            </a:r>
          </a:p>
          <a:p>
            <a:r>
              <a:rPr lang="en-IN" dirty="0" smtClean="0"/>
              <a:t>Radial                 pattern</a:t>
            </a:r>
          </a:p>
          <a:p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2500298" y="2571744"/>
            <a:ext cx="500066" cy="1428760"/>
          </a:xfrm>
          <a:prstGeom prst="rightBrace">
            <a:avLst>
              <a:gd name="adj1" fmla="val 610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angiogram</a:t>
            </a:r>
            <a:endParaRPr lang="en-IN" dirty="0"/>
          </a:p>
        </p:txBody>
      </p:sp>
      <p:pic>
        <p:nvPicPr>
          <p:cNvPr id="5" name="Content Placeholder 4" descr="IMG_20170613_1344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7730"/>
            <a:ext cx="3521075" cy="3770902"/>
          </a:xfrm>
        </p:spPr>
      </p:pic>
      <p:pic>
        <p:nvPicPr>
          <p:cNvPr id="6" name="Content Placeholder 5" descr="IMG_20170613_1345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953320"/>
            <a:ext cx="3521075" cy="3819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20170613_134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5715039" cy="5670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Chief 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48 yr old female </a:t>
            </a:r>
          </a:p>
          <a:p>
            <a:endParaRPr lang="en-IN" dirty="0" smtClean="0"/>
          </a:p>
          <a:p>
            <a:r>
              <a:rPr lang="en-IN" dirty="0" smtClean="0"/>
              <a:t>Giddiness and vomiting-1 day</a:t>
            </a:r>
          </a:p>
          <a:p>
            <a:endParaRPr lang="en-IN" dirty="0" smtClean="0"/>
          </a:p>
          <a:p>
            <a:r>
              <a:rPr lang="en-IN" dirty="0" smtClean="0"/>
              <a:t>Unsteadiness of gait -1 day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</a:t>
            </a:r>
            <a:r>
              <a:rPr lang="en-IN" dirty="0" err="1" smtClean="0"/>
              <a:t>angio</a:t>
            </a:r>
            <a:r>
              <a:rPr lang="en-IN" dirty="0" smtClean="0"/>
              <a:t>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e/o filling defect noted in </a:t>
            </a:r>
            <a:r>
              <a:rPr lang="en-IN" dirty="0" err="1" smtClean="0"/>
              <a:t>Lt.subclavian</a:t>
            </a:r>
            <a:r>
              <a:rPr lang="en-IN" dirty="0" smtClean="0"/>
              <a:t> artery from its origin for a length of 1.9cm</a:t>
            </a:r>
            <a:br>
              <a:rPr lang="en-IN" dirty="0" smtClean="0"/>
            </a:br>
            <a:r>
              <a:rPr lang="en-IN" dirty="0" smtClean="0"/>
              <a:t>      - P/O Thrombus</a:t>
            </a:r>
          </a:p>
          <a:p>
            <a:r>
              <a:rPr lang="en-IN" dirty="0" smtClean="0"/>
              <a:t> left </a:t>
            </a:r>
            <a:r>
              <a:rPr lang="en-IN" dirty="0" err="1" smtClean="0"/>
              <a:t>axillary,brachial,radial</a:t>
            </a:r>
            <a:r>
              <a:rPr lang="en-IN" dirty="0" smtClean="0"/>
              <a:t> and </a:t>
            </a:r>
            <a:r>
              <a:rPr lang="en-IN" dirty="0" err="1" smtClean="0"/>
              <a:t>ulnar</a:t>
            </a:r>
            <a:r>
              <a:rPr lang="en-IN" dirty="0" smtClean="0"/>
              <a:t> arteries appear narrowed with decreased </a:t>
            </a:r>
            <a:r>
              <a:rPr lang="en-IN" dirty="0" err="1" smtClean="0"/>
              <a:t>caliber</a:t>
            </a:r>
            <a:endParaRPr lang="en-IN" dirty="0" smtClean="0"/>
          </a:p>
          <a:p>
            <a:r>
              <a:rPr lang="en-IN" dirty="0" smtClean="0"/>
              <a:t>Left dorsal </a:t>
            </a:r>
            <a:r>
              <a:rPr lang="en-IN" dirty="0" err="1" smtClean="0"/>
              <a:t>palmar</a:t>
            </a:r>
            <a:r>
              <a:rPr lang="en-IN" dirty="0" smtClean="0"/>
              <a:t> arch is not completely formed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Transcranial</a:t>
            </a:r>
            <a:r>
              <a:rPr lang="en-IN" dirty="0" smtClean="0"/>
              <a:t> </a:t>
            </a:r>
            <a:r>
              <a:rPr lang="en-IN" dirty="0" err="1" smtClean="0"/>
              <a:t>doppler</a:t>
            </a:r>
            <a:r>
              <a:rPr lang="en-IN" dirty="0" smtClean="0"/>
              <a:t>(</a:t>
            </a:r>
            <a:r>
              <a:rPr lang="en-IN" dirty="0" err="1" smtClean="0"/>
              <a:t>tcd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Normal flow pattern detected in both vertebral arteries and basilar artery</a:t>
            </a:r>
          </a:p>
          <a:p>
            <a:endParaRPr lang="en-IN" dirty="0" smtClean="0"/>
          </a:p>
          <a:p>
            <a:r>
              <a:rPr lang="en-IN" dirty="0" smtClean="0"/>
              <a:t>Since exerting the left upper limb may lead to complications TCD was not done after exertion</a:t>
            </a:r>
          </a:p>
          <a:p>
            <a:endParaRPr lang="en-IN" dirty="0" smtClean="0"/>
          </a:p>
          <a:p>
            <a:r>
              <a:rPr lang="en-IN" dirty="0" smtClean="0"/>
              <a:t>CAROTID AND VERTEBRAL DOPPLER:</a:t>
            </a:r>
            <a:br>
              <a:rPr lang="en-IN" dirty="0" smtClean="0"/>
            </a:br>
            <a:r>
              <a:rPr lang="en-IN" dirty="0" smtClean="0"/>
              <a:t>      NORMAL STUDY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Vascular surgeon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Medical management at present</a:t>
            </a:r>
          </a:p>
          <a:p>
            <a:endParaRPr lang="en-IN" dirty="0" smtClean="0"/>
          </a:p>
          <a:p>
            <a:r>
              <a:rPr lang="en-IN" dirty="0" smtClean="0"/>
              <a:t>To add </a:t>
            </a:r>
            <a:r>
              <a:rPr lang="en-IN" dirty="0" err="1" smtClean="0"/>
              <a:t>T.Clopidogrel</a:t>
            </a:r>
            <a:r>
              <a:rPr lang="en-IN" dirty="0" smtClean="0"/>
              <a:t> 75mg 1OD</a:t>
            </a:r>
          </a:p>
          <a:p>
            <a:endParaRPr lang="en-IN" dirty="0" smtClean="0"/>
          </a:p>
          <a:p>
            <a:r>
              <a:rPr lang="en-IN" dirty="0" smtClean="0"/>
              <a:t>Review after 2 weeks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T2DM</a:t>
            </a:r>
          </a:p>
          <a:p>
            <a:r>
              <a:rPr lang="en-IN" dirty="0" smtClean="0"/>
              <a:t>LEFT CEREBELLAR INFARCT</a:t>
            </a:r>
          </a:p>
          <a:p>
            <a:r>
              <a:rPr lang="en-IN" dirty="0" smtClean="0"/>
              <a:t>SUBCLAVIAN STEAL SYNDROME</a:t>
            </a:r>
            <a:br>
              <a:rPr lang="en-IN" dirty="0" smtClean="0"/>
            </a:br>
            <a:r>
              <a:rPr lang="en-IN" dirty="0" smtClean="0"/>
              <a:t>     -proximal </a:t>
            </a:r>
            <a:r>
              <a:rPr lang="en-IN" dirty="0" err="1" smtClean="0"/>
              <a:t>subclavian</a:t>
            </a:r>
            <a:r>
              <a:rPr lang="en-IN" dirty="0" smtClean="0"/>
              <a:t> artery thrombosis</a:t>
            </a:r>
            <a:br>
              <a:rPr lang="en-IN" dirty="0" smtClean="0"/>
            </a:br>
            <a:r>
              <a:rPr lang="en-IN" dirty="0" smtClean="0"/>
              <a:t>     </a:t>
            </a:r>
            <a:r>
              <a:rPr lang="en-IN" dirty="0" smtClean="0"/>
              <a:t>-?atherosclerotic /?</a:t>
            </a:r>
            <a:r>
              <a:rPr lang="en-IN" dirty="0" err="1" smtClean="0"/>
              <a:t>vasculitic</a:t>
            </a:r>
            <a:r>
              <a:rPr lang="en-IN" dirty="0" smtClean="0"/>
              <a:t> </a:t>
            </a:r>
            <a:r>
              <a:rPr lang="en-IN" dirty="0" err="1" smtClean="0"/>
              <a:t>etiology</a:t>
            </a:r>
            <a:endParaRPr lang="en-IN" dirty="0" smtClean="0"/>
          </a:p>
          <a:p>
            <a:r>
              <a:rPr lang="en-IN" dirty="0" smtClean="0"/>
              <a:t>IRON DEFICIENCY ANEMIA</a:t>
            </a:r>
          </a:p>
          <a:p>
            <a:endParaRPr lang="en-IN" dirty="0" smtClean="0"/>
          </a:p>
          <a:p>
            <a:r>
              <a:rPr lang="en-IN" dirty="0" err="1" smtClean="0"/>
              <a:t>Tretment</a:t>
            </a:r>
            <a:r>
              <a:rPr lang="en-IN" dirty="0" smtClean="0"/>
              <a:t>:</a:t>
            </a:r>
            <a:br>
              <a:rPr lang="en-IN" dirty="0" smtClean="0"/>
            </a:br>
            <a:r>
              <a:rPr lang="en-IN" dirty="0" smtClean="0"/>
              <a:t>     -</a:t>
            </a:r>
            <a:r>
              <a:rPr lang="en-IN" dirty="0" err="1" smtClean="0"/>
              <a:t>T.Aspirin</a:t>
            </a:r>
            <a:r>
              <a:rPr lang="en-IN" dirty="0" smtClean="0"/>
              <a:t> 75mg 1OD</a:t>
            </a:r>
            <a:br>
              <a:rPr lang="en-IN" dirty="0" smtClean="0"/>
            </a:br>
            <a:r>
              <a:rPr lang="en-IN" dirty="0" smtClean="0"/>
              <a:t>     -</a:t>
            </a:r>
            <a:r>
              <a:rPr lang="en-IN" dirty="0" err="1" smtClean="0"/>
              <a:t>T.Clopidogrel</a:t>
            </a:r>
            <a:r>
              <a:rPr lang="en-IN" dirty="0" smtClean="0"/>
              <a:t> 75mg 1OD</a:t>
            </a:r>
            <a:br>
              <a:rPr lang="en-IN" dirty="0" smtClean="0"/>
            </a:br>
            <a:r>
              <a:rPr lang="en-IN" dirty="0" smtClean="0"/>
              <a:t>     -</a:t>
            </a:r>
            <a:r>
              <a:rPr lang="en-IN" dirty="0" err="1" smtClean="0"/>
              <a:t>T.Atorvastatin</a:t>
            </a:r>
            <a:r>
              <a:rPr lang="en-IN" dirty="0" smtClean="0"/>
              <a:t> 10mg 4HS</a:t>
            </a:r>
            <a:br>
              <a:rPr lang="en-IN" dirty="0" smtClean="0"/>
            </a:br>
            <a:r>
              <a:rPr lang="en-IN" dirty="0" smtClean="0"/>
              <a:t>     -</a:t>
            </a:r>
            <a:r>
              <a:rPr lang="en-IN" dirty="0" err="1" smtClean="0"/>
              <a:t>T.Metformin</a:t>
            </a:r>
            <a:r>
              <a:rPr lang="en-IN" dirty="0" smtClean="0"/>
              <a:t> 500mg BD</a:t>
            </a:r>
            <a:br>
              <a:rPr lang="en-IN" dirty="0" smtClean="0"/>
            </a:br>
            <a:r>
              <a:rPr lang="en-IN" dirty="0" smtClean="0"/>
              <a:t>     -T.FST 1BD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of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Rarity of </a:t>
            </a:r>
            <a:r>
              <a:rPr lang="en-IN" dirty="0" err="1" smtClean="0"/>
              <a:t>subclavian</a:t>
            </a:r>
            <a:r>
              <a:rPr lang="en-IN" dirty="0" smtClean="0"/>
              <a:t> steal syndrome to the extent of causing stroke</a:t>
            </a:r>
          </a:p>
          <a:p>
            <a:endParaRPr lang="en-IN" dirty="0" smtClean="0"/>
          </a:p>
          <a:p>
            <a:r>
              <a:rPr lang="en-IN" dirty="0" smtClean="0"/>
              <a:t>To examine all peripheral pulses in a case of CVA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5400" dirty="0" smtClean="0"/>
              <a:t>Thank you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h/o present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h/o acute onset </a:t>
            </a:r>
            <a:r>
              <a:rPr lang="en-IN" dirty="0" err="1" smtClean="0"/>
              <a:t>giddiness,vomiting</a:t>
            </a:r>
            <a:r>
              <a:rPr lang="en-IN" dirty="0" smtClean="0"/>
              <a:t>, unsteadiness of gait-1 day</a:t>
            </a:r>
          </a:p>
          <a:p>
            <a:r>
              <a:rPr lang="en-IN" dirty="0" smtClean="0"/>
              <a:t>h/o headache +</a:t>
            </a:r>
          </a:p>
          <a:p>
            <a:r>
              <a:rPr lang="en-IN" dirty="0" smtClean="0"/>
              <a:t>h/o pain in left upper limb – 1 week</a:t>
            </a:r>
            <a:br>
              <a:rPr lang="en-IN" dirty="0" smtClean="0"/>
            </a:br>
            <a:r>
              <a:rPr lang="en-IN" dirty="0" smtClean="0"/>
              <a:t>     -aggravated by exerting that limb</a:t>
            </a:r>
          </a:p>
          <a:p>
            <a:r>
              <a:rPr lang="en-IN" dirty="0" smtClean="0"/>
              <a:t>h/o </a:t>
            </a:r>
            <a:r>
              <a:rPr lang="en-IN" dirty="0" err="1" smtClean="0"/>
              <a:t>parasthesia</a:t>
            </a:r>
            <a:r>
              <a:rPr lang="en-IN" dirty="0" smtClean="0"/>
              <a:t> of left upper limb on and off for the past one week</a:t>
            </a:r>
          </a:p>
          <a:p>
            <a:r>
              <a:rPr lang="en-IN" dirty="0" smtClean="0"/>
              <a:t>No h/o </a:t>
            </a:r>
            <a:r>
              <a:rPr lang="en-IN" dirty="0" err="1" smtClean="0"/>
              <a:t>weaknesss</a:t>
            </a:r>
            <a:r>
              <a:rPr lang="en-IN" dirty="0" smtClean="0"/>
              <a:t> of any limbs</a:t>
            </a:r>
          </a:p>
          <a:p>
            <a:r>
              <a:rPr lang="en-IN" dirty="0" smtClean="0"/>
              <a:t>No h/o </a:t>
            </a:r>
            <a:r>
              <a:rPr lang="en-IN" dirty="0" err="1" smtClean="0"/>
              <a:t>diplopia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390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 No h/o </a:t>
            </a:r>
            <a:r>
              <a:rPr lang="en-IN" dirty="0" err="1" smtClean="0"/>
              <a:t>deviaton</a:t>
            </a:r>
            <a:r>
              <a:rPr lang="en-IN" dirty="0" smtClean="0"/>
              <a:t> of angle of mouth</a:t>
            </a:r>
          </a:p>
          <a:p>
            <a:endParaRPr lang="en-IN" dirty="0" smtClean="0"/>
          </a:p>
          <a:p>
            <a:r>
              <a:rPr lang="en-IN" dirty="0" smtClean="0"/>
              <a:t>No h/o any </a:t>
            </a:r>
            <a:r>
              <a:rPr lang="en-IN" dirty="0" err="1" smtClean="0"/>
              <a:t>dysphagia</a:t>
            </a:r>
            <a:r>
              <a:rPr lang="en-IN" dirty="0" smtClean="0"/>
              <a:t>, regurgitation of food</a:t>
            </a:r>
          </a:p>
          <a:p>
            <a:endParaRPr lang="en-IN" dirty="0" smtClean="0"/>
          </a:p>
          <a:p>
            <a:r>
              <a:rPr lang="en-IN" dirty="0" smtClean="0"/>
              <a:t>No h/o bowel and bladder disturbances</a:t>
            </a:r>
          </a:p>
          <a:p>
            <a:endParaRPr lang="en-IN" dirty="0" smtClean="0"/>
          </a:p>
          <a:p>
            <a:r>
              <a:rPr lang="en-IN" dirty="0" smtClean="0"/>
              <a:t>No h/o any tremors or </a:t>
            </a:r>
            <a:r>
              <a:rPr lang="en-IN" dirty="0" err="1" smtClean="0"/>
              <a:t>incoordination</a:t>
            </a:r>
            <a:r>
              <a:rPr lang="en-IN" dirty="0" smtClean="0"/>
              <a:t> of movements</a:t>
            </a:r>
          </a:p>
          <a:p>
            <a:endParaRPr lang="en-IN" dirty="0" smtClean="0"/>
          </a:p>
          <a:p>
            <a:r>
              <a:rPr lang="en-IN" dirty="0" smtClean="0"/>
              <a:t>No h/o any chest </a:t>
            </a:r>
            <a:r>
              <a:rPr lang="en-IN" dirty="0" err="1" smtClean="0"/>
              <a:t>pain,palpitation,syncope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No h/o cough with </a:t>
            </a:r>
            <a:r>
              <a:rPr lang="en-IN" dirty="0" err="1" smtClean="0"/>
              <a:t>expectoration,fever,seizures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Past history:</a:t>
            </a:r>
            <a:br>
              <a:rPr lang="en-IN" dirty="0" smtClean="0"/>
            </a:br>
            <a:r>
              <a:rPr lang="en-IN" dirty="0" smtClean="0"/>
              <a:t>     -no h/o T2DM,HT,seizure disorder, TB, CAD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 smtClean="0"/>
          </a:p>
          <a:p>
            <a:r>
              <a:rPr lang="en-IN" dirty="0" smtClean="0"/>
              <a:t>Personal history:</a:t>
            </a:r>
            <a:br>
              <a:rPr lang="en-IN" dirty="0" smtClean="0"/>
            </a:br>
            <a:r>
              <a:rPr lang="en-IN" dirty="0" smtClean="0"/>
              <a:t>     -on mixed diet </a:t>
            </a:r>
            <a:br>
              <a:rPr lang="en-IN" dirty="0" smtClean="0"/>
            </a:br>
            <a:r>
              <a:rPr lang="en-IN" dirty="0" smtClean="0"/>
              <a:t>     -bowel and bladder habits normal</a:t>
            </a:r>
            <a:br>
              <a:rPr lang="en-IN" dirty="0" smtClean="0"/>
            </a:br>
            <a:r>
              <a:rPr lang="en-IN" dirty="0" smtClean="0"/>
              <a:t>     -no h/o any abortions</a:t>
            </a:r>
            <a:br>
              <a:rPr lang="en-IN" dirty="0" smtClean="0"/>
            </a:br>
            <a:r>
              <a:rPr lang="en-IN" dirty="0" smtClean="0"/>
              <a:t>  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Conscious 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afebrile</a:t>
            </a:r>
            <a:endParaRPr lang="en-IN" dirty="0" smtClean="0"/>
          </a:p>
          <a:p>
            <a:r>
              <a:rPr lang="en-IN" dirty="0" smtClean="0"/>
              <a:t> pallor +</a:t>
            </a:r>
          </a:p>
          <a:p>
            <a:r>
              <a:rPr lang="en-IN" dirty="0" smtClean="0"/>
              <a:t>No </a:t>
            </a:r>
            <a:r>
              <a:rPr lang="en-IN" dirty="0" err="1" smtClean="0"/>
              <a:t>icterus</a:t>
            </a:r>
            <a:r>
              <a:rPr lang="en-IN" dirty="0" smtClean="0"/>
              <a:t>/cyanosis/clubbing/pedal </a:t>
            </a:r>
            <a:r>
              <a:rPr lang="en-IN" dirty="0" err="1" smtClean="0"/>
              <a:t>edema</a:t>
            </a:r>
            <a:r>
              <a:rPr lang="en-IN" dirty="0" smtClean="0"/>
              <a:t>/ </a:t>
            </a:r>
            <a:r>
              <a:rPr lang="en-IN" dirty="0" err="1" smtClean="0"/>
              <a:t>gen.lymphadenopathy</a:t>
            </a:r>
            <a:r>
              <a:rPr lang="en-IN" dirty="0" smtClean="0"/>
              <a:t>/</a:t>
            </a:r>
          </a:p>
          <a:p>
            <a:r>
              <a:rPr lang="en-IN" dirty="0" err="1" smtClean="0"/>
              <a:t>Koilonychia</a:t>
            </a:r>
            <a:r>
              <a:rPr lang="en-IN" dirty="0" smtClean="0"/>
              <a:t> +</a:t>
            </a:r>
          </a:p>
          <a:p>
            <a:r>
              <a:rPr lang="en-IN" dirty="0" err="1" smtClean="0"/>
              <a:t>Lt.upper</a:t>
            </a:r>
            <a:r>
              <a:rPr lang="en-IN" dirty="0" smtClean="0"/>
              <a:t> limb cold when compared to rt.</a:t>
            </a:r>
          </a:p>
          <a:p>
            <a:r>
              <a:rPr lang="en-IN" dirty="0" smtClean="0"/>
              <a:t>Bluish discolouration of tips of fingers of </a:t>
            </a:r>
            <a:r>
              <a:rPr lang="en-IN" dirty="0" err="1" smtClean="0"/>
              <a:t>lt.hand</a:t>
            </a:r>
            <a:r>
              <a:rPr lang="en-IN" dirty="0" smtClean="0"/>
              <a:t>+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vitals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 Pulse    - 84/min</a:t>
            </a:r>
            <a:br>
              <a:rPr lang="en-IN" dirty="0" smtClean="0"/>
            </a:br>
            <a:r>
              <a:rPr lang="en-IN" dirty="0" smtClean="0"/>
              <a:t>             -</a:t>
            </a:r>
            <a:r>
              <a:rPr lang="en-IN" dirty="0" smtClean="0">
                <a:solidFill>
                  <a:srgbClr val="FF0000"/>
                </a:solidFill>
              </a:rPr>
              <a:t>feeble in left </a:t>
            </a:r>
            <a:r>
              <a:rPr lang="en-IN" dirty="0" err="1" smtClean="0">
                <a:solidFill>
                  <a:srgbClr val="FF0000"/>
                </a:solidFill>
              </a:rPr>
              <a:t>radial,brachial</a:t>
            </a:r>
            <a:r>
              <a:rPr lang="en-IN" dirty="0" smtClean="0">
                <a:solidFill>
                  <a:srgbClr val="FF0000"/>
                </a:solidFill>
              </a:rPr>
              <a:t> and      </a:t>
            </a:r>
            <a:r>
              <a:rPr lang="en-IN" dirty="0" err="1" smtClean="0">
                <a:solidFill>
                  <a:srgbClr val="FF0000"/>
                </a:solidFill>
              </a:rPr>
              <a:t>axillary</a:t>
            </a:r>
            <a:r>
              <a:rPr lang="en-IN" dirty="0" smtClean="0">
                <a:solidFill>
                  <a:srgbClr val="FF0000"/>
                </a:solidFill>
              </a:rPr>
              <a:t> arteries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          -normal volume in other accessible arteries</a:t>
            </a:r>
            <a:br>
              <a:rPr lang="en-IN" dirty="0" smtClean="0"/>
            </a:br>
            <a:r>
              <a:rPr lang="en-IN" dirty="0" smtClean="0"/>
              <a:t>             -regular in rhythm</a:t>
            </a:r>
          </a:p>
          <a:p>
            <a:r>
              <a:rPr lang="en-IN" dirty="0" smtClean="0"/>
              <a:t> BP        - 140/80mm Hg in </a:t>
            </a:r>
            <a:r>
              <a:rPr lang="en-IN" dirty="0" err="1" smtClean="0"/>
              <a:t>rt.upper</a:t>
            </a:r>
            <a:r>
              <a:rPr lang="en-IN" dirty="0" smtClean="0"/>
              <a:t> limb</a:t>
            </a:r>
            <a:br>
              <a:rPr lang="en-IN" dirty="0" smtClean="0"/>
            </a:br>
            <a:r>
              <a:rPr lang="en-IN" dirty="0" smtClean="0"/>
              <a:t>             -  </a:t>
            </a:r>
            <a:r>
              <a:rPr lang="en-IN" dirty="0" smtClean="0">
                <a:solidFill>
                  <a:srgbClr val="FF0000"/>
                </a:solidFill>
              </a:rPr>
              <a:t>80/60mm Hg in </a:t>
            </a:r>
            <a:r>
              <a:rPr lang="en-IN" dirty="0" err="1" smtClean="0">
                <a:solidFill>
                  <a:srgbClr val="FF0000"/>
                </a:solidFill>
              </a:rPr>
              <a:t>lt.upper</a:t>
            </a:r>
            <a:r>
              <a:rPr lang="en-IN" dirty="0" smtClean="0">
                <a:solidFill>
                  <a:srgbClr val="FF0000"/>
                </a:solidFill>
              </a:rPr>
              <a:t> limb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             -</a:t>
            </a:r>
            <a:r>
              <a:rPr lang="en-IN" dirty="0" smtClean="0"/>
              <a:t>140/90mm Hg both lower limbs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 SpO2     – 97% in </a:t>
            </a:r>
            <a:r>
              <a:rPr lang="en-IN" dirty="0" err="1" smtClean="0"/>
              <a:t>rt.upper</a:t>
            </a:r>
            <a:r>
              <a:rPr lang="en-IN" dirty="0" smtClean="0"/>
              <a:t> limb</a:t>
            </a:r>
            <a:br>
              <a:rPr lang="en-IN" dirty="0" smtClean="0"/>
            </a:br>
            <a:r>
              <a:rPr lang="en-IN" dirty="0" smtClean="0"/>
              <a:t>             -</a:t>
            </a:r>
            <a:r>
              <a:rPr lang="en-IN" dirty="0" smtClean="0">
                <a:solidFill>
                  <a:srgbClr val="FF0000"/>
                </a:solidFill>
              </a:rPr>
              <a:t>not recordable in </a:t>
            </a:r>
            <a:r>
              <a:rPr lang="en-IN" dirty="0" err="1" smtClean="0">
                <a:solidFill>
                  <a:srgbClr val="FF0000"/>
                </a:solidFill>
              </a:rPr>
              <a:t>lt.upper</a:t>
            </a:r>
            <a:r>
              <a:rPr lang="en-IN" dirty="0" smtClean="0">
                <a:solidFill>
                  <a:srgbClr val="FF0000"/>
                </a:solidFill>
              </a:rPr>
              <a:t> limb</a:t>
            </a:r>
          </a:p>
          <a:p>
            <a:r>
              <a:rPr lang="en-IN" dirty="0" smtClean="0"/>
              <a:t>  RR       -20/min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Cns</a:t>
            </a:r>
            <a:r>
              <a:rPr lang="en-IN" dirty="0" smtClean="0"/>
              <a:t>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Higher mental function-normal </a:t>
            </a:r>
          </a:p>
          <a:p>
            <a:endParaRPr lang="en-IN" dirty="0" smtClean="0"/>
          </a:p>
          <a:p>
            <a:r>
              <a:rPr lang="en-IN" dirty="0" smtClean="0"/>
              <a:t>Cranial nerves             -normal</a:t>
            </a:r>
          </a:p>
          <a:p>
            <a:endParaRPr lang="en-IN" dirty="0" smtClean="0"/>
          </a:p>
          <a:p>
            <a:r>
              <a:rPr lang="en-IN" dirty="0" err="1" smtClean="0"/>
              <a:t>Spino</a:t>
            </a:r>
            <a:r>
              <a:rPr lang="en-IN" dirty="0" smtClean="0"/>
              <a:t> motor system     -normal</a:t>
            </a:r>
          </a:p>
          <a:p>
            <a:endParaRPr lang="en-IN" dirty="0" smtClean="0"/>
          </a:p>
          <a:p>
            <a:r>
              <a:rPr lang="en-IN" dirty="0" smtClean="0"/>
              <a:t>Sensory system            -normal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cerebellum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Finger nose test- impaired on left</a:t>
            </a:r>
          </a:p>
          <a:p>
            <a:r>
              <a:rPr lang="en-IN" dirty="0" smtClean="0"/>
              <a:t>Finger </a:t>
            </a:r>
            <a:r>
              <a:rPr lang="en-IN" dirty="0" err="1" smtClean="0"/>
              <a:t>finger</a:t>
            </a:r>
            <a:r>
              <a:rPr lang="en-IN" dirty="0" smtClean="0"/>
              <a:t> nose test- impaired on left</a:t>
            </a:r>
          </a:p>
          <a:p>
            <a:r>
              <a:rPr lang="en-IN" dirty="0" smtClean="0"/>
              <a:t>Heel knee test- normal</a:t>
            </a:r>
          </a:p>
          <a:p>
            <a:r>
              <a:rPr lang="en-IN" dirty="0" smtClean="0"/>
              <a:t>Tandem walking impaired</a:t>
            </a:r>
          </a:p>
          <a:p>
            <a:r>
              <a:rPr lang="en-IN" dirty="0" err="1" smtClean="0"/>
              <a:t>Rhomberg’s</a:t>
            </a:r>
            <a:r>
              <a:rPr lang="en-IN" dirty="0" smtClean="0"/>
              <a:t> sign-positive</a:t>
            </a:r>
          </a:p>
          <a:p>
            <a:endParaRPr lang="en-IN" dirty="0" smtClean="0"/>
          </a:p>
          <a:p>
            <a:r>
              <a:rPr lang="en-IN" dirty="0" smtClean="0"/>
              <a:t>Spine and cranium-normal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</TotalTime>
  <Words>479</Words>
  <Application>Microsoft Office PowerPoint</Application>
  <PresentationFormat>On-screen Show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A case of subclavian steal syndrome</vt:lpstr>
      <vt:lpstr>Chief complaints</vt:lpstr>
      <vt:lpstr>h/o present illness</vt:lpstr>
      <vt:lpstr>Slide 4</vt:lpstr>
      <vt:lpstr>Past history</vt:lpstr>
      <vt:lpstr>GENERAL EXAMINATION</vt:lpstr>
      <vt:lpstr>vitals</vt:lpstr>
      <vt:lpstr>Cns examination</vt:lpstr>
      <vt:lpstr>cerebellum</vt:lpstr>
      <vt:lpstr>Other systems</vt:lpstr>
      <vt:lpstr>investigations</vt:lpstr>
      <vt:lpstr>Slide 12</vt:lpstr>
      <vt:lpstr>Ct brain</vt:lpstr>
      <vt:lpstr>PROVISIONAL DIAGNOSIS</vt:lpstr>
      <vt:lpstr>Neurologist opinion</vt:lpstr>
      <vt:lpstr>Vascular surgeon opinion</vt:lpstr>
      <vt:lpstr>Lt.upper limb arterial doppler</vt:lpstr>
      <vt:lpstr>Ct angiogram</vt:lpstr>
      <vt:lpstr>Slide 19</vt:lpstr>
      <vt:lpstr>Ct angio report</vt:lpstr>
      <vt:lpstr>Transcranial doppler(tcd)</vt:lpstr>
      <vt:lpstr>Vascular surgeon review</vt:lpstr>
      <vt:lpstr>Final diagnosis</vt:lpstr>
      <vt:lpstr>Aim of presentation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subclavian steal syndrome</dc:title>
  <dc:creator>Dr.Sugadev</dc:creator>
  <cp:lastModifiedBy>Dr.Sugadev</cp:lastModifiedBy>
  <cp:revision>27</cp:revision>
  <dcterms:created xsi:type="dcterms:W3CDTF">2017-06-12T04:03:22Z</dcterms:created>
  <dcterms:modified xsi:type="dcterms:W3CDTF">2017-06-14T06:43:02Z</dcterms:modified>
</cp:coreProperties>
</file>