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0" r:id="rId15"/>
    <p:sldId id="268" r:id="rId16"/>
    <p:sldId id="269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ED8E9-4580-4E84-999B-293E0CB8D95F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4412-9486-4C5B-8A5B-9DB02948B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A4412-9486-4C5B-8A5B-9DB02948B6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CLINICO PATHOLOGICAL CONFERENCE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PALPATION</a:t>
            </a:r>
          </a:p>
          <a:p>
            <a:pPr>
              <a:buNone/>
            </a:pPr>
            <a:r>
              <a:rPr lang="en-US" dirty="0" smtClean="0"/>
              <a:t>-Trachea right side.</a:t>
            </a:r>
          </a:p>
          <a:p>
            <a:pPr>
              <a:buNone/>
            </a:pPr>
            <a:r>
              <a:rPr lang="en-US" dirty="0" smtClean="0"/>
              <a:t>-Apical impulse left 5</a:t>
            </a:r>
            <a:r>
              <a:rPr lang="en-US" baseline="30000" dirty="0" smtClean="0"/>
              <a:t>th</a:t>
            </a:r>
            <a:r>
              <a:rPr lang="en-US" dirty="0" smtClean="0"/>
              <a:t> ICS medial to mid </a:t>
            </a:r>
            <a:r>
              <a:rPr lang="en-US" dirty="0" err="1" smtClean="0"/>
              <a:t>clavicular</a:t>
            </a:r>
            <a:r>
              <a:rPr lang="en-US" dirty="0" smtClean="0"/>
              <a:t> line.</a:t>
            </a:r>
          </a:p>
          <a:p>
            <a:pPr>
              <a:buNone/>
            </a:pPr>
            <a:r>
              <a:rPr lang="en-US" dirty="0" smtClean="0"/>
              <a:t>-Chest wall movements equal both sides.</a:t>
            </a:r>
          </a:p>
          <a:p>
            <a:pPr>
              <a:buNone/>
            </a:pPr>
            <a:r>
              <a:rPr lang="en-US" dirty="0" smtClean="0"/>
              <a:t>-No tactile </a:t>
            </a:r>
            <a:r>
              <a:rPr lang="en-US" dirty="0" err="1" smtClean="0"/>
              <a:t>fremitus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-Tenderness in left </a:t>
            </a:r>
            <a:r>
              <a:rPr lang="en-US" dirty="0" err="1" smtClean="0"/>
              <a:t>infrascapular</a:t>
            </a:r>
            <a:r>
              <a:rPr lang="en-US" dirty="0" smtClean="0"/>
              <a:t> area.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PERCUSSION</a:t>
            </a:r>
          </a:p>
          <a:p>
            <a:pPr>
              <a:buNone/>
            </a:pPr>
            <a:r>
              <a:rPr lang="en-US" dirty="0" smtClean="0"/>
              <a:t>-Stony dull in left </a:t>
            </a:r>
            <a:r>
              <a:rPr lang="en-US" dirty="0" err="1" smtClean="0"/>
              <a:t>infrascapular</a:t>
            </a:r>
            <a:r>
              <a:rPr lang="en-US" dirty="0" smtClean="0"/>
              <a:t> area.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324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AUSCULTATION</a:t>
            </a:r>
          </a:p>
          <a:p>
            <a:pPr>
              <a:buNone/>
            </a:pPr>
            <a:r>
              <a:rPr lang="en-US" dirty="0" smtClean="0"/>
              <a:t>Bilateral breath sounds </a:t>
            </a:r>
            <a:r>
              <a:rPr lang="en-US" dirty="0" smtClean="0"/>
              <a:t>decreased in mammary, infra </a:t>
            </a:r>
            <a:r>
              <a:rPr lang="en-US" dirty="0" err="1" smtClean="0"/>
              <a:t>axillary</a:t>
            </a:r>
            <a:r>
              <a:rPr lang="en-US" dirty="0" smtClean="0"/>
              <a:t> and </a:t>
            </a:r>
            <a:r>
              <a:rPr lang="en-US" dirty="0" err="1" smtClean="0"/>
              <a:t>infrascapular</a:t>
            </a:r>
            <a:r>
              <a:rPr lang="en-US" dirty="0" smtClean="0"/>
              <a:t> areas.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CVS-S1 S2 normal, no murmur.</a:t>
            </a:r>
          </a:p>
          <a:p>
            <a:pPr>
              <a:buNone/>
            </a:pPr>
            <a:r>
              <a:rPr lang="en-US" dirty="0" smtClean="0"/>
              <a:t>P/A-soft, bowel sounds present</a:t>
            </a:r>
          </a:p>
          <a:p>
            <a:pPr>
              <a:buNone/>
            </a:pPr>
            <a:r>
              <a:rPr lang="en-US" dirty="0" smtClean="0"/>
              <a:t>CNS-No focal neurological deficit.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172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INVESTIGATIONS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TC-17,500</a:t>
            </a:r>
          </a:p>
          <a:p>
            <a:pPr>
              <a:buNone/>
            </a:pPr>
            <a:r>
              <a:rPr lang="en-US" dirty="0" smtClean="0"/>
              <a:t>Hb-12.7 g/dl</a:t>
            </a:r>
          </a:p>
          <a:p>
            <a:pPr>
              <a:buNone/>
            </a:pPr>
            <a:r>
              <a:rPr lang="en-US" dirty="0" smtClean="0"/>
              <a:t>HCT-39%</a:t>
            </a:r>
          </a:p>
          <a:p>
            <a:pPr>
              <a:buNone/>
            </a:pPr>
            <a:r>
              <a:rPr lang="en-US" dirty="0" smtClean="0"/>
              <a:t>Platelets-4.5lakhs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Sputum AFB, CBNAAT-negative</a:t>
            </a:r>
          </a:p>
          <a:p>
            <a:pPr>
              <a:buNone/>
            </a:pPr>
            <a:r>
              <a:rPr lang="en-US" dirty="0" smtClean="0"/>
              <a:t>Pleural fluid CBNAAT-negative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Pleural fluid analysis</a:t>
            </a:r>
          </a:p>
          <a:p>
            <a:pPr>
              <a:buNone/>
            </a:pPr>
            <a:r>
              <a:rPr lang="en-US" dirty="0" smtClean="0"/>
              <a:t>TC-26</a:t>
            </a:r>
          </a:p>
          <a:p>
            <a:pPr>
              <a:buNone/>
            </a:pPr>
            <a:r>
              <a:rPr lang="en-US" dirty="0" smtClean="0"/>
              <a:t>DC: P-12, L-5/HPF</a:t>
            </a:r>
          </a:p>
          <a:p>
            <a:pPr>
              <a:buNone/>
            </a:pPr>
            <a:r>
              <a:rPr lang="en-US" dirty="0" smtClean="0"/>
              <a:t>Sugar-125</a:t>
            </a:r>
          </a:p>
          <a:p>
            <a:pPr>
              <a:buNone/>
            </a:pPr>
            <a:r>
              <a:rPr lang="en-US" dirty="0" smtClean="0"/>
              <a:t>Protein-7778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629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COMPLETE HEMOGRAM PERIPHERAL SMEAR</a:t>
            </a:r>
          </a:p>
          <a:p>
            <a:pPr>
              <a:buNone/>
            </a:pPr>
            <a:r>
              <a:rPr lang="en-US" dirty="0" smtClean="0"/>
              <a:t>TC-28000 cells/cu.mm</a:t>
            </a:r>
          </a:p>
          <a:p>
            <a:pPr>
              <a:buNone/>
            </a:pPr>
            <a:r>
              <a:rPr lang="en-US" dirty="0" smtClean="0"/>
              <a:t>Hb-12.3 gm/dl</a:t>
            </a:r>
          </a:p>
          <a:p>
            <a:pPr>
              <a:buNone/>
            </a:pPr>
            <a:r>
              <a:rPr lang="en-US" dirty="0" smtClean="0"/>
              <a:t>Platelet-3.83 </a:t>
            </a:r>
            <a:r>
              <a:rPr lang="en-US" dirty="0" err="1" smtClean="0"/>
              <a:t>lakhs</a:t>
            </a:r>
            <a:r>
              <a:rPr lang="en-US" dirty="0" smtClean="0"/>
              <a:t>/cu.mm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RBC-Predominantly </a:t>
            </a:r>
            <a:r>
              <a:rPr lang="en-US" dirty="0" err="1" smtClean="0"/>
              <a:t>normocytic</a:t>
            </a:r>
            <a:r>
              <a:rPr lang="en-US" dirty="0" smtClean="0"/>
              <a:t>, </a:t>
            </a:r>
            <a:r>
              <a:rPr lang="en-US" dirty="0" err="1" smtClean="0"/>
              <a:t>normochromic</a:t>
            </a:r>
            <a:r>
              <a:rPr lang="en-US" dirty="0" smtClean="0"/>
              <a:t> cells</a:t>
            </a:r>
          </a:p>
          <a:p>
            <a:pPr>
              <a:buNone/>
            </a:pPr>
            <a:r>
              <a:rPr lang="en-US" dirty="0" smtClean="0"/>
              <a:t>         No </a:t>
            </a:r>
            <a:r>
              <a:rPr lang="en-US" dirty="0" err="1" smtClean="0"/>
              <a:t>hemoparasites</a:t>
            </a:r>
            <a:r>
              <a:rPr lang="en-US" dirty="0" smtClean="0"/>
              <a:t> seen.</a:t>
            </a:r>
          </a:p>
          <a:p>
            <a:pPr>
              <a:buNone/>
            </a:pPr>
            <a:r>
              <a:rPr lang="en-US" dirty="0" smtClean="0"/>
              <a:t>WBC-Count is increased</a:t>
            </a:r>
          </a:p>
          <a:p>
            <a:pPr>
              <a:buNone/>
            </a:pPr>
            <a:r>
              <a:rPr lang="en-US" dirty="0" smtClean="0"/>
              <a:t>          N-30%  L-10%  E-56%  M-4%</a:t>
            </a:r>
          </a:p>
          <a:p>
            <a:pPr>
              <a:buNone/>
            </a:pPr>
            <a:r>
              <a:rPr lang="en-US" dirty="0" smtClean="0"/>
              <a:t>PLATELET-Adequate on smear.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Impression-</a:t>
            </a:r>
            <a:r>
              <a:rPr lang="en-US" dirty="0" err="1" smtClean="0"/>
              <a:t>eosinophilia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TSH-3.5U/l</a:t>
            </a:r>
          </a:p>
          <a:p>
            <a:pPr>
              <a:buNone/>
            </a:pPr>
            <a:r>
              <a:rPr lang="en-US" dirty="0" smtClean="0"/>
              <a:t>S.Calcium-9.8 g/dl</a:t>
            </a:r>
          </a:p>
          <a:p>
            <a:pPr>
              <a:buNone/>
            </a:pPr>
            <a:r>
              <a:rPr lang="en-US" dirty="0" err="1" smtClean="0"/>
              <a:t>Fundus</a:t>
            </a:r>
            <a:r>
              <a:rPr lang="en-US" dirty="0" smtClean="0"/>
              <a:t> examination-normal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S. Total protein-5.9</a:t>
            </a:r>
          </a:p>
          <a:p>
            <a:pPr>
              <a:buNone/>
            </a:pPr>
            <a:r>
              <a:rPr lang="en-US" dirty="0" smtClean="0"/>
              <a:t>Albumin-3.1</a:t>
            </a:r>
          </a:p>
          <a:p>
            <a:pPr>
              <a:buNone/>
            </a:pPr>
            <a:r>
              <a:rPr lang="en-US" dirty="0" smtClean="0"/>
              <a:t>Globulin-2.8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ESR-55mm/hr</a:t>
            </a:r>
          </a:p>
          <a:p>
            <a:pPr>
              <a:buNone/>
            </a:pPr>
            <a:r>
              <a:rPr lang="en-US" dirty="0" smtClean="0"/>
              <a:t>CRP-positive.</a:t>
            </a:r>
          </a:p>
          <a:p>
            <a:pPr>
              <a:buNone/>
            </a:pPr>
            <a:r>
              <a:rPr lang="en-US" dirty="0" smtClean="0"/>
              <a:t>RA factor-negative.</a:t>
            </a:r>
          </a:p>
          <a:p>
            <a:pPr>
              <a:buNone/>
            </a:pPr>
            <a:r>
              <a:rPr lang="en-US" dirty="0" smtClean="0"/>
              <a:t>D-</a:t>
            </a:r>
            <a:r>
              <a:rPr lang="en-US" dirty="0" err="1" smtClean="0"/>
              <a:t>dimer</a:t>
            </a:r>
            <a:r>
              <a:rPr lang="en-US" dirty="0" smtClean="0"/>
              <a:t> -603</a:t>
            </a:r>
          </a:p>
          <a:p>
            <a:pPr>
              <a:buNone/>
            </a:pPr>
            <a:r>
              <a:rPr lang="en-US" dirty="0" smtClean="0"/>
              <a:t>Viral markers-</a:t>
            </a:r>
            <a:r>
              <a:rPr lang="en-US" dirty="0" err="1" smtClean="0"/>
              <a:t>neg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VCTC-non reactive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Pleural fluid</a:t>
            </a:r>
          </a:p>
          <a:p>
            <a:pPr>
              <a:buNone/>
            </a:pPr>
            <a:r>
              <a:rPr lang="en-US" dirty="0" smtClean="0"/>
              <a:t>Amylase-11u/l</a:t>
            </a:r>
          </a:p>
          <a:p>
            <a:pPr>
              <a:buNone/>
            </a:pPr>
            <a:r>
              <a:rPr lang="en-US" dirty="0" smtClean="0"/>
              <a:t>Triglyceride-12</a:t>
            </a:r>
          </a:p>
          <a:p>
            <a:pPr>
              <a:buNone/>
            </a:pPr>
            <a:r>
              <a:rPr lang="en-US" dirty="0" smtClean="0"/>
              <a:t>Cholesterol-117mg/dl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shot_2024-04-07-18-56-55-02_f541918c7893c52dbd1ee5d319333948.jpg"/>
          <p:cNvPicPr>
            <a:picLocks noGrp="1" noChangeAspect="1"/>
          </p:cNvPicPr>
          <p:nvPr>
            <p:ph idx="1"/>
          </p:nvPr>
        </p:nvPicPr>
        <p:blipFill>
          <a:blip r:embed="rId2"/>
          <a:srcRect t="24444" b="23296"/>
          <a:stretch>
            <a:fillRect/>
          </a:stretch>
        </p:blipFill>
        <p:spPr>
          <a:xfrm>
            <a:off x="990600" y="0"/>
            <a:ext cx="54864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shot_2024-04-07-18-58-28-60_f541918c7893c52dbd1ee5d319333948.jpg"/>
          <p:cNvPicPr>
            <a:picLocks noGrp="1" noChangeAspect="1"/>
          </p:cNvPicPr>
          <p:nvPr>
            <p:ph idx="1"/>
          </p:nvPr>
        </p:nvPicPr>
        <p:blipFill>
          <a:blip r:embed="rId2"/>
          <a:srcRect t="34575" b="1666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4-04-07-18-58-02-01_f541918c7893c52dbd1ee5d319333948.jpg"/>
          <p:cNvPicPr>
            <a:picLocks noGrp="1" noChangeAspect="1"/>
          </p:cNvPicPr>
          <p:nvPr>
            <p:ph idx="1"/>
          </p:nvPr>
        </p:nvPicPr>
        <p:blipFill>
          <a:blip r:embed="rId2"/>
          <a:srcRect t="29274" b="1555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4-04-07-18-57-50-72_f541918c7893c52dbd1ee5d319333948.jpg"/>
          <p:cNvPicPr>
            <a:picLocks noGrp="1" noChangeAspect="1"/>
          </p:cNvPicPr>
          <p:nvPr>
            <p:ph idx="1"/>
          </p:nvPr>
        </p:nvPicPr>
        <p:blipFill>
          <a:blip r:embed="rId2"/>
          <a:srcRect t="37212" b="24237"/>
          <a:stretch>
            <a:fillRect/>
          </a:stretch>
        </p:blipFill>
        <p:spPr>
          <a:xfrm>
            <a:off x="0" y="228600"/>
            <a:ext cx="91440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r>
              <a:rPr lang="en-US" smtClean="0"/>
              <a:t>WHATS NEXT?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458200" cy="55927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35 year old male, auto driver by occupation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Cough with expectoration-1 week</a:t>
            </a:r>
          </a:p>
          <a:p>
            <a:pPr>
              <a:buNone/>
            </a:pPr>
            <a:r>
              <a:rPr lang="en-US" dirty="0" smtClean="0"/>
              <a:t>                                                scanty </a:t>
            </a:r>
            <a:r>
              <a:rPr lang="en-US" dirty="0" err="1" smtClean="0"/>
              <a:t>mucoid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no diurnal, postural variations  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Breathlessness- 1 week</a:t>
            </a:r>
          </a:p>
          <a:p>
            <a:pPr>
              <a:buNone/>
            </a:pPr>
            <a:r>
              <a:rPr lang="en-US" dirty="0" smtClean="0"/>
              <a:t>                             aggravated on exertion</a:t>
            </a:r>
          </a:p>
          <a:p>
            <a:pPr>
              <a:buNone/>
            </a:pPr>
            <a:r>
              <a:rPr lang="en-US" dirty="0" smtClean="0"/>
              <a:t>                             MMRC grade 3</a:t>
            </a:r>
          </a:p>
          <a:p>
            <a:pPr>
              <a:buNone/>
            </a:pPr>
            <a:r>
              <a:rPr lang="en-US" dirty="0" smtClean="0"/>
              <a:t>                             no </a:t>
            </a:r>
            <a:r>
              <a:rPr lang="en-US" dirty="0" err="1" smtClean="0"/>
              <a:t>orthopnea</a:t>
            </a:r>
            <a:r>
              <a:rPr lang="en-US" dirty="0" smtClean="0"/>
              <a:t>, PND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Loss of appetite – 1 week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Left sided chest pain-Non </a:t>
            </a:r>
            <a:r>
              <a:rPr lang="en-US" dirty="0" err="1" smtClean="0"/>
              <a:t>anginal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 h/o </a:t>
            </a:r>
            <a:r>
              <a:rPr lang="en-US" dirty="0" err="1" smtClean="0"/>
              <a:t>hemoptysis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3820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No h/o of palpitation, syncope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 h/o fever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 h/o of leg swelling/abdominal distension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 h/o of decreased urine output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96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PAST HISTORY</a:t>
            </a:r>
          </a:p>
          <a:p>
            <a:pPr>
              <a:buNone/>
            </a:pPr>
            <a:r>
              <a:rPr lang="en-US" dirty="0" smtClean="0"/>
              <a:t>No h/o of diabetes, hypertension, bronchial asthma, epilepsy, CVA, CKD, CAD, CLD, thyroid disorder.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H/o previous admissions for similar complaints in the past</a:t>
            </a:r>
          </a:p>
          <a:p>
            <a:pPr>
              <a:buNone/>
            </a:pPr>
            <a:r>
              <a:rPr lang="en-US" dirty="0" smtClean="0"/>
              <a:t>2017- Diagnosed left tubercular pleural                                 effusion in a medical college hospital, took ATT empirically for 6 months effusion subsided. Felt better.</a:t>
            </a:r>
          </a:p>
          <a:p>
            <a:pPr>
              <a:buNone/>
            </a:pPr>
            <a:r>
              <a:rPr lang="en-US" dirty="0" smtClean="0"/>
              <a:t>2018-Again diagnosed as left tubercular pleural effusion took ATT for 6 months from the same medical college hospital.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24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2023 July-Pt referred to GRH for the same complaints. Empirically started on T.DEC.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Thoracoscopy</a:t>
            </a:r>
            <a:r>
              <a:rPr lang="en-US" dirty="0" smtClean="0"/>
              <a:t> and ICD insertion done on July 2023</a:t>
            </a:r>
          </a:p>
          <a:p>
            <a:pPr>
              <a:buNone/>
            </a:pPr>
            <a:r>
              <a:rPr lang="en-US" dirty="0" smtClean="0"/>
              <a:t>-Multiple yellow plaques seen over the parietal pleura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Pleural fluid cytology</a:t>
            </a:r>
          </a:p>
          <a:p>
            <a:pPr>
              <a:buNone/>
            </a:pPr>
            <a:r>
              <a:rPr lang="en-US" dirty="0" smtClean="0"/>
              <a:t>-plenty of </a:t>
            </a:r>
            <a:r>
              <a:rPr lang="en-US" dirty="0" err="1" smtClean="0"/>
              <a:t>eosinophils</a:t>
            </a:r>
            <a:r>
              <a:rPr lang="en-US" dirty="0" smtClean="0"/>
              <a:t> and lymphocytes in hemorrhagic background</a:t>
            </a:r>
          </a:p>
          <a:p>
            <a:pPr>
              <a:buNone/>
            </a:pPr>
            <a:r>
              <a:rPr lang="en-US" dirty="0" smtClean="0"/>
              <a:t>DC :  </a:t>
            </a:r>
            <a:r>
              <a:rPr lang="en-US" dirty="0" err="1" smtClean="0"/>
              <a:t>eosinophils</a:t>
            </a:r>
            <a:r>
              <a:rPr lang="en-US" dirty="0" smtClean="0"/>
              <a:t> 25 to 30/HPF</a:t>
            </a:r>
          </a:p>
          <a:p>
            <a:pPr>
              <a:buNone/>
            </a:pPr>
            <a:r>
              <a:rPr lang="en-US" dirty="0" smtClean="0"/>
              <a:t>          lymphocytes 3 to 4/HPF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6400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Pleural fluid CBNAAT-MTB not detected.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Pleural biopsy - Chronic inflammation with </a:t>
            </a:r>
            <a:r>
              <a:rPr lang="en-US" dirty="0" err="1" smtClean="0"/>
              <a:t>granuloma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Pleural fluid ADA-34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ANA-negative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BAL cytology-mature </a:t>
            </a:r>
            <a:r>
              <a:rPr lang="en-US" dirty="0" err="1" smtClean="0"/>
              <a:t>squamous</a:t>
            </a:r>
            <a:r>
              <a:rPr lang="en-US" dirty="0" smtClean="0"/>
              <a:t> epithelial cells, respiratory epithelial cells in </a:t>
            </a:r>
            <a:r>
              <a:rPr lang="en-US" dirty="0" err="1" smtClean="0"/>
              <a:t>mucoid</a:t>
            </a:r>
            <a:r>
              <a:rPr lang="en-US" dirty="0" smtClean="0"/>
              <a:t> background - no evidence of </a:t>
            </a:r>
            <a:r>
              <a:rPr lang="en-US" dirty="0" err="1" smtClean="0"/>
              <a:t>granulomas</a:t>
            </a:r>
            <a:r>
              <a:rPr lang="en-US" dirty="0" smtClean="0"/>
              <a:t> or malignancy.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PERSONAL HISTORY</a:t>
            </a:r>
          </a:p>
          <a:p>
            <a:pPr>
              <a:buNone/>
            </a:pPr>
            <a:r>
              <a:rPr lang="en-US" dirty="0" smtClean="0"/>
              <a:t>-mixed diet</a:t>
            </a:r>
          </a:p>
          <a:p>
            <a:pPr>
              <a:buNone/>
            </a:pPr>
            <a:r>
              <a:rPr lang="en-US" dirty="0" smtClean="0"/>
              <a:t>-chronic smoker</a:t>
            </a:r>
          </a:p>
          <a:p>
            <a:pPr>
              <a:buNone/>
            </a:pPr>
            <a:r>
              <a:rPr lang="en-US" dirty="0" smtClean="0"/>
              <a:t>-chronic alcoholic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FAMILY HISTORY</a:t>
            </a:r>
          </a:p>
          <a:p>
            <a:pPr>
              <a:buNone/>
            </a:pPr>
            <a:r>
              <a:rPr lang="en-US" dirty="0" smtClean="0"/>
              <a:t>Not history of TB / similar complaints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77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GENERAL EXAMINATION</a:t>
            </a:r>
          </a:p>
          <a:p>
            <a:pPr>
              <a:buNone/>
            </a:pPr>
            <a:r>
              <a:rPr lang="en-US" dirty="0" smtClean="0"/>
              <a:t>Conscious, oriented, </a:t>
            </a:r>
          </a:p>
          <a:p>
            <a:pPr>
              <a:buNone/>
            </a:pPr>
            <a:r>
              <a:rPr lang="en-US" dirty="0" smtClean="0"/>
              <a:t>Pallor-present</a:t>
            </a:r>
          </a:p>
          <a:p>
            <a:pPr>
              <a:buNone/>
            </a:pPr>
            <a:r>
              <a:rPr lang="en-US" dirty="0" smtClean="0"/>
              <a:t>No </a:t>
            </a:r>
            <a:r>
              <a:rPr lang="en-US" dirty="0" err="1" smtClean="0"/>
              <a:t>icterus</a:t>
            </a:r>
            <a:r>
              <a:rPr lang="en-US" dirty="0" smtClean="0"/>
              <a:t>/clubbing/cyanosis/ </a:t>
            </a:r>
            <a:r>
              <a:rPr lang="en-US" dirty="0" err="1" smtClean="0"/>
              <a:t>lymphadenopathy</a:t>
            </a:r>
            <a:r>
              <a:rPr lang="en-US" dirty="0" smtClean="0"/>
              <a:t>/pedal edema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VITAL SIGNS</a:t>
            </a:r>
          </a:p>
          <a:p>
            <a:pPr>
              <a:buNone/>
            </a:pPr>
            <a:r>
              <a:rPr lang="en-US" dirty="0" smtClean="0"/>
              <a:t>Pulse rate-110/min, regular, normal volume, no specific character, no delays</a:t>
            </a:r>
          </a:p>
          <a:p>
            <a:pPr>
              <a:buNone/>
            </a:pPr>
            <a:r>
              <a:rPr lang="en-US" dirty="0" smtClean="0"/>
              <a:t>BP-110/70 mm hg</a:t>
            </a:r>
          </a:p>
          <a:p>
            <a:pPr>
              <a:buNone/>
            </a:pPr>
            <a:r>
              <a:rPr lang="en-US" dirty="0" smtClean="0"/>
              <a:t>Spo2-94 percent in room air</a:t>
            </a:r>
          </a:p>
          <a:p>
            <a:pPr>
              <a:buNone/>
            </a:pPr>
            <a:r>
              <a:rPr lang="en-US" dirty="0" smtClean="0"/>
              <a:t>RR-24/min</a:t>
            </a:r>
          </a:p>
          <a:p>
            <a:pPr>
              <a:buNone/>
            </a:pPr>
            <a:r>
              <a:rPr lang="en-US" dirty="0" err="1" smtClean="0"/>
              <a:t>Afebrile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SYSTEMIC EXAMINATION</a:t>
            </a:r>
          </a:p>
          <a:p>
            <a:pPr>
              <a:buNone/>
            </a:pPr>
            <a:r>
              <a:rPr lang="en-US" dirty="0" smtClean="0"/>
              <a:t>RESPIRATORY SYSTEM</a:t>
            </a:r>
          </a:p>
          <a:p>
            <a:pPr>
              <a:buNone/>
            </a:pPr>
            <a:r>
              <a:rPr lang="en-US" dirty="0" smtClean="0"/>
              <a:t>INSPECTION:</a:t>
            </a:r>
          </a:p>
          <a:p>
            <a:pPr>
              <a:buNone/>
            </a:pPr>
            <a:r>
              <a:rPr lang="en-US" dirty="0" smtClean="0"/>
              <a:t>-Trachea midline.</a:t>
            </a:r>
          </a:p>
          <a:p>
            <a:pPr>
              <a:buNone/>
            </a:pPr>
            <a:r>
              <a:rPr lang="en-US" dirty="0" smtClean="0"/>
              <a:t>-Apical impulse not seen.</a:t>
            </a:r>
          </a:p>
          <a:p>
            <a:pPr>
              <a:buNone/>
            </a:pPr>
            <a:r>
              <a:rPr lang="en-US" dirty="0" smtClean="0"/>
              <a:t>-Chest wall movements equal both sides.</a:t>
            </a:r>
          </a:p>
          <a:p>
            <a:pPr>
              <a:buNone/>
            </a:pPr>
            <a:r>
              <a:rPr lang="en-US" dirty="0" smtClean="0"/>
              <a:t>-Scar in left infra </a:t>
            </a:r>
            <a:r>
              <a:rPr lang="en-US" dirty="0" err="1" smtClean="0"/>
              <a:t>axillary</a:t>
            </a:r>
            <a:r>
              <a:rPr lang="en-US" dirty="0" smtClean="0"/>
              <a:t> area.</a:t>
            </a:r>
          </a:p>
          <a:p>
            <a:pPr>
              <a:buNone/>
            </a:pPr>
            <a:r>
              <a:rPr lang="en-US" dirty="0" smtClean="0"/>
              <a:t>-No sinuses/dilated veins.</a:t>
            </a:r>
          </a:p>
          <a:p>
            <a:pPr>
              <a:buNone/>
            </a:pPr>
            <a:r>
              <a:rPr lang="en-US" dirty="0" smtClean="0"/>
              <a:t>-No drooping of shoulders.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523</Words>
  <Application>Microsoft Office PowerPoint</Application>
  <PresentationFormat>On-screen Show (4:3)</PresentationFormat>
  <Paragraphs>140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CLINICO PATHOLOGICAL CONFERENCE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WHATS NEXT?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IK</cp:lastModifiedBy>
  <cp:revision>23</cp:revision>
  <dcterms:created xsi:type="dcterms:W3CDTF">2006-08-16T00:00:00Z</dcterms:created>
  <dcterms:modified xsi:type="dcterms:W3CDTF">2000-12-31T18:37:40Z</dcterms:modified>
</cp:coreProperties>
</file>