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8" r:id="rId3"/>
    <p:sldId id="259" r:id="rId4"/>
    <p:sldId id="260" r:id="rId5"/>
    <p:sldId id="273" r:id="rId6"/>
    <p:sldId id="27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5" r:id="rId18"/>
    <p:sldId id="276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-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64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3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6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3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20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4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3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8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1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6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9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2E4DA-8C70-D092-685A-D74A1361B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1416483"/>
          </a:xfrm>
        </p:spPr>
        <p:txBody>
          <a:bodyPr/>
          <a:lstStyle/>
          <a:p>
            <a:r>
              <a:rPr lang="en-US"/>
              <a:t>Opportunistic Killer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00F4E7-FF71-A80D-BFEA-C84452004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2880659"/>
            <a:ext cx="9418320" cy="3611581"/>
          </a:xfrm>
        </p:spPr>
        <p:txBody>
          <a:bodyPr>
            <a:normAutofit/>
          </a:bodyPr>
          <a:lstStyle/>
          <a:p>
            <a:pPr lvl="1"/>
            <a:r>
              <a:rPr lang="en-US"/>
              <a:t>By 2</a:t>
            </a:r>
            <a:r>
              <a:rPr lang="en-US" baseline="30000"/>
              <a:t>nd</a:t>
            </a:r>
            <a:r>
              <a:rPr lang="en-US"/>
              <a:t> medical unit</a:t>
            </a:r>
          </a:p>
          <a:p>
            <a:pPr lvl="1"/>
            <a:r>
              <a:rPr lang="en-US"/>
              <a:t>Chief : Dr. G. BAGIALAKSHMI M.D</a:t>
            </a:r>
          </a:p>
          <a:p>
            <a:pPr lvl="1"/>
            <a:r>
              <a:rPr lang="en-US"/>
              <a:t>Assistant Professor : Dr. P. S. VALLIDEVI M. D</a:t>
            </a:r>
          </a:p>
          <a:p>
            <a:pPr lvl="1"/>
            <a:r>
              <a:rPr lang="en-US"/>
              <a:t>                                               Dr. PON SENTHIL KUMAR M. D</a:t>
            </a:r>
          </a:p>
          <a:p>
            <a:pPr lvl="1"/>
            <a:r>
              <a:rPr lang="en-US"/>
              <a:t>                                Dr. M. ILAMARAN M. D</a:t>
            </a:r>
          </a:p>
          <a:p>
            <a:pPr lvl="1"/>
            <a:r>
              <a:rPr lang="en-US"/>
              <a:t> </a:t>
            </a:r>
          </a:p>
          <a:p>
            <a:pPr lvl="1"/>
            <a:endParaRPr lang="en-US"/>
          </a:p>
          <a:p>
            <a:pPr lvl="1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694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FC641-B6D1-2242-3A5E-DA4106758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152" y="308008"/>
            <a:ext cx="8885080" cy="5872129"/>
          </a:xfrm>
        </p:spPr>
        <p:txBody>
          <a:bodyPr/>
          <a:lstStyle/>
          <a:p>
            <a:r>
              <a:rPr lang="en-IN" dirty="0"/>
              <a:t>   </a:t>
            </a:r>
            <a:r>
              <a:rPr lang="en-IN" sz="2400" dirty="0"/>
              <a:t>BILATERAL  PLANTAR – Flexor      </a:t>
            </a:r>
            <a:r>
              <a:rPr lang="en-IN" sz="2400" dirty="0" err="1"/>
              <a:t>Flexor</a:t>
            </a:r>
            <a:r>
              <a:rPr lang="en-IN" sz="2400" dirty="0"/>
              <a:t> </a:t>
            </a:r>
          </a:p>
          <a:p>
            <a:r>
              <a:rPr lang="en-IN" dirty="0"/>
              <a:t>         </a:t>
            </a:r>
            <a:r>
              <a:rPr lang="en-IN" sz="2400" dirty="0"/>
              <a:t>No Sensory disturbance. </a:t>
            </a:r>
          </a:p>
          <a:p>
            <a:r>
              <a:rPr lang="en-IN" sz="2400" dirty="0"/>
              <a:t>       Neck stiffness + </a:t>
            </a:r>
          </a:p>
          <a:p>
            <a:r>
              <a:rPr lang="en-IN" sz="2400" dirty="0"/>
              <a:t>       Kernig  sign – Positive</a:t>
            </a:r>
          </a:p>
          <a:p>
            <a:r>
              <a:rPr lang="en-IN" sz="2400" dirty="0"/>
              <a:t>       Brudzinski sign – Positive </a:t>
            </a:r>
          </a:p>
          <a:p>
            <a:r>
              <a:rPr lang="en-IN" sz="2400" dirty="0"/>
              <a:t>    </a:t>
            </a:r>
          </a:p>
          <a:p>
            <a:r>
              <a:rPr lang="en-IN" sz="2400" dirty="0"/>
              <a:t>       FUNDUS </a:t>
            </a:r>
            <a:r>
              <a:rPr lang="en-IN" sz="2400"/>
              <a:t>EXAMINATION :</a:t>
            </a:r>
            <a:r>
              <a:rPr lang="en-US" sz="2400"/>
              <a:t>     </a:t>
            </a:r>
          </a:p>
          <a:p>
            <a:r>
              <a:rPr lang="en-US" sz="2400"/>
              <a:t>Normal fundus</a:t>
            </a:r>
          </a:p>
          <a:p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6211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35D54-E745-D72C-D772-03E4EA8E9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147" y="356136"/>
            <a:ext cx="9039085" cy="5824002"/>
          </a:xfrm>
        </p:spPr>
        <p:txBody>
          <a:bodyPr>
            <a:normAutofit/>
          </a:bodyPr>
          <a:lstStyle/>
          <a:p>
            <a:r>
              <a:rPr lang="en-IN" sz="2400" dirty="0"/>
              <a:t>INVESTIGATION ;   </a:t>
            </a:r>
          </a:p>
          <a:p>
            <a:r>
              <a:rPr lang="en-IN" sz="2400" dirty="0"/>
              <a:t>    CBC </a:t>
            </a:r>
          </a:p>
          <a:p>
            <a:r>
              <a:rPr lang="en-IN" sz="2400" dirty="0"/>
              <a:t>           TC – 11200 cells / mm</a:t>
            </a:r>
          </a:p>
          <a:p>
            <a:r>
              <a:rPr lang="en-IN" sz="2400" dirty="0"/>
              <a:t>           RBC – 3.6 million</a:t>
            </a:r>
          </a:p>
          <a:p>
            <a:r>
              <a:rPr lang="en-IN" sz="2400" dirty="0"/>
              <a:t>           HB-  10.1 g/dl</a:t>
            </a:r>
          </a:p>
          <a:p>
            <a:r>
              <a:rPr lang="en-IN" sz="2400" dirty="0"/>
              <a:t>           DC –   80/ 15 / 5</a:t>
            </a:r>
          </a:p>
          <a:p>
            <a:r>
              <a:rPr lang="en-IN" sz="2400" dirty="0"/>
              <a:t>           PLATLET – 1.65 L</a:t>
            </a:r>
          </a:p>
          <a:p>
            <a:r>
              <a:rPr lang="en-IN" sz="2400" dirty="0"/>
              <a:t>     RFT :     </a:t>
            </a:r>
            <a:r>
              <a:rPr lang="en-IN" sz="2400" dirty="0" err="1"/>
              <a:t>Rbs</a:t>
            </a:r>
            <a:r>
              <a:rPr lang="en-IN" sz="2400" dirty="0"/>
              <a:t> – 98 mg/dl</a:t>
            </a:r>
          </a:p>
          <a:p>
            <a:r>
              <a:rPr lang="en-IN" sz="2400" dirty="0"/>
              <a:t>                    Urea -  45</a:t>
            </a:r>
          </a:p>
          <a:p>
            <a:r>
              <a:rPr lang="en-IN" sz="2400" dirty="0"/>
              <a:t>                   Creatinine – 1.2</a:t>
            </a:r>
          </a:p>
        </p:txBody>
      </p:sp>
    </p:spTree>
    <p:extLst>
      <p:ext uri="{BB962C8B-B14F-4D97-AF65-F5344CB8AC3E}">
        <p14:creationId xmlns:p14="http://schemas.microsoft.com/office/powerpoint/2010/main" val="183374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06208-55D6-F963-D576-F82762E6D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2" y="0"/>
            <a:ext cx="9231590" cy="6858000"/>
          </a:xfrm>
        </p:spPr>
        <p:txBody>
          <a:bodyPr/>
          <a:lstStyle/>
          <a:p>
            <a:r>
              <a:rPr lang="en-IN" dirty="0"/>
              <a:t> </a:t>
            </a:r>
            <a:r>
              <a:rPr lang="en-IN" sz="2400" dirty="0"/>
              <a:t>LFT : </a:t>
            </a:r>
          </a:p>
          <a:p>
            <a:r>
              <a:rPr lang="en-IN" sz="2400" dirty="0"/>
              <a:t>        T.B  - 1.2</a:t>
            </a:r>
          </a:p>
          <a:p>
            <a:r>
              <a:rPr lang="en-IN" sz="2400" dirty="0"/>
              <a:t>        D/I.D – 0.8/ 0.6</a:t>
            </a:r>
          </a:p>
          <a:p>
            <a:r>
              <a:rPr lang="en-IN" sz="2400" dirty="0"/>
              <a:t>       OT/PT -  36/24</a:t>
            </a:r>
          </a:p>
          <a:p>
            <a:r>
              <a:rPr lang="en-IN" sz="2400" dirty="0"/>
              <a:t>       ALP  -  40</a:t>
            </a:r>
          </a:p>
          <a:p>
            <a:r>
              <a:rPr lang="en-IN" sz="2400" dirty="0"/>
              <a:t>     Viral Markers – Negative </a:t>
            </a:r>
          </a:p>
          <a:p>
            <a:r>
              <a:rPr lang="en-IN" sz="2400" dirty="0"/>
              <a:t>      VCTC </a:t>
            </a:r>
            <a:r>
              <a:rPr lang="en-IN" sz="2400"/>
              <a:t>– </a:t>
            </a:r>
            <a:r>
              <a:rPr lang="en-US" sz="2400"/>
              <a:t>REACTIVE </a:t>
            </a:r>
            <a:endParaRPr lang="en-IN" sz="2400" dirty="0"/>
          </a:p>
          <a:p>
            <a:r>
              <a:rPr lang="en-IN" sz="2400" dirty="0"/>
              <a:t>      CD 4 Count – 24  cells .</a:t>
            </a:r>
          </a:p>
          <a:p>
            <a:r>
              <a:rPr lang="en-IN" sz="2400" dirty="0"/>
              <a:t>  CSF ANALYSIS : </a:t>
            </a:r>
          </a:p>
          <a:p>
            <a:r>
              <a:rPr lang="en-IN" sz="2400" dirty="0"/>
              <a:t>           Cells -  TC </a:t>
            </a:r>
            <a:r>
              <a:rPr lang="en-IN" sz="2400"/>
              <a:t>– </a:t>
            </a:r>
            <a:r>
              <a:rPr lang="en-US" sz="2400"/>
              <a:t> 85 cells</a:t>
            </a:r>
            <a:endParaRPr lang="en-IN" sz="2400" dirty="0"/>
          </a:p>
          <a:p>
            <a:r>
              <a:rPr lang="en-IN" sz="2400" dirty="0"/>
              <a:t>                        </a:t>
            </a:r>
            <a:r>
              <a:rPr lang="en-IN" sz="2400" dirty="0" err="1"/>
              <a:t>Lyphocytes</a:t>
            </a:r>
            <a:r>
              <a:rPr lang="en-IN" sz="2400" dirty="0"/>
              <a:t> </a:t>
            </a:r>
            <a:r>
              <a:rPr lang="en-IN" sz="2400"/>
              <a:t>-   </a:t>
            </a:r>
            <a:r>
              <a:rPr lang="en-US" sz="2400"/>
              <a:t>80%</a:t>
            </a:r>
            <a:r>
              <a:rPr lang="en-IN" sz="2400"/>
              <a:t>      </a:t>
            </a:r>
            <a:endParaRPr lang="en-IN" sz="2400" dirty="0"/>
          </a:p>
          <a:p>
            <a:r>
              <a:rPr lang="en-IN" sz="2400" dirty="0"/>
              <a:t>                        </a:t>
            </a:r>
            <a:r>
              <a:rPr lang="en-IN" sz="2400"/>
              <a:t>Polymorphs </a:t>
            </a:r>
            <a:r>
              <a:rPr lang="en-US" sz="2400"/>
              <a:t>-   20%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6916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7274A-3D91-086F-38A8-4BEE53856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182880"/>
            <a:ext cx="9212339" cy="5997257"/>
          </a:xfrm>
        </p:spPr>
        <p:txBody>
          <a:bodyPr/>
          <a:lstStyle/>
          <a:p>
            <a:r>
              <a:rPr lang="en-IN" dirty="0"/>
              <a:t>        </a:t>
            </a:r>
            <a:r>
              <a:rPr lang="en-IN" sz="2400"/>
              <a:t>PROTEIN –</a:t>
            </a:r>
            <a:r>
              <a:rPr lang="en-US" sz="2400"/>
              <a:t>  122 mg/dl</a:t>
            </a:r>
            <a:endParaRPr lang="en-IN" sz="2400" dirty="0"/>
          </a:p>
          <a:p>
            <a:r>
              <a:rPr lang="en-IN" sz="2400" dirty="0"/>
              <a:t>       </a:t>
            </a:r>
            <a:r>
              <a:rPr lang="en-IN" sz="2400"/>
              <a:t>SUGAR – </a:t>
            </a:r>
            <a:r>
              <a:rPr lang="en-US" sz="2400"/>
              <a:t>78 mg/dl</a:t>
            </a:r>
          </a:p>
          <a:p>
            <a:r>
              <a:rPr lang="en-US" sz="2400"/>
              <a:t>        RBS – 122 mg/dl</a:t>
            </a:r>
            <a:endParaRPr lang="en-IN" sz="2400" dirty="0"/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400"/>
              <a:t>               </a:t>
            </a:r>
            <a:endParaRPr lang="en-IN" sz="2400" dirty="0"/>
          </a:p>
          <a:p>
            <a:pPr marL="0" indent="0">
              <a:buNone/>
            </a:pPr>
            <a:r>
              <a:rPr lang="en-IN" sz="2400" dirty="0"/>
              <a:t>       </a:t>
            </a:r>
          </a:p>
          <a:p>
            <a:pPr marL="0" indent="0">
              <a:buNone/>
            </a:pPr>
            <a:r>
              <a:rPr lang="en-IN" sz="2400" dirty="0"/>
              <a:t>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13104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59FAE-6E04-CE75-1D95-B86F82246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464" y="385011"/>
            <a:ext cx="8595360" cy="5833628"/>
          </a:xfrm>
        </p:spPr>
        <p:txBody>
          <a:bodyPr>
            <a:normAutofit/>
          </a:bodyPr>
          <a:lstStyle/>
          <a:p>
            <a:r>
              <a:rPr lang="en-IN" sz="4000" dirty="0"/>
              <a:t>CSF</a:t>
            </a:r>
            <a:r>
              <a:rPr lang="en-IN" sz="3200" dirty="0"/>
              <a:t> INDIA INK STAIN: </a:t>
            </a:r>
          </a:p>
          <a:p>
            <a:r>
              <a:rPr lang="en-IN" sz="3200" dirty="0"/>
              <a:t>           </a:t>
            </a:r>
            <a:endParaRPr lang="en-IN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E4C108-20C0-4560-F9D5-80F4200FC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670" y="1424539"/>
            <a:ext cx="72189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24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B0FD3-0258-C549-8B40-A26D0DB37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MRI BRAIN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50AEACE-78EE-2246-BE8B-4EFC108685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86950" y="2516094"/>
            <a:ext cx="2044735" cy="3101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2A9336-FF58-FC41-91E4-9033F411FA52}"/>
              </a:ext>
            </a:extLst>
          </p:cNvPr>
          <p:cNvSpPr txBox="1"/>
          <p:nvPr/>
        </p:nvSpPr>
        <p:spPr>
          <a:xfrm>
            <a:off x="5187576" y="251609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4FE7FD-6D5D-BF45-899E-68AEDEE3EAEA}"/>
              </a:ext>
            </a:extLst>
          </p:cNvPr>
          <p:cNvSpPr txBox="1"/>
          <p:nvPr/>
        </p:nvSpPr>
        <p:spPr>
          <a:xfrm>
            <a:off x="5187576" y="251609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8DD833-A2F0-B943-95C0-9D4A7994884E}"/>
              </a:ext>
            </a:extLst>
          </p:cNvPr>
          <p:cNvSpPr txBox="1"/>
          <p:nvPr/>
        </p:nvSpPr>
        <p:spPr>
          <a:xfrm>
            <a:off x="2231136" y="2888707"/>
            <a:ext cx="50680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800"/>
              <a:t>Hyperintensities in the Bilateral  Capsuloganglionic  region suggestive of Viral Enchephalitis 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659496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14248-FF7B-A349-90B2-53BC302A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55EA17F-46E5-054D-A411-ACF43C65E5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8542" y="930432"/>
            <a:ext cx="3694657" cy="5370989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C74D21A5-BB5D-074F-B7F5-FFA6D6FD3B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7789" y="930432"/>
            <a:ext cx="3727455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698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8E80F-220C-4843-BCA9-6DAE161F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NEUROLOGY OPINION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8274-F568-FB47-B5D4-E842FCF93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28920"/>
            <a:ext cx="8595360" cy="4351337"/>
          </a:xfrm>
        </p:spPr>
        <p:txBody>
          <a:bodyPr/>
          <a:lstStyle/>
          <a:p>
            <a:r>
              <a:rPr lang="en-US"/>
              <a:t>IMP : PLHA associated cryptococcal meningitis</a:t>
            </a:r>
          </a:p>
          <a:p>
            <a:r>
              <a:rPr lang="en-US"/>
              <a:t>To start </a:t>
            </a:r>
            <a:r>
              <a:rPr lang="en-IN" sz="1800"/>
              <a:t> Inj. Amphotericin B  - 1 mg / kg / day in 500 ml   </a:t>
            </a:r>
          </a:p>
          <a:p>
            <a:pPr marL="0" indent="0">
              <a:buNone/>
            </a:pPr>
            <a:r>
              <a:rPr lang="en-IN" sz="1800"/>
              <a:t>     5 % Dextrose IV  .</a:t>
            </a:r>
          </a:p>
          <a:p>
            <a:r>
              <a:rPr lang="en-IN" sz="1800"/>
              <a:t> Tab. Flucytosine  100 mg / kg / day into divided doses</a:t>
            </a:r>
            <a:endParaRPr lang="en-US" sz="1800"/>
          </a:p>
          <a:p>
            <a:r>
              <a:rPr lang="en-US" sz="1800"/>
              <a:t>To do csf analysis, c/s, ADA, KOH mount, fungal culture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15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867B-9D5B-964D-9AB6-DCF9F428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 MO OPINION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AB332-EDD8-9F4B-9321-1707D7B50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CD 4 – 24 cells</a:t>
            </a:r>
          </a:p>
          <a:p>
            <a:r>
              <a:rPr lang="en-US"/>
              <a:t>To start ATT</a:t>
            </a:r>
          </a:p>
          <a:p>
            <a:r>
              <a:rPr lang="en-US"/>
              <a:t>T. Septran 480mg 2-0-2</a:t>
            </a:r>
          </a:p>
        </p:txBody>
      </p:sp>
    </p:spTree>
    <p:extLst>
      <p:ext uri="{BB962C8B-B14F-4D97-AF65-F5344CB8AC3E}">
        <p14:creationId xmlns:p14="http://schemas.microsoft.com/office/powerpoint/2010/main" val="535804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875F7-A095-895B-EB04-7836D4742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743" y="363622"/>
            <a:ext cx="8595360" cy="5410116"/>
          </a:xfrm>
        </p:spPr>
        <p:txBody>
          <a:bodyPr>
            <a:normAutofit lnSpcReduction="10000"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dirty="0"/>
              <a:t>‘</a:t>
            </a:r>
            <a:r>
              <a:rPr lang="en-IN" sz="2400" dirty="0"/>
              <a:t>Case diagnosed as PLHA  ASSOCIATED  CRYPTOCOCCAL   MENINGITIS.</a:t>
            </a:r>
            <a:endParaRPr lang="en-IN" dirty="0"/>
          </a:p>
          <a:p>
            <a:r>
              <a:rPr lang="en-IN" dirty="0"/>
              <a:t>     </a:t>
            </a:r>
          </a:p>
          <a:p>
            <a:r>
              <a:rPr lang="en-IN" sz="2400" dirty="0"/>
              <a:t>TREATMENT GIVEN </a:t>
            </a:r>
          </a:p>
          <a:p>
            <a:r>
              <a:rPr lang="en-IN" sz="2400" dirty="0"/>
              <a:t>     Pre loading with 1L NS </a:t>
            </a:r>
          </a:p>
          <a:p>
            <a:r>
              <a:rPr lang="en-IN" sz="2400" dirty="0"/>
              <a:t>      Inj. Amphotericin B  - 1 mg / kg / day in 500 ml   </a:t>
            </a:r>
          </a:p>
          <a:p>
            <a:pPr marL="0" indent="0">
              <a:buNone/>
            </a:pPr>
            <a:r>
              <a:rPr lang="en-IN" sz="2400" dirty="0"/>
              <a:t>     5 % Dextrose IV  .</a:t>
            </a:r>
          </a:p>
          <a:p>
            <a:pPr marL="0" indent="0">
              <a:buNone/>
            </a:pPr>
            <a:r>
              <a:rPr lang="en-IN" sz="2400" dirty="0"/>
              <a:t>         Inj. Pantoprazole 40 mg IV BD </a:t>
            </a:r>
          </a:p>
          <a:p>
            <a:r>
              <a:rPr lang="en-IN" sz="2400" dirty="0"/>
              <a:t>      Tab. Flucytosine  100 mg / kg / day into divided doses</a:t>
            </a:r>
          </a:p>
          <a:p>
            <a:r>
              <a:rPr lang="en-IN" sz="2400" dirty="0"/>
              <a:t>      Tab. Cotrimoxazole 480 mg 2 BD .</a:t>
            </a:r>
          </a:p>
        </p:txBody>
      </p:sp>
    </p:spTree>
    <p:extLst>
      <p:ext uri="{BB962C8B-B14F-4D97-AF65-F5344CB8AC3E}">
        <p14:creationId xmlns:p14="http://schemas.microsoft.com/office/powerpoint/2010/main" val="96956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CE54-C28E-20BF-9936-81046919C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055AD-9D2C-5386-E5B0-AEE4495D1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931" y="1858682"/>
            <a:ext cx="8595360" cy="4351337"/>
          </a:xfrm>
        </p:spPr>
        <p:txBody>
          <a:bodyPr>
            <a:normAutofit/>
          </a:bodyPr>
          <a:lstStyle/>
          <a:p>
            <a:r>
              <a:rPr lang="en-IN" sz="2400" dirty="0"/>
              <a:t>   A 20 years old male Mr.  </a:t>
            </a:r>
            <a:r>
              <a:rPr lang="en-IN" sz="2400"/>
              <a:t>Subash </a:t>
            </a:r>
            <a:r>
              <a:rPr lang="en-US" sz="2400"/>
              <a:t>referred</a:t>
            </a:r>
            <a:r>
              <a:rPr lang="en-IN" sz="2400"/>
              <a:t> </a:t>
            </a:r>
            <a:r>
              <a:rPr lang="en-IN" sz="2400" dirty="0"/>
              <a:t>from </a:t>
            </a:r>
            <a:r>
              <a:rPr lang="en-IN" sz="2400" dirty="0" err="1"/>
              <a:t>Viruthunagar</a:t>
            </a:r>
            <a:r>
              <a:rPr lang="en-IN" sz="2400" dirty="0"/>
              <a:t> GH with  </a:t>
            </a:r>
          </a:p>
          <a:p>
            <a:r>
              <a:rPr lang="en-IN" sz="2400" dirty="0"/>
              <a:t>                 H/O Fever x 1 month </a:t>
            </a:r>
          </a:p>
          <a:p>
            <a:r>
              <a:rPr lang="en-IN" sz="2400" dirty="0"/>
              <a:t>                 H/</a:t>
            </a:r>
            <a:r>
              <a:rPr lang="en-IN" sz="2400"/>
              <a:t>O Vomiting </a:t>
            </a:r>
            <a:r>
              <a:rPr lang="en-IN" sz="2400" dirty="0"/>
              <a:t>x 1 month </a:t>
            </a:r>
          </a:p>
          <a:p>
            <a:pPr marL="0" indent="0">
              <a:buNone/>
            </a:pPr>
            <a:r>
              <a:rPr lang="en-IN" sz="2400" dirty="0"/>
              <a:t>                  H/O Headache x 1 month </a:t>
            </a:r>
          </a:p>
          <a:p>
            <a:pPr marL="0" indent="0">
              <a:buNone/>
            </a:pPr>
            <a:r>
              <a:rPr lang="en-IN" sz="2400" dirty="0"/>
              <a:t>                  H/</a:t>
            </a:r>
            <a:r>
              <a:rPr lang="en-IN" sz="2400"/>
              <a:t>O </a:t>
            </a:r>
            <a:r>
              <a:rPr lang="en-US" sz="2400"/>
              <a:t>Alter</a:t>
            </a:r>
            <a:r>
              <a:rPr lang="en-IN" sz="2400"/>
              <a:t>ed </a:t>
            </a:r>
            <a:r>
              <a:rPr lang="en-IN" sz="2400" dirty="0"/>
              <a:t>Sensorium x 1 week </a:t>
            </a:r>
          </a:p>
        </p:txBody>
      </p:sp>
    </p:spTree>
    <p:extLst>
      <p:ext uri="{BB962C8B-B14F-4D97-AF65-F5344CB8AC3E}">
        <p14:creationId xmlns:p14="http://schemas.microsoft.com/office/powerpoint/2010/main" val="658618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BCF5-C309-6413-7B0F-4530E6FF7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471638"/>
            <a:ext cx="8595360" cy="5708499"/>
          </a:xfrm>
        </p:spPr>
        <p:txBody>
          <a:bodyPr/>
          <a:lstStyle/>
          <a:p>
            <a:r>
              <a:rPr lang="en-IN" dirty="0"/>
              <a:t>                        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3200" dirty="0"/>
              <a:t>             </a:t>
            </a:r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/>
              <a:t>                         </a:t>
            </a:r>
            <a:r>
              <a:rPr lang="en-IN" sz="3200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48659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44CD-CD63-F804-7281-F2A36CAA2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HOPI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F78A-57D7-A225-886D-3612D4CF3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/>
              <a:t>  </a:t>
            </a:r>
            <a:r>
              <a:rPr lang="en-IN" sz="2400" dirty="0"/>
              <a:t>Pt was </a:t>
            </a:r>
            <a:r>
              <a:rPr lang="en-IN" sz="2400" dirty="0" err="1"/>
              <a:t>apparenty</a:t>
            </a:r>
            <a:r>
              <a:rPr lang="en-IN" sz="2400" dirty="0"/>
              <a:t> normal 1 month back after which he developed </a:t>
            </a:r>
          </a:p>
          <a:p>
            <a:r>
              <a:rPr lang="en-IN" sz="2400" dirty="0"/>
              <a:t>        H/O Fever  x 1 month -  Low grade , Intermittent , Not associated with chills and rigor</a:t>
            </a:r>
          </a:p>
          <a:p>
            <a:r>
              <a:rPr lang="en-IN" sz="2400" dirty="0"/>
              <a:t>       H/</a:t>
            </a:r>
            <a:r>
              <a:rPr lang="en-IN" sz="2400"/>
              <a:t>O  </a:t>
            </a:r>
            <a:r>
              <a:rPr lang="en-US" sz="2400"/>
              <a:t>vomiting</a:t>
            </a:r>
            <a:r>
              <a:rPr lang="en-IN" sz="2400"/>
              <a:t> </a:t>
            </a:r>
            <a:r>
              <a:rPr lang="en-IN" sz="2400" dirty="0"/>
              <a:t>x 1 month – 4 episodes / day . Non projectile , immediately after taking food and contains food particles , not associated with </a:t>
            </a:r>
            <a:r>
              <a:rPr lang="en-IN" sz="2400"/>
              <a:t>blood  </a:t>
            </a:r>
            <a:endParaRPr lang="en-IN" sz="2400" dirty="0"/>
          </a:p>
          <a:p>
            <a:r>
              <a:rPr lang="en-IN" sz="2400" dirty="0"/>
              <a:t>       H/O Headache x 1 month  - Diffuse , no aggravating and relieving Factor.</a:t>
            </a:r>
          </a:p>
          <a:p>
            <a:r>
              <a:rPr lang="en-IN" sz="2400" dirty="0"/>
              <a:t>       H/O Altered sensorium x </a:t>
            </a:r>
            <a:r>
              <a:rPr lang="en-IN" sz="2400"/>
              <a:t>1 week</a:t>
            </a:r>
            <a:r>
              <a:rPr lang="en-US" sz="2400"/>
              <a:t>, hypoactive, in a drowsy state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955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AA6592-E7B8-CAF3-35DA-152F9D04A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11" y="1565835"/>
            <a:ext cx="9646024" cy="3657600"/>
          </a:xfrm>
        </p:spPr>
        <p:txBody>
          <a:bodyPr>
            <a:normAutofit fontScale="25000" lnSpcReduction="20000"/>
          </a:bodyPr>
          <a:lstStyle/>
          <a:p>
            <a:r>
              <a:rPr lang="en-IN" dirty="0"/>
              <a:t> </a:t>
            </a:r>
            <a:r>
              <a:rPr lang="en-IN" sz="2400" dirty="0"/>
              <a:t> </a:t>
            </a:r>
            <a:r>
              <a:rPr lang="en-IN" sz="9600" dirty="0"/>
              <a:t>H/O Seizures –  2 episodes , involves all </a:t>
            </a:r>
            <a:r>
              <a:rPr lang="en-IN" sz="9600"/>
              <a:t>4 limbs</a:t>
            </a:r>
            <a:r>
              <a:rPr lang="en-US" sz="9600"/>
              <a:t>, associated with drooling of saliva, post ictal confusion</a:t>
            </a:r>
          </a:p>
          <a:p>
            <a:r>
              <a:rPr lang="en-US" sz="9600"/>
              <a:t>  </a:t>
            </a:r>
            <a:r>
              <a:rPr lang="en-IN" sz="9600"/>
              <a:t>No  </a:t>
            </a:r>
            <a:r>
              <a:rPr lang="en-IN" sz="9600" dirty="0"/>
              <a:t>H/O Blurring of vision ,  </a:t>
            </a:r>
            <a:r>
              <a:rPr lang="en-IN" sz="9600"/>
              <a:t>Double vision</a:t>
            </a:r>
            <a:endParaRPr lang="en-US" sz="9600"/>
          </a:p>
          <a:p>
            <a:r>
              <a:rPr lang="en-US" sz="9600"/>
              <a:t>No H/O chest pain/palpitations /cough </a:t>
            </a:r>
          </a:p>
          <a:p>
            <a:r>
              <a:rPr lang="en-US" sz="9600"/>
              <a:t>No H/O abdominal pain/diarrhoea </a:t>
            </a:r>
          </a:p>
          <a:p>
            <a:r>
              <a:rPr lang="en-US" sz="9600"/>
              <a:t>No H/O reduced urine output /bleeding manifestation </a:t>
            </a:r>
          </a:p>
          <a:p>
            <a:r>
              <a:rPr lang="en-US" sz="9600"/>
              <a:t>No H/O leg swelling</a:t>
            </a:r>
          </a:p>
          <a:p>
            <a:endParaRPr lang="en-US" sz="9600"/>
          </a:p>
          <a:p>
            <a:endParaRPr lang="en-US" sz="9600"/>
          </a:p>
          <a:p>
            <a:endParaRPr lang="en-US" sz="9600"/>
          </a:p>
          <a:p>
            <a:endParaRPr lang="en-US" sz="2400"/>
          </a:p>
          <a:p>
            <a:endParaRPr lang="en-IN" sz="2400" dirty="0"/>
          </a:p>
          <a:p>
            <a:endParaRPr lang="en-IN" sz="2400" dirty="0"/>
          </a:p>
          <a:p>
            <a:endParaRPr lang="en-IN" sz="2400" dirty="0"/>
          </a:p>
          <a:p>
            <a:pPr marL="0" indent="0">
              <a:buNone/>
            </a:pPr>
            <a:r>
              <a:rPr lang="en-IN" sz="24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65465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4E0E0-FE55-0944-BAD9-4FE9120B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 HISTORY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99E7D-7BD6-4D4B-8235-A5253B991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N/K/C/O  T1DM/PTB/SHTN/CKD/THYROID DISORDER </a:t>
            </a:r>
          </a:p>
        </p:txBody>
      </p:sp>
    </p:spTree>
    <p:extLst>
      <p:ext uri="{BB962C8B-B14F-4D97-AF65-F5344CB8AC3E}">
        <p14:creationId xmlns:p14="http://schemas.microsoft.com/office/powerpoint/2010/main" val="93411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C6F16-390D-7D48-90B1-CBB29A753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HISTORY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ECE9E-386A-1644-8B06-C1779FB64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Mixed diet consumer</a:t>
            </a:r>
          </a:p>
          <a:p>
            <a:r>
              <a:rPr lang="en-US"/>
              <a:t>Alcoholic</a:t>
            </a:r>
          </a:p>
          <a:p>
            <a:r>
              <a:rPr lang="en-US"/>
              <a:t>Bowel and Bladder habits normal</a:t>
            </a:r>
          </a:p>
          <a:p>
            <a:r>
              <a:rPr lang="en-US"/>
              <a:t>No substance abuse</a:t>
            </a:r>
          </a:p>
          <a:p>
            <a:r>
              <a:rPr lang="en-US"/>
              <a:t>No active sexual contact history </a:t>
            </a:r>
          </a:p>
        </p:txBody>
      </p:sp>
    </p:spTree>
    <p:extLst>
      <p:ext uri="{BB962C8B-B14F-4D97-AF65-F5344CB8AC3E}">
        <p14:creationId xmlns:p14="http://schemas.microsoft.com/office/powerpoint/2010/main" val="723429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691B-8D0F-3B1D-4A5A-C496F874D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59883"/>
            <a:ext cx="8595360" cy="6208294"/>
          </a:xfrm>
        </p:spPr>
        <p:txBody>
          <a:bodyPr>
            <a:normAutofit/>
          </a:bodyPr>
          <a:lstStyle/>
          <a:p>
            <a:r>
              <a:rPr lang="en-IN" dirty="0"/>
              <a:t>    </a:t>
            </a:r>
            <a:r>
              <a:rPr lang="en-IN" sz="4000" dirty="0"/>
              <a:t>GENERAL EXAMINATION:</a:t>
            </a:r>
          </a:p>
          <a:p>
            <a:r>
              <a:rPr lang="en-IN" sz="4000" dirty="0"/>
              <a:t>    </a:t>
            </a:r>
            <a:r>
              <a:rPr lang="en-IN" sz="2400" dirty="0"/>
              <a:t>O</a:t>
            </a:r>
            <a:r>
              <a:rPr lang="en-IN" dirty="0"/>
              <a:t>/E </a:t>
            </a:r>
          </a:p>
          <a:p>
            <a:r>
              <a:rPr lang="en-IN" dirty="0"/>
              <a:t>                Drowsy </a:t>
            </a:r>
          </a:p>
          <a:p>
            <a:r>
              <a:rPr lang="en-IN" dirty="0"/>
              <a:t>               Irritable </a:t>
            </a:r>
          </a:p>
          <a:p>
            <a:r>
              <a:rPr lang="en-IN" dirty="0"/>
              <a:t>                Partially obeys oral </a:t>
            </a:r>
            <a:r>
              <a:rPr lang="en-IN" dirty="0" err="1"/>
              <a:t>Commants</a:t>
            </a:r>
            <a:r>
              <a:rPr lang="en-IN" dirty="0"/>
              <a:t> </a:t>
            </a:r>
          </a:p>
          <a:p>
            <a:r>
              <a:rPr lang="en-IN" dirty="0"/>
              <a:t>                </a:t>
            </a:r>
            <a:r>
              <a:rPr lang="en-IN" dirty="0" err="1"/>
              <a:t>Afebile</a:t>
            </a:r>
            <a:r>
              <a:rPr lang="en-IN" dirty="0"/>
              <a:t>  , Oral Candidiasis +</a:t>
            </a:r>
          </a:p>
          <a:p>
            <a:r>
              <a:rPr lang="en-IN" dirty="0"/>
              <a:t>              No pallor </a:t>
            </a:r>
          </a:p>
          <a:p>
            <a:r>
              <a:rPr lang="en-IN" dirty="0"/>
              <a:t>              No icterus </a:t>
            </a:r>
          </a:p>
          <a:p>
            <a:r>
              <a:rPr lang="en-IN" dirty="0"/>
              <a:t>              No cyanosis</a:t>
            </a:r>
          </a:p>
          <a:p>
            <a:r>
              <a:rPr lang="en-IN" dirty="0"/>
              <a:t>              No clubbing </a:t>
            </a:r>
          </a:p>
          <a:p>
            <a:r>
              <a:rPr lang="en-IN" dirty="0"/>
              <a:t>              No pedal </a:t>
            </a:r>
            <a:r>
              <a:rPr lang="en-IN" dirty="0" err="1"/>
              <a:t>edema</a:t>
            </a:r>
            <a:r>
              <a:rPr lang="en-IN" dirty="0"/>
              <a:t> </a:t>
            </a:r>
          </a:p>
          <a:p>
            <a:r>
              <a:rPr lang="en-IN" dirty="0"/>
              <a:t>              No Generalized Lymphadenopathy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413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44800-C857-F9D9-EF0C-A71C58756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023" y="404262"/>
            <a:ext cx="9010209" cy="5775876"/>
          </a:xfrm>
        </p:spPr>
        <p:txBody>
          <a:bodyPr/>
          <a:lstStyle/>
          <a:p>
            <a:r>
              <a:rPr lang="en-IN" sz="2400" dirty="0"/>
              <a:t>   VITALS </a:t>
            </a:r>
            <a:r>
              <a:rPr lang="en-IN" dirty="0"/>
              <a:t>: </a:t>
            </a:r>
          </a:p>
          <a:p>
            <a:r>
              <a:rPr lang="en-IN" dirty="0"/>
              <a:t>             BP – 100/70 mmHg </a:t>
            </a:r>
          </a:p>
          <a:p>
            <a:r>
              <a:rPr lang="en-IN" dirty="0"/>
              <a:t>             Pulse – 64 / min </a:t>
            </a:r>
          </a:p>
          <a:p>
            <a:r>
              <a:rPr lang="en-IN" dirty="0"/>
              <a:t>             Spo2 – 98 @ RA </a:t>
            </a:r>
          </a:p>
          <a:p>
            <a:r>
              <a:rPr lang="en-IN" dirty="0"/>
              <a:t>             RR – 20 /min </a:t>
            </a:r>
          </a:p>
          <a:p>
            <a:r>
              <a:rPr lang="en-IN" sz="2400" dirty="0"/>
              <a:t>    SYSTEMIC EXAMINATION  ;</a:t>
            </a:r>
          </a:p>
          <a:p>
            <a:r>
              <a:rPr lang="en-IN" sz="2400" dirty="0"/>
              <a:t>     CVS – S1, S2 +</a:t>
            </a:r>
          </a:p>
          <a:p>
            <a:r>
              <a:rPr lang="en-IN" sz="2400" dirty="0"/>
              <a:t>                No murmur </a:t>
            </a:r>
          </a:p>
          <a:p>
            <a:r>
              <a:rPr lang="en-IN" sz="2400" dirty="0"/>
              <a:t>      RS -   NVBS +</a:t>
            </a:r>
          </a:p>
          <a:p>
            <a:r>
              <a:rPr lang="en-IN" sz="2400" dirty="0"/>
              <a:t>                No Added Sounds </a:t>
            </a:r>
          </a:p>
          <a:p>
            <a:r>
              <a:rPr lang="en-IN" sz="2400" dirty="0"/>
              <a:t>     P/ A – Soft , Non tender , No Organomegaly  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857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C42F4-ECF7-21C3-685D-672E895F3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231006"/>
            <a:ext cx="9075661" cy="5949132"/>
          </a:xfrm>
        </p:spPr>
        <p:txBody>
          <a:bodyPr/>
          <a:lstStyle/>
          <a:p>
            <a:r>
              <a:rPr lang="en-IN" dirty="0"/>
              <a:t> </a:t>
            </a:r>
            <a:r>
              <a:rPr lang="en-IN" sz="2400" dirty="0"/>
              <a:t>CNS :</a:t>
            </a:r>
          </a:p>
          <a:p>
            <a:r>
              <a:rPr lang="en-IN" sz="2400" dirty="0"/>
              <a:t>        Tone   -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454900-EC36-670B-93EA-0EE249BB4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178887"/>
              </p:ext>
            </p:extLst>
          </p:nvPr>
        </p:nvGraphicFramePr>
        <p:xfrm>
          <a:off x="2184935" y="895150"/>
          <a:ext cx="7975065" cy="1803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355">
                  <a:extLst>
                    <a:ext uri="{9D8B030D-6E8A-4147-A177-3AD203B41FA5}">
                      <a16:colId xmlns:a16="http://schemas.microsoft.com/office/drawing/2014/main" val="3086661116"/>
                    </a:ext>
                  </a:extLst>
                </a:gridCol>
                <a:gridCol w="2658355">
                  <a:extLst>
                    <a:ext uri="{9D8B030D-6E8A-4147-A177-3AD203B41FA5}">
                      <a16:colId xmlns:a16="http://schemas.microsoft.com/office/drawing/2014/main" val="4241305004"/>
                    </a:ext>
                  </a:extLst>
                </a:gridCol>
                <a:gridCol w="2658355">
                  <a:extLst>
                    <a:ext uri="{9D8B030D-6E8A-4147-A177-3AD203B41FA5}">
                      <a16:colId xmlns:a16="http://schemas.microsoft.com/office/drawing/2014/main" val="2676138731"/>
                    </a:ext>
                  </a:extLst>
                </a:gridCol>
              </a:tblGrid>
              <a:tr h="522973">
                <a:tc>
                  <a:txBody>
                    <a:bodyPr/>
                    <a:lstStyle/>
                    <a:p>
                      <a:r>
                        <a:rPr lang="en-IN" dirty="0"/>
                        <a:t>   TONE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LEFT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001860"/>
                  </a:ext>
                </a:extLst>
              </a:tr>
              <a:tr h="522973">
                <a:tc>
                  <a:txBody>
                    <a:bodyPr/>
                    <a:lstStyle/>
                    <a:p>
                      <a:r>
                        <a:rPr lang="en-IN" dirty="0"/>
                        <a:t> UPPER LIMB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</a:t>
                      </a:r>
                    </a:p>
                    <a:p>
                      <a:r>
                        <a:rPr lang="en-IN" dirty="0"/>
                        <a:t> 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</a:t>
                      </a:r>
                    </a:p>
                    <a:p>
                      <a:r>
                        <a:rPr lang="en-IN" dirty="0"/>
                        <a:t>  NORMAL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10135"/>
                  </a:ext>
                </a:extLst>
              </a:tr>
              <a:tr h="522973">
                <a:tc>
                  <a:txBody>
                    <a:bodyPr/>
                    <a:lstStyle/>
                    <a:p>
                      <a:r>
                        <a:rPr lang="en-IN" dirty="0"/>
                        <a:t>  LOWER LIMB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  <a:p>
                      <a:r>
                        <a:rPr lang="en-IN" dirty="0"/>
                        <a:t>  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</a:t>
                      </a:r>
                    </a:p>
                    <a:p>
                      <a:r>
                        <a:rPr lang="en-IN" dirty="0"/>
                        <a:t> NORMAL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18197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9AC399-8DC5-C6B1-918A-29113A241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26106"/>
              </p:ext>
            </p:extLst>
          </p:nvPr>
        </p:nvGraphicFramePr>
        <p:xfrm>
          <a:off x="2184934" y="3070459"/>
          <a:ext cx="7975065" cy="141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355">
                  <a:extLst>
                    <a:ext uri="{9D8B030D-6E8A-4147-A177-3AD203B41FA5}">
                      <a16:colId xmlns:a16="http://schemas.microsoft.com/office/drawing/2014/main" val="272253801"/>
                    </a:ext>
                  </a:extLst>
                </a:gridCol>
                <a:gridCol w="2658355">
                  <a:extLst>
                    <a:ext uri="{9D8B030D-6E8A-4147-A177-3AD203B41FA5}">
                      <a16:colId xmlns:a16="http://schemas.microsoft.com/office/drawing/2014/main" val="195187944"/>
                    </a:ext>
                  </a:extLst>
                </a:gridCol>
                <a:gridCol w="2658355">
                  <a:extLst>
                    <a:ext uri="{9D8B030D-6E8A-4147-A177-3AD203B41FA5}">
                      <a16:colId xmlns:a16="http://schemas.microsoft.com/office/drawing/2014/main" val="4248549939"/>
                    </a:ext>
                  </a:extLst>
                </a:gridCol>
              </a:tblGrid>
              <a:tr h="471638">
                <a:tc>
                  <a:txBody>
                    <a:bodyPr/>
                    <a:lstStyle/>
                    <a:p>
                      <a:r>
                        <a:rPr lang="en-IN" dirty="0"/>
                        <a:t>    POWER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RIGHT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88442"/>
                  </a:ext>
                </a:extLst>
              </a:tr>
              <a:tr h="471638">
                <a:tc>
                  <a:txBody>
                    <a:bodyPr/>
                    <a:lstStyle/>
                    <a:p>
                      <a:r>
                        <a:rPr lang="en-IN" dirty="0"/>
                        <a:t>   UPPER LIMB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5/5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5/5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09264"/>
                  </a:ext>
                </a:extLst>
              </a:tr>
              <a:tr h="471638">
                <a:tc>
                  <a:txBody>
                    <a:bodyPr/>
                    <a:lstStyle/>
                    <a:p>
                      <a:r>
                        <a:rPr lang="en-IN" dirty="0"/>
                        <a:t>  LOWER 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5/5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5/5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7895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1BB5A8-891B-2285-0FEF-E93DE0B07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436861"/>
              </p:ext>
            </p:extLst>
          </p:nvPr>
        </p:nvGraphicFramePr>
        <p:xfrm>
          <a:off x="2184934" y="4783756"/>
          <a:ext cx="7975065" cy="170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355">
                  <a:extLst>
                    <a:ext uri="{9D8B030D-6E8A-4147-A177-3AD203B41FA5}">
                      <a16:colId xmlns:a16="http://schemas.microsoft.com/office/drawing/2014/main" val="2026179658"/>
                    </a:ext>
                  </a:extLst>
                </a:gridCol>
                <a:gridCol w="2658355">
                  <a:extLst>
                    <a:ext uri="{9D8B030D-6E8A-4147-A177-3AD203B41FA5}">
                      <a16:colId xmlns:a16="http://schemas.microsoft.com/office/drawing/2014/main" val="388072742"/>
                    </a:ext>
                  </a:extLst>
                </a:gridCol>
                <a:gridCol w="2658355">
                  <a:extLst>
                    <a:ext uri="{9D8B030D-6E8A-4147-A177-3AD203B41FA5}">
                      <a16:colId xmlns:a16="http://schemas.microsoft.com/office/drawing/2014/main" val="3876151649"/>
                    </a:ext>
                  </a:extLst>
                </a:gridCol>
              </a:tblGrid>
              <a:tr h="567890">
                <a:tc>
                  <a:txBody>
                    <a:bodyPr/>
                    <a:lstStyle/>
                    <a:p>
                      <a:r>
                        <a:rPr lang="en-IN" dirty="0"/>
                        <a:t>      REFLEX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RIGHT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LEFT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956372"/>
                  </a:ext>
                </a:extLst>
              </a:tr>
              <a:tr h="567890">
                <a:tc>
                  <a:txBody>
                    <a:bodyPr/>
                    <a:lstStyle/>
                    <a:p>
                      <a:r>
                        <a:rPr lang="en-IN" dirty="0"/>
                        <a:t>   UPPER 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78080"/>
                  </a:ext>
                </a:extLst>
              </a:tr>
              <a:tr h="567890">
                <a:tc>
                  <a:txBody>
                    <a:bodyPr/>
                    <a:lstStyle/>
                    <a:p>
                      <a:r>
                        <a:rPr lang="en-IN" dirty="0"/>
                        <a:t>   LOWER 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852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49694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123</TotalTime>
  <Words>635</Words>
  <Application>Microsoft Office PowerPoint</Application>
  <PresentationFormat>Widescreen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Parcel</vt:lpstr>
      <vt:lpstr>Opportunistic Killer</vt:lpstr>
      <vt:lpstr>PowerPoint Presentation</vt:lpstr>
      <vt:lpstr> HOPI :</vt:lpstr>
      <vt:lpstr>PowerPoint Presentation</vt:lpstr>
      <vt:lpstr>PAST HISTORY </vt:lpstr>
      <vt:lpstr>PERSONAL HISTORY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MRI BRAIN</vt:lpstr>
      <vt:lpstr>PowerPoint Presentation</vt:lpstr>
      <vt:lpstr>NEUROLOGY OPINION </vt:lpstr>
      <vt:lpstr>ART MO OPINION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SANTHIYA SUNDARAM</dc:creator>
  <cp:lastModifiedBy>Unknown User</cp:lastModifiedBy>
  <cp:revision>13</cp:revision>
  <dcterms:created xsi:type="dcterms:W3CDTF">2024-01-22T13:37:56Z</dcterms:created>
  <dcterms:modified xsi:type="dcterms:W3CDTF">2024-01-23T13:23:24Z</dcterms:modified>
</cp:coreProperties>
</file>