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11/13/2024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E122-D262-96BE-514F-2798C368A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cpc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71201-5E94-FBB5-2314-2964245C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602472" cy="2468880"/>
          </a:xfrm>
        </p:spPr>
        <p:txBody>
          <a:bodyPr/>
          <a:lstStyle/>
          <a:p>
            <a:pPr algn="ctr"/>
            <a:r>
              <a:rPr lang="en-US" sz="2000" b="1" dirty="0"/>
              <a:t>BY FIRST MEDICAL UNIT</a:t>
            </a:r>
          </a:p>
          <a:p>
            <a:pPr algn="r"/>
            <a:r>
              <a:rPr lang="en-US" sz="2000" dirty="0"/>
              <a:t>CHIEF : PROF.DR.M.NATARAJAN MD</a:t>
            </a:r>
          </a:p>
          <a:p>
            <a:pPr algn="r"/>
            <a:r>
              <a:rPr lang="en-US" sz="2000" dirty="0"/>
              <a:t>ASST PROF : DR.PALANIKUMARAN MD.,D.DIAB</a:t>
            </a:r>
          </a:p>
          <a:p>
            <a:pPr algn="r"/>
            <a:r>
              <a:rPr lang="en-US" sz="2000" dirty="0"/>
              <a:t>DR.VASANTHAKALYANI MD., DCP</a:t>
            </a:r>
          </a:p>
          <a:p>
            <a:pPr algn="r"/>
            <a:r>
              <a:rPr lang="en-US" sz="2000" dirty="0"/>
              <a:t>DR.SURESHKUMAR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630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7C4A-B862-AD20-A666-1B2854B0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gpe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BEA2-0F1F-7410-4F86-DD01F4C4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Conscious</a:t>
            </a:r>
          </a:p>
          <a:p>
            <a:r>
              <a:rPr lang="en-US" dirty="0"/>
              <a:t>Oriented</a:t>
            </a:r>
          </a:p>
          <a:p>
            <a:r>
              <a:rPr lang="en-US" dirty="0"/>
              <a:t>Moderately built and nourished</a:t>
            </a:r>
          </a:p>
          <a:p>
            <a:r>
              <a:rPr lang="en-US" dirty="0"/>
              <a:t>Pallor+</a:t>
            </a:r>
          </a:p>
          <a:p>
            <a:r>
              <a:rPr lang="en-US" dirty="0"/>
              <a:t>No icterus , cyanosis, clubbing, pedal edema</a:t>
            </a:r>
          </a:p>
        </p:txBody>
      </p:sp>
    </p:spTree>
    <p:extLst>
      <p:ext uri="{BB962C8B-B14F-4D97-AF65-F5344CB8AC3E}">
        <p14:creationId xmlns:p14="http://schemas.microsoft.com/office/powerpoint/2010/main" val="190498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B8B9-AB33-1599-C2B5-558441E1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vitals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8F52-0918-9741-F58E-9B1C40048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 – 86/min, regular in rhythm, normal volume, no specific character, no R-R/R-F delay</a:t>
            </a:r>
          </a:p>
          <a:p>
            <a:r>
              <a:rPr lang="en-US" dirty="0"/>
              <a:t>BP- 110/70 mmHg, measured in Right upper limb in sitting posture</a:t>
            </a:r>
          </a:p>
          <a:p>
            <a:r>
              <a:rPr lang="en-US" dirty="0"/>
              <a:t>Spo2 – 99% RA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03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028C-942C-B8C5-20CB-10055A44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Oral cavity examination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7F25-76F5-269D-7157-6F12BDC7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oral Hygiene</a:t>
            </a:r>
          </a:p>
          <a:p>
            <a:r>
              <a:rPr lang="en-US" dirty="0"/>
              <a:t>Dental carries +</a:t>
            </a:r>
          </a:p>
          <a:p>
            <a:r>
              <a:rPr lang="en-US" dirty="0"/>
              <a:t>Ulcer of size 1.5* 0.5 cm over the left lateral border of tongue, with indurated margin and erythematous base present.</a:t>
            </a:r>
          </a:p>
          <a:p>
            <a:r>
              <a:rPr lang="en-US" dirty="0"/>
              <a:t>No other lesions</a:t>
            </a:r>
          </a:p>
          <a:p>
            <a:r>
              <a:rPr lang="en-US" dirty="0"/>
              <a:t>No signs of gingival inflammation </a:t>
            </a:r>
          </a:p>
          <a:p>
            <a:r>
              <a:rPr lang="en-US" dirty="0"/>
              <a:t>Palpable cervical Lymph node of size 1.5cm* 0.5cm, on left side, </a:t>
            </a:r>
            <a:r>
              <a:rPr lang="en-US"/>
              <a:t>non tender.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6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D735-9818-06F8-4B02-54ED4192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Systemic examination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419C-AC01-E123-1E68-9D70D47E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CVS – S1S2 +, No murmurs</a:t>
            </a:r>
          </a:p>
          <a:p>
            <a:r>
              <a:rPr lang="en-US" dirty="0"/>
              <a:t>RS – B/L Air Entry equal</a:t>
            </a:r>
          </a:p>
          <a:p>
            <a:r>
              <a:rPr lang="en-US" dirty="0"/>
              <a:t>P/A – soft, no organomegaly</a:t>
            </a:r>
          </a:p>
          <a:p>
            <a:r>
              <a:rPr lang="en-US" dirty="0"/>
              <a:t>CNS - NFND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70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21B7-6AA8-6215-C136-53A5D11E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148080"/>
          </a:xfrm>
        </p:spPr>
        <p:txBody>
          <a:bodyPr/>
          <a:lstStyle/>
          <a:p>
            <a:pPr algn="ctr"/>
            <a:r>
              <a:rPr lang="en-US" dirty="0"/>
              <a:t>investigations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BDD0B-0F19-8093-7716-94186F43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13720"/>
              </p:ext>
            </p:extLst>
          </p:nvPr>
        </p:nvGraphicFramePr>
        <p:xfrm>
          <a:off x="1063752" y="1289304"/>
          <a:ext cx="375208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044">
                  <a:extLst>
                    <a:ext uri="{9D8B030D-6E8A-4147-A177-3AD203B41FA5}">
                      <a16:colId xmlns:a16="http://schemas.microsoft.com/office/drawing/2014/main" val="4122569066"/>
                    </a:ext>
                  </a:extLst>
                </a:gridCol>
                <a:gridCol w="1876044">
                  <a:extLst>
                    <a:ext uri="{9D8B030D-6E8A-4147-A177-3AD203B41FA5}">
                      <a16:colId xmlns:a16="http://schemas.microsoft.com/office/drawing/2014/main" val="2263606353"/>
                    </a:ext>
                  </a:extLst>
                </a:gridCol>
              </a:tblGrid>
              <a:tr h="30253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56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7800 cells/</a:t>
                      </a:r>
                      <a:r>
                        <a:rPr lang="en-US" sz="1600" dirty="0" err="1"/>
                        <a:t>cumm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2857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9.8 gm%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56403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HCT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36%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75948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PLATELET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3.98 lakhs/</a:t>
                      </a:r>
                      <a:r>
                        <a:rPr lang="en-US" sz="1600" dirty="0" err="1"/>
                        <a:t>cumm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07404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MCV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5901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RBS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159mg/dL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8231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UREA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48mg/dL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70322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CREATININE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1.1mg/dL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5701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SODIUM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139mEq/L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82442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POTASSIUM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4.1mEq/L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88106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T.BILIRUBIN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16597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SGOT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93649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SGPT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49933"/>
                  </a:ext>
                </a:extLst>
              </a:tr>
              <a:tr h="3025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ALP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112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0032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E457F9-4011-B3C8-E05D-E5119EB65D18}"/>
              </a:ext>
            </a:extLst>
          </p:cNvPr>
          <p:cNvSpPr txBox="1"/>
          <p:nvPr/>
        </p:nvSpPr>
        <p:spPr>
          <a:xfrm>
            <a:off x="6096000" y="1757680"/>
            <a:ext cx="2419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HBsAg – Negative</a:t>
            </a:r>
          </a:p>
          <a:p>
            <a:r>
              <a:rPr lang="en-US" dirty="0"/>
              <a:t>Anti-HCV – Negative</a:t>
            </a:r>
          </a:p>
          <a:p>
            <a:r>
              <a:rPr lang="en-US" dirty="0"/>
              <a:t>VCTC – Non-reactive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0139D-97D9-2636-D88A-D81A5D595901}"/>
              </a:ext>
            </a:extLst>
          </p:cNvPr>
          <p:cNvSpPr txBox="1"/>
          <p:nvPr/>
        </p:nvSpPr>
        <p:spPr>
          <a:xfrm>
            <a:off x="6096000" y="3357479"/>
            <a:ext cx="5649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Peripheral smear – microcytic hypochromic anemia</a:t>
            </a:r>
          </a:p>
          <a:p>
            <a:r>
              <a:rPr lang="en-US" dirty="0"/>
              <a:t>Mantoux test – induration &lt;4mm</a:t>
            </a:r>
          </a:p>
          <a:p>
            <a:r>
              <a:rPr lang="en-US" dirty="0"/>
              <a:t>ESR – 44 mm/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CRP – 11mg/dL</a:t>
            </a:r>
          </a:p>
          <a:p>
            <a:r>
              <a:rPr lang="en-US" dirty="0"/>
              <a:t>TFT – Euthyroid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382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DA3E-A587-D654-DCBD-CAD9F22B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8AA6B-513E-75C8-ED4C-4F6768273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768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8713-EA49-CBE7-C944-58C7A489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Chief complaints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CFF5-CFB3-BBF3-E513-A705DA89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63 year old female, resident of Madurai, came with chief complaints of ulcer in lateral border of tongue for past 7 months.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00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04C5-7FC8-E497-1707-8A5A402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hopi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38B2-7B47-4678-A385-E780DFDA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She was apparently normal 7 months back, then she noticed small indurated lesion over the lateral border of tongue with reddish discoloration over it.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lesion then slowly progressed to form an ulcer, which is gradually increasing in size to reach the present size</a:t>
            </a:r>
          </a:p>
          <a:p>
            <a:pPr marL="0" indent="0" algn="ctr">
              <a:buNone/>
            </a:pPr>
            <a:r>
              <a:rPr lang="en-US" dirty="0"/>
              <a:t>With yellowish white covering over it</a:t>
            </a:r>
          </a:p>
          <a:p>
            <a:r>
              <a:rPr lang="en-US" dirty="0"/>
              <a:t>H/O pain over the lesion +</a:t>
            </a:r>
          </a:p>
          <a:p>
            <a:r>
              <a:rPr lang="en-US" dirty="0"/>
              <a:t>No H/O any other ulcer in mouth</a:t>
            </a:r>
          </a:p>
          <a:p>
            <a:r>
              <a:rPr lang="en-US" dirty="0"/>
              <a:t>No H/O fever</a:t>
            </a:r>
          </a:p>
          <a:p>
            <a:r>
              <a:rPr lang="en-US" dirty="0"/>
              <a:t>No H/O loss of weight / loss of appetite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11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99E2-1348-6FBF-32C8-9676A1CE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11200"/>
            <a:ext cx="10058400" cy="5461000"/>
          </a:xfrm>
        </p:spPr>
        <p:txBody>
          <a:bodyPr/>
          <a:lstStyle/>
          <a:p>
            <a:r>
              <a:rPr lang="en-US" dirty="0"/>
              <a:t>No H/O night sweats</a:t>
            </a:r>
          </a:p>
          <a:p>
            <a:r>
              <a:rPr lang="en-US" dirty="0"/>
              <a:t>No H/O joint pain</a:t>
            </a:r>
          </a:p>
          <a:p>
            <a:r>
              <a:rPr lang="en-US" dirty="0"/>
              <a:t>No H/O swelling over neck</a:t>
            </a:r>
          </a:p>
          <a:p>
            <a:r>
              <a:rPr lang="en-US" dirty="0"/>
              <a:t>No H/O skin rashes</a:t>
            </a:r>
          </a:p>
          <a:p>
            <a:r>
              <a:rPr lang="en-US" dirty="0"/>
              <a:t>No H/O sore throat</a:t>
            </a:r>
          </a:p>
          <a:p>
            <a:r>
              <a:rPr lang="en-US" dirty="0"/>
              <a:t>No H/O gum bleeding</a:t>
            </a:r>
          </a:p>
          <a:p>
            <a:r>
              <a:rPr lang="en-US" dirty="0"/>
              <a:t>No H/O facial pain</a:t>
            </a:r>
          </a:p>
          <a:p>
            <a:r>
              <a:rPr lang="en-US" dirty="0"/>
              <a:t>No H/O cough/ breathlessness</a:t>
            </a:r>
          </a:p>
          <a:p>
            <a:r>
              <a:rPr lang="en-US" dirty="0"/>
              <a:t>No H/O difficulty in perceiving taste</a:t>
            </a:r>
          </a:p>
          <a:p>
            <a:r>
              <a:rPr lang="en-US" dirty="0"/>
              <a:t>No H/O foul breath</a:t>
            </a:r>
          </a:p>
          <a:p>
            <a:r>
              <a:rPr lang="en-US" dirty="0"/>
              <a:t>No H/O genital Ulcers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228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DFF0-026C-2D34-D5BC-1452E949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Comorbid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4D0B-BA02-AFAB-D37F-74214247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is a K/C/O – T2DM for past 10 months on Tab. Metformin 500mg BD and Tab. </a:t>
            </a:r>
            <a:r>
              <a:rPr lang="en-US" dirty="0" err="1"/>
              <a:t>Glimepride</a:t>
            </a:r>
            <a:r>
              <a:rPr lang="en-US" dirty="0"/>
              <a:t> 1mg bd &amp; Tab. Atorvastatin20mg HS.</a:t>
            </a:r>
          </a:p>
          <a:p>
            <a:r>
              <a:rPr lang="en-US" dirty="0"/>
              <a:t>K/C/O – CAD – for past 6 months on regular medications.</a:t>
            </a:r>
          </a:p>
          <a:p>
            <a:r>
              <a:rPr lang="en-US" dirty="0"/>
              <a:t>K/C/O Hypothyroid for 6 months on thyroxine supplements.</a:t>
            </a:r>
          </a:p>
          <a:p>
            <a:r>
              <a:rPr lang="en-US" dirty="0"/>
              <a:t>N/K/C/O – HTN/ TB/ BA/ CKD/ CVA/ Epilepsy </a:t>
            </a:r>
          </a:p>
          <a:p>
            <a:r>
              <a:rPr lang="en-US" dirty="0"/>
              <a:t>No H/O any surgeries in the past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427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F992-8FF0-CF19-8014-8444E2D5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85E7-E66F-1C7B-2CA8-3A8BB1C1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Consumes mixed diet</a:t>
            </a:r>
          </a:p>
          <a:p>
            <a:r>
              <a:rPr lang="en-US" dirty="0"/>
              <a:t>Betel nut chewer for 25 years</a:t>
            </a:r>
          </a:p>
          <a:p>
            <a:r>
              <a:rPr lang="en-US" dirty="0"/>
              <a:t>Normal Bowel and Bladder Habits</a:t>
            </a:r>
          </a:p>
          <a:p>
            <a:r>
              <a:rPr lang="en-US" dirty="0"/>
              <a:t>Normal sleep pattern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61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842-6622-A6BF-C16E-20F731E3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4668-3B80-9E4C-BAF8-9545DF38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History of malignancy in her mother –  ? Ca endometrium – Records Not available at present</a:t>
            </a:r>
          </a:p>
          <a:p>
            <a:r>
              <a:rPr lang="en-US" dirty="0"/>
              <a:t>No other significant family history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785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E98-C53B-EA5E-23F7-2FEA174A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C95B-0C23-7979-9985-D468AFF9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H/O tooth extraction done for dental carries 9 months back in private hospital.</a:t>
            </a:r>
          </a:p>
          <a:p>
            <a:r>
              <a:rPr lang="en-US" dirty="0"/>
              <a:t>She has consulted many hospitals for the present illness, and has been treated with multiple short course treatments like – Steroids, Anti-biotics, Colchicine based regimen, for various period of time.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706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8EFF-1307-0F7C-34A6-D99E21E6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Menstrual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2452-7C6D-7FF0-F7C6-11E564D0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P3L3 </a:t>
            </a:r>
          </a:p>
          <a:p>
            <a:r>
              <a:rPr lang="en-US" dirty="0"/>
              <a:t>FTNVD</a:t>
            </a:r>
          </a:p>
          <a:p>
            <a:r>
              <a:rPr lang="en-US" dirty="0"/>
              <a:t>Attained menopause at the age of 45 years.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817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88</TotalTime>
  <Words>649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Rockwell</vt:lpstr>
      <vt:lpstr>Rockwell Condensed</vt:lpstr>
      <vt:lpstr>Wingdings</vt:lpstr>
      <vt:lpstr>Wood Type</vt:lpstr>
      <vt:lpstr>cpc</vt:lpstr>
      <vt:lpstr>Chief complaints</vt:lpstr>
      <vt:lpstr>hopi</vt:lpstr>
      <vt:lpstr>PowerPoint Presentation</vt:lpstr>
      <vt:lpstr>Comorbid history</vt:lpstr>
      <vt:lpstr>Personal history</vt:lpstr>
      <vt:lpstr>Family history</vt:lpstr>
      <vt:lpstr>Treatment History</vt:lpstr>
      <vt:lpstr>Menstrual History</vt:lpstr>
      <vt:lpstr>gpe</vt:lpstr>
      <vt:lpstr>vitals</vt:lpstr>
      <vt:lpstr>Oral cavity examination</vt:lpstr>
      <vt:lpstr>Systemic examination</vt:lpstr>
      <vt:lpstr>investigations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Kavi Kamal</dc:creator>
  <cp:lastModifiedBy>Kavi Kamal</cp:lastModifiedBy>
  <cp:revision>8</cp:revision>
  <dcterms:created xsi:type="dcterms:W3CDTF">2024-11-12T09:27:15Z</dcterms:created>
  <dcterms:modified xsi:type="dcterms:W3CDTF">2024-11-13T09:09:56Z</dcterms:modified>
</cp:coreProperties>
</file>