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3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y="5143500" cx="9144000"/>
  <p:notesSz cx="5143500" cy="9144000"/>
  <p:defaultTextStyle>
    <a:defPPr lvl="0"/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3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3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2342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"/>
          <p:cNvSpPr/>
          <p:nvPr/>
        </p:nvSpPr>
        <p:spPr>
          <a:xfrm>
            <a:off x="0" y="0"/>
            <a:ext cx="164700" cy="5143500"/>
          </a:xfrm>
          <a:prstGeom prst="rect">
            <a:avLst/>
          </a:prstGeom>
          <a:solidFill>
            <a:srgbClr val="0D7377"/>
          </a:solidFill>
          <a:ln cap="flat" cmpd="sng" w="12700">
            <a:solidFill>
              <a:srgbClr val="0D73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061828"/>
          </a:solidFill>
          <a:ln cap="flat" cmpd="sng" w="12700">
            <a:solidFill>
              <a:srgbClr val="0618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"/>
          <p:cNvSpPr/>
          <p:nvPr/>
        </p:nvSpPr>
        <p:spPr>
          <a:xfrm>
            <a:off x="8229600" y="0"/>
            <a:ext cx="914400" cy="5143500"/>
          </a:xfrm>
          <a:prstGeom prst="rect">
            <a:avLst/>
          </a:prstGeom>
          <a:solidFill>
            <a:srgbClr val="0D7377"/>
          </a:solidFill>
          <a:ln cap="flat" cmpd="sng" w="12700">
            <a:solidFill>
              <a:srgbClr val="0D73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"/>
          <p:cNvSpPr/>
          <p:nvPr/>
        </p:nvSpPr>
        <p:spPr>
          <a:xfrm>
            <a:off x="411480" y="457200"/>
            <a:ext cx="1920300" cy="347400"/>
          </a:xfrm>
          <a:prstGeom prst="rect">
            <a:avLst/>
          </a:prstGeom>
          <a:solidFill>
            <a:srgbClr val="0D7377"/>
          </a:solidFill>
          <a:ln cap="flat" cmpd="sng" w="12700">
            <a:solidFill>
              <a:srgbClr val="0D73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"/>
          <p:cNvSpPr/>
          <p:nvPr/>
        </p:nvSpPr>
        <p:spPr>
          <a:xfrm>
            <a:off x="384048" y="1005840"/>
            <a:ext cx="62178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Calibri"/>
              <a:buNone/>
            </a:pPr>
            <a:r>
              <a:rPr b="1" i="0" lang="en-US" sz="5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MULTIPLE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Calibri"/>
              <a:buNone/>
            </a:pPr>
            <a:r>
              <a:rPr b="1" i="0" lang="en-US" sz="5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MYELOMA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384048" y="2926080"/>
            <a:ext cx="5943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2E0C4"/>
              </a:buClr>
              <a:buSzPts val="1800"/>
              <a:buFont typeface="Calibri"/>
              <a:buNone/>
            </a:pPr>
            <a:r>
              <a:rPr b="0" i="1" lang="en-US" sz="1800" u="none" cap="none" strike="noStrike">
                <a:solidFill>
                  <a:srgbClr val="32E0C4"/>
                </a:solidFill>
                <a:latin typeface="Calibri"/>
                <a:ea typeface="Calibri"/>
                <a:cs typeface="Calibri"/>
                <a:sym typeface="Calibri"/>
              </a:rPr>
              <a:t>Plasma Cell Disorders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384048" y="3429000"/>
            <a:ext cx="4389000" cy="27300"/>
          </a:xfrm>
          <a:prstGeom prst="rect">
            <a:avLst/>
          </a:prstGeom>
          <a:solidFill>
            <a:srgbClr val="0D7377"/>
          </a:solidFill>
          <a:ln cap="flat" cmpd="sng" w="12700">
            <a:solidFill>
              <a:srgbClr val="0D73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"/>
          <p:cNvSpPr/>
          <p:nvPr/>
        </p:nvSpPr>
        <p:spPr>
          <a:xfrm>
            <a:off x="7040880" y="365760"/>
            <a:ext cx="1371600" cy="1371600"/>
          </a:xfrm>
          <a:prstGeom prst="ellipse">
            <a:avLst/>
          </a:prstGeom>
          <a:solidFill>
            <a:srgbClr val="0D7377">
              <a:alpha val="30199"/>
            </a:srgbClr>
          </a:solidFill>
          <a:ln cap="flat" cmpd="sng" w="12700">
            <a:solidFill>
              <a:srgbClr val="0D7377">
                <a:alpha val="3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"/>
          <p:cNvSpPr/>
          <p:nvPr/>
        </p:nvSpPr>
        <p:spPr>
          <a:xfrm>
            <a:off x="7315200" y="1828800"/>
            <a:ext cx="822900" cy="822900"/>
          </a:xfrm>
          <a:prstGeom prst="ellipse">
            <a:avLst/>
          </a:prstGeom>
          <a:solidFill>
            <a:srgbClr val="32E0C4">
              <a:alpha val="40000"/>
            </a:srgbClr>
          </a:solidFill>
          <a:ln cap="flat" cmpd="sng" w="12700">
            <a:solidFill>
              <a:srgbClr val="32E0C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"/>
          <p:cNvSpPr/>
          <p:nvPr/>
        </p:nvSpPr>
        <p:spPr>
          <a:xfrm>
            <a:off x="6903720" y="2926080"/>
            <a:ext cx="1645800" cy="1645800"/>
          </a:xfrm>
          <a:prstGeom prst="ellipse">
            <a:avLst/>
          </a:prstGeom>
          <a:solidFill>
            <a:srgbClr val="0A4D68">
              <a:alpha val="60000"/>
            </a:srgbClr>
          </a:solidFill>
          <a:ln cap="flat" cmpd="sng" w="12700">
            <a:solidFill>
              <a:srgbClr val="0A4D68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to Evaluate End-Organ Damage &amp; Staging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Hemogram: normocytic normochromic anemia in ~80%; rarely plasma cell leukemia (&gt;2000 cells/µL)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Chemistry panel: calcium, renal function — elevated urea, creatinine, uric acid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Skeletal survey or PET/CT scan to evaluate bone lesions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PET/CT or MRI if smoldering MM or solitary plasmacytoma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β₂-microglobulin and albumin for ISS staging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DNA sequencing or FISH for hyperdiploidy, del17p, t(4;14), t(11;14), t(14;16), t(14;20), amp1q34, del1p, p53 on BM sample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LDH: elevated LDH associated with poor prognosis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Specialized: abdominal fat pad biopsy for amyloid; serum viscosity if IgM/high IgA; MYD88 &amp; CXCR4 if IgM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18F-FDG PET/CT: now standard to distinguish smoldering from active MM and detect extramedullary sites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Laboratory Findings in MM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Anemia: due to marrow replacement, tumor-induced hematopoiesis inhibition, reduced erythropoietin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Megaloblastic anemia possible from folate or B₁₂ deficiency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Decreased anion gap [Na⁺ − (Cl⁻ + HCO₃⁻)]: M component is cationic → chloride retention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Pseudohyponatremia: each volume of serum has less water due to increased protein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Bence Jones protein (immunoglobulin light chain): quantitated by 24-hour urine specimen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Nearly all urine protein is light chains; very little albumin (normal glomerular function usually)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Hyperviscosity most common with IgM (&gt;40 g/L), IgG3 (&gt;50 g/L), IgA (&gt;70 g/L)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Mass spectrometry: increasingly used for accurate M protein identification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7377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/>
          <p:nvPr/>
        </p:nvSpPr>
        <p:spPr>
          <a:xfrm>
            <a:off x="0" y="0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0" y="5061204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3474720" y="822960"/>
            <a:ext cx="21945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📊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457200" y="3108960"/>
            <a:ext cx="8229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Prognosis &amp; Staging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51923"/>
          </a:solidFill>
          <a:ln w="12700">
            <a:solidFill>
              <a:srgbClr val="0519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32E0C4"/>
          </a:solidFill>
          <a:ln w="12700">
            <a:solidFill>
              <a:srgbClr val="32E0C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Key Prognostic Numbers in Multiple Myeloma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2560320" cy="1737360"/>
          </a:xfrm>
          <a:prstGeom prst="rect">
            <a:avLst/>
          </a:prstGeom>
          <a:solidFill>
            <a:srgbClr val="0D1B2A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005840"/>
            <a:ext cx="2560320" cy="1097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170432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D7377"/>
                </a:solidFill>
              </a:rPr>
              <a:t>8+ yrs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457200" y="196596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</a:rPr>
              <a:t>Median overall survival with modern therapy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0" y="1005840"/>
            <a:ext cx="2560320" cy="1737360"/>
          </a:xfrm>
          <a:prstGeom prst="rect">
            <a:avLst/>
          </a:prstGeom>
          <a:solidFill>
            <a:srgbClr val="0D1B2A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0" y="1005840"/>
            <a:ext cx="2560320" cy="109728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0" y="1170432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4A085"/>
                </a:solidFill>
              </a:rPr>
              <a:t>&gt;10 yrs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200400" y="196596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</a:rPr>
              <a:t>Younger patient subsets with modern agents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43600" y="1005840"/>
            <a:ext cx="2560320" cy="1737360"/>
          </a:xfrm>
          <a:prstGeom prst="rect">
            <a:avLst/>
          </a:prstGeom>
          <a:solidFill>
            <a:srgbClr val="0D1B2A"/>
          </a:solidFill>
          <a:ln w="12700">
            <a:solidFill>
              <a:srgbClr val="F4B94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943600" y="1005840"/>
            <a:ext cx="2560320" cy="109728"/>
          </a:xfrm>
          <a:prstGeom prst="rect">
            <a:avLst/>
          </a:prstGeom>
          <a:solidFill>
            <a:srgbClr val="F4B942"/>
          </a:solidFill>
          <a:ln w="12700">
            <a:solidFill>
              <a:srgbClr val="F4B94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0" y="1170432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4B942"/>
                </a:solidFill>
              </a:rPr>
              <a:t>~25%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5943600" y="196596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</a:rPr>
              <a:t>Patients dying of unrelated intercurrent illness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017520"/>
            <a:ext cx="2560320" cy="1737360"/>
          </a:xfrm>
          <a:prstGeom prst="rect">
            <a:avLst/>
          </a:prstGeom>
          <a:solidFill>
            <a:srgbClr val="0D1B2A"/>
          </a:solidFill>
          <a:ln w="12700">
            <a:solidFill>
              <a:srgbClr val="32E0C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3017520"/>
            <a:ext cx="2560320" cy="109728"/>
          </a:xfrm>
          <a:prstGeom prst="rect">
            <a:avLst/>
          </a:prstGeom>
          <a:solidFill>
            <a:srgbClr val="32E0C4"/>
          </a:solidFill>
          <a:ln w="12700">
            <a:solidFill>
              <a:srgbClr val="32E0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182112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32E0C4"/>
                </a:solidFill>
              </a:rPr>
              <a:t>3–4 yrs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457200" y="397764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</a:rPr>
              <a:t>Median survival for high-risk cytogenetics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0" y="3017520"/>
            <a:ext cx="2560320" cy="1737360"/>
          </a:xfrm>
          <a:prstGeom prst="rect">
            <a:avLst/>
          </a:prstGeom>
          <a:solidFill>
            <a:srgbClr val="0D1B2A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0" y="3017520"/>
            <a:ext cx="2560320" cy="109728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0" y="3182112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63946"/>
                </a:solidFill>
              </a:rPr>
              <a:t>62 mo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3200400" y="397764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</a:rPr>
              <a:t>ISS Stage I median survival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943600" y="3017520"/>
            <a:ext cx="2560320" cy="1737360"/>
          </a:xfrm>
          <a:prstGeom prst="rect">
            <a:avLst/>
          </a:prstGeom>
          <a:solidFill>
            <a:srgbClr val="0D1B2A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0" y="3017520"/>
            <a:ext cx="2560320" cy="10972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943600" y="3182112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7C3AED"/>
                </a:solidFill>
              </a:rPr>
              <a:t>29 mo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5943600" y="397764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</a:rPr>
              <a:t>ISS Stage III median survival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International Staging System (ISS) for Multiple Myeloma</a:t>
            </a:r>
            <a:endParaRPr lang="en-US" sz="22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914400"/>
        </p:xfrm>
        <a:graphic>
          <a:graphicData uri="http://schemas.openxmlformats.org/drawingml/2006/table">
            <a:tbl>
              <a:tblPr/>
              <a:tblGrid>
                <a:gridCol w="2148840"/>
                <a:gridCol w="2148840"/>
                <a:gridCol w="2148840"/>
                <a:gridCol w="214884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ISS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Stage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Criteria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%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Patients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Median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Survival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&lt;3.5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mg/L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AND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Albumin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≥3.5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g/dL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28%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62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months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II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&lt;3.5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+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&lt;3.5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3.5–5.5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&lt;3.5,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≥3.5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with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3.5–5.5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39%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44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months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III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&gt;5.5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mg/L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&lt;3.5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+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&lt;3.5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with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3.5–5.5)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33%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29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months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Risk Stratification in Myeloma — Standard vs High Risk</a:t>
            </a:r>
            <a:endParaRPr lang="en-US" sz="22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914400"/>
        </p:xfrm>
        <a:graphic>
          <a:graphicData uri="http://schemas.openxmlformats.org/drawingml/2006/table">
            <a:tbl>
              <a:tblPr/>
              <a:tblGrid>
                <a:gridCol w="2865120"/>
                <a:gridCol w="2865120"/>
                <a:gridCol w="286512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Method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737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Standard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Risk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(75–80%,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Survival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8–10+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yrs)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737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High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Risk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(20–25%,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Survival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3–4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yrs)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73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DNA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Sequencing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/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FISH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t(11;14),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del(13),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Hyperdiploidy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del(17p)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20%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cutoff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and/or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TP53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mutation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Cytogenetics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t(11;14)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—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IgG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subtype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indicator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t(4;14),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t(14;16),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t(14;20)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with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1q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gain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1p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del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Chromosomal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Hyperdiploidy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(standard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risk)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Del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1p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+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1q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gain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biallelic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del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1p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Biochemical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Normal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with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normal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renal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function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β₂M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&gt;5.5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mg/L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with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normal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creatinine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Prognostic Markers — Key Points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β₂-microglobulin: single most powerful predictor of survival; forms the backbone of ISS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β₂-microglobulin is the light chain of Class I MHC antigens (HLA-A, -B, -C)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Durie-Salmon staging system: no longer used (replaced by ISS)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FISH recommended — switching to DNA sequencing-based methods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Chromosome 17p deletion with ≥20% clonality or TP53 mutation → high risk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t(4;14), t(14;16), t(14;20) with del1p or amp1q → high risk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Chromosome 13q deletion and t(11;14) are NOT considered predictors of high-risk disease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High labeling index, circulating plasma cells, high LDH, high performance status → poor prognosis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MRD negativity by multicolor flow cytometry (1 myeloma cell in 1 million) predicts longer PFS and OS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7377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"/>
          <p:cNvSpPr/>
          <p:nvPr/>
        </p:nvSpPr>
        <p:spPr>
          <a:xfrm>
            <a:off x="0" y="0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"/>
          <p:cNvSpPr/>
          <p:nvPr/>
        </p:nvSpPr>
        <p:spPr>
          <a:xfrm>
            <a:off x="0" y="5061204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"/>
          <p:cNvSpPr/>
          <p:nvPr/>
        </p:nvSpPr>
        <p:spPr>
          <a:xfrm>
            <a:off x="3474720" y="822960"/>
            <a:ext cx="21945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💊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457200" y="3108960"/>
            <a:ext cx="8229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Treatment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 Strategy — Overview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Symptomatic MM requires therapeutic intervention; SMM and MGUS do not (unless high-risk SMM)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Two purposes: (1) systemic therapy to control myeloma; (2) supportive care for complications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Three important classes: immunomodulatory agents (IMiDs), proteasome inhibitors (PIs), anti-CD38 antibodies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Lenalidomide + bortezomib or carfilzomib + dexamethasone → close to 100% response rate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Complete response rate &gt;50% with lenalidomide-based triplet regimens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Addition of 4th agent (daratumumab or isatuximab) → even deeper responses; now standard of care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4–6 cycles of combination regimens used for initial deep cytoreduction before considering transplant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Therapy is partly dictated by patient's age, comorbidities, and ability to undergo transplant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Induction Therapy — Transplant Eligible Patients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4-drug regimen: Dara + R + V (or K) + d (DaraRVd or DaraKd) — preferred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3-drug regimen without Dara: RVd (lenalidomide, bortezomib, dexamethasone)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VCd (bortezomib, cyclophosphamide, dexamethasone): alternative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4-drug combinations: &gt;90% response rate; &gt;50% complete response rate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Bortezomib-thalidomide-dexamethasone or bortezomib-cyclophosphamide-dexamethasone: &gt;90% response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Stem cells should be collected within 6 months if using lenalidomide (continued use compromises collection)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Usually 4–6 cycles are utilized to achieve initial deep cytoreduction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DaraRVd is now the preferred 4-drug induction regimen for transplant-eligible patients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Overview &amp; Agenda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960120"/>
            <a:ext cx="502920" cy="5669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60120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41248" y="960120"/>
            <a:ext cx="7955280" cy="566928"/>
          </a:xfrm>
          <a:prstGeom prst="rect">
            <a:avLst/>
          </a:prstGeom>
          <a:solidFill>
            <a:srgbClr val="E8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014984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2342"/>
                </a:solidFill>
              </a:rPr>
              <a:t>Definition &amp; Diagnostic Criteria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60120" y="1252728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</a:rPr>
              <a:t>MGUS, SMM, Symptomatic MM, Variants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1728216"/>
            <a:ext cx="502920" cy="5669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728216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02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41248" y="1728216"/>
            <a:ext cx="79552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1783080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2342"/>
                </a:solidFill>
              </a:rPr>
              <a:t>Laboratory Investigation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60120" y="202082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</a:rPr>
              <a:t>Workup, imaging, special tests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496312"/>
            <a:ext cx="502920" cy="5669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496312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03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41248" y="2496312"/>
            <a:ext cx="7955280" cy="566928"/>
          </a:xfrm>
          <a:prstGeom prst="rect">
            <a:avLst/>
          </a:prstGeom>
          <a:solidFill>
            <a:srgbClr val="E8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2551176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2342"/>
                </a:solidFill>
              </a:rPr>
              <a:t>Prognosis &amp; Staging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60120" y="27889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</a:rPr>
              <a:t>ISS staging, risk stratification, cytogenetics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" y="3264408"/>
            <a:ext cx="502920" cy="5669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326440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04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41248" y="3264408"/>
            <a:ext cx="79552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3319272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2342"/>
                </a:solidFill>
              </a:rPr>
              <a:t>Treatment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60120" y="3557016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</a:rPr>
              <a:t>Induction, transplant, maintenance, relapsed disease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20040" y="4032504"/>
            <a:ext cx="502920" cy="5669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4032504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05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41248" y="4032504"/>
            <a:ext cx="7955280" cy="566928"/>
          </a:xfrm>
          <a:prstGeom prst="rect">
            <a:avLst/>
          </a:prstGeom>
          <a:solidFill>
            <a:srgbClr val="E8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60120" y="408736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2342"/>
                </a:solidFill>
              </a:rPr>
              <a:t>Recent Advances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60120" y="4325112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</a:rPr>
              <a:t>CAR-T, bispecific antibodies, MRD, novel agents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High-Dose Therapy with Autologous Stem Cell Transplantation (ASCT)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HDT with ASCT: standard practice in majority of transplant-eligible patients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HDT with melphalan achieves higher overall response rates vs standard dose; 25–40% additional CRs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Prolonged progression-free and overall survival with HDT; however, few, if any, patients are cured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Two successive HDTs (tandem) more effective only in subset not achieving CR/VGPR after first transplant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Randomized study failed to show significant difference in OS between early vs delayed transplantation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Allogeneic transplant: high response rates but significant toxicities; recommended only under clinical trial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For transplant-INELIGIBLE patients (age &gt;70, cardiopulmonary problems): same 3–4 drug combos with age/frailty-adjusted dosing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DRd (Dara, lenalidomide, dexa) and RVd-lite: standard of care for elderly non-transplant patients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HDT is now viewed as an option to delay rather than rush to, especially with newer effective agents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&amp; Treatment of Relapsed Disease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Maintenance therapy prolongs remissions after both standard-dose and HDT regimens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Phase 3 studies: improved PFS; one study showed prolonged OS with lenalidomide vs placebo post-HDT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Lenalidomide maintenance: slight increased risk of second malignancies, but benefits vastly outweigh risk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Daratumumab post-HDT maintenance: phase 3 study demonstrated benefit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RELAPSED disease: lenalidomide and/or bortezomib (if not previously used) as first choice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Carfilzomib (2nd gen PI) and pomalidomide (IMiD): efficacy in relapsed/refractory MM including lenalidomide-refractory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Ixazomib (oral PI) + lenalidomide + dexamethasone: all-oral option for relapsed MM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4 antibodies for relapsed MM: daratumumab, isatuximab, elotuzumab, belantamab mafodotin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Key Therapeutic Agents in Myeloma (Table 116-4)</a:t>
            </a:r>
            <a:endParaRPr lang="en-US" sz="22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914400"/>
        </p:xfrm>
        <a:graphic>
          <a:graphicData uri="http://schemas.openxmlformats.org/drawingml/2006/table">
            <a:tbl>
              <a:tblPr/>
              <a:tblGrid>
                <a:gridCol w="2148840"/>
                <a:gridCol w="2148840"/>
                <a:gridCol w="2148840"/>
                <a:gridCol w="214884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Class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Agent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Key </a:t>
                      </a:r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Combinations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Indication</a:t>
                      </a: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34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IMiD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Thalidomide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(T)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TD,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VTD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Newly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diagnosed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&amp;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IMiD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Lenalidomide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(R)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RVD,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ERD,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DaRVD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Newly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diagnosed,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maintenance,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IMiD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Pomalidomide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(P)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KPD,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DaPD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Proteasome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Inhibitor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Bortezomib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(V)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VD,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VTD,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VRD,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DaVD,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VCD,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DaRVD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Newly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diagnosed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&amp;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Proteasome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Inhibitor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Carfilzomib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(K)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KD,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KRD,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DaKD,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IsaKD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Newly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diagnosed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&amp;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Proteasome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Inhibitor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Ixazomib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(I)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IRD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maintenance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Anti-CD38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Antibody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Daratumumab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(Da)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Dara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+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RVD,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VD,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KD,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Newly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diagnosed,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maintenance,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Anti-CD38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Antibody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Isatuximab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(Isa)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IsaPD,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IsaKD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Anti-SLAMF7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Elotuzumab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(E)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ERD,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EPD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Alkylating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Melphalan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(M)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MP,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MPT,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MPR,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MPV,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DaMPV,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high-dose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Newly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diagnosed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&amp;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conditioning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Glucocorticoid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Dexamethasone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(D)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combinations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All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stages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HDAC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Inhibitor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Panobinostat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(Pa)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PaVD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Relapsed/refractory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457200"/>
          <a:ext cx="8595360" cy="914400"/>
        </p:xfrm>
        <a:graphic>
          <a:graphicData uri="http://schemas.openxmlformats.org/drawingml/2006/table">
            <a:tbl>
              <a:tblPr/>
              <a:tblGrid>
                <a:gridCol w="2148840"/>
                <a:gridCol w="2148840"/>
                <a:gridCol w="2148840"/>
                <a:gridCol w="2148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SINE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Selinexor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(S)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SVD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4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Alkylating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Melflufen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(Me)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MeD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Relapsed/refractory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≥4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prior </a:t>
                      </a:r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A2342"/>
                          </a:solidFill>
                        </a:rPr>
                        <a:t>lines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7377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0" y="0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6"/>
          <p:cNvSpPr/>
          <p:nvPr/>
        </p:nvSpPr>
        <p:spPr>
          <a:xfrm>
            <a:off x="0" y="5061204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6"/>
          <p:cNvSpPr/>
          <p:nvPr/>
        </p:nvSpPr>
        <p:spPr>
          <a:xfrm>
            <a:off x="3474720" y="822960"/>
            <a:ext cx="21945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🚀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/>
          <p:nvPr/>
        </p:nvSpPr>
        <p:spPr>
          <a:xfrm>
            <a:off x="457200" y="3108960"/>
            <a:ext cx="8229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Recent Advances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CAR-T Cell Therapy in Multiple Myeloma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Two anti-BCMA CAR-T therapies approved for relapsed/refractory MM: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Idecabtagene vicleucel (Ide-cel): approved after ≥2 prior lines including PI, IMiD, and anti-CD38 antibody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Ciltacabtagene autoleucel (Cilta-cel): approved after ≥1 prior line including PI and IMiD, refractory to lenalidomide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Ide-cel: in advanced MM (median 6 prior lines) → 81% responded, 33% CR rate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Cilta-cel in similar population: 98% overall response rate with 82% achieving CR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Cytokine release syndrome and neurotoxicity: primary toxicities requiring close monitoring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Cilta-cel unique ophthalmologic toxicity: requires close monitoring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Both therapies are transforming treatment of heavily pre-treated patients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CAR-T provides the deepest responses seen in myeloma; now being explored in earlier lines of treatment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Antibodies — Emerging Standard of Care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Three bispecific antibodies approved for relapsed/refractory MM after ≥4 prior lines: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Mechanism: one domain binds CD3 on T-lymphocytes; other binds myeloma-specific target → T-cell killing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Teclistamab (Anti-BCMA × Anti-CD3): step-up dosing; 60–70% response rate in heavily pre-treated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Elranatamab (Anti-BCMA × Anti-CD3): similar efficacy to teclistamab; ~25% CR rate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Talquetamab (Anti-GPRC5D × Anti-CD3): novel cell surface target; weekly or biweekly dosing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Side effects: cytokine release syndrome, neurotoxicity, significant susceptibility to infectious complications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Patients receiving bispecific antibodies may need supplementation with IV γ-globulin (hypogammaglobulinemia)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Incorporation at earlier treatment stages currently under investigation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These antibodies result in a 60–70% response rate; ~25% achieve complete remission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Residual Disease (MRD) — New Endpoint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MRD: measuring presence of 1 myeloma cell in 1,000,000 normal BM cells by multicolor flow cytometry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MRD negativity predicts both longer PFS and longer overall survival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Being considered as an important new endpoint in both newly diagnosed and relapsed patients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Although patients may not achieve complete remission, clinical responses may last for long periods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DNA sequencing or next-generation sequencing increasingly used for MRD assessment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MRD negativity being explored as a basis for treatment decisions (e.g., cessation of maintenance)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and urine light chains with functional half-life of ~6 hours: fall much quicker in first week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M component half-life ~3 weeks: improvement in M component lags behind symptomatic improvement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MRD negativity is becoming the new standard for defining depth of response in clinical trials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Recent Advances &amp; Novel Agents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Belantamab mafodotin: antibody-drug conjugate targeting BCMA; delivers auristatin (microtubule inhibitor); unique ophthalmologic toxicity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Selinexor: first-in-class XPO1 exportin inhibitor; blocks export of tumor suppressor proteins from nucleus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Melflufen: alkylating agent conjugated to peptide for selective delivery to myeloma cells expressing aminopeptidase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Panobinostat: histone deacetylase (HDAC) inhibitor; approved in combination with bortezomib + dexamethasone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Isatuximab: another anti-CD38 antibody; high response rates with pomalidomide or carfilzomib + dexamethasone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Novel BTK inhibitors (acalabrutinib, zanubrutinib, tirabrutinib) for WM: best responses with mutated MYD88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IRAK1/4 antagonist venetoclax and BCL2 antagonist being explored for WM treatment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Combination of all active agents across stages improving both survival and quality of life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The treatment landscape for myeloma has transformed dramatically with survival now exceeding 8+ years on average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Supportive Care — Key Points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Herpes zoster prophylaxis: indicated if bortezomib is used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Lenalidomide: DVT prophylaxis required — aspirin or LMWH depending on risk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Anti-BCMA CAR-T or bispecific antibodies: IV γ-globulin supplementation may be needed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Hypercalcemia: responds well to bisphosphonates, glucocorticoids, hydration, natriuresis; rarely calcitonin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Bisphosphonates (pamidronate 90 mg or zoledronate 4 mg): monthly for 12–24 months, then every 2–3 months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Bisphosphonates: reduce osteoclastic bone resorption, preserve performance status, decrease bone-related complications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Osteonecrosis of jaw and renal dysfunction: occur in minority receiving bisphosphonate therapy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Denosumab: alternative agent at 120 mg monthly — achieves same bone protection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Plasmapheresis: treatment of choice for hyperviscosity syndromes; ~10x more effective than peritoneal dialysis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7377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"/>
          <p:cNvSpPr/>
          <p:nvPr/>
        </p:nvSpPr>
        <p:spPr>
          <a:xfrm>
            <a:off x="0" y="0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0" y="5061204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474720" y="822960"/>
            <a:ext cx="21945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🔬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57200" y="3108960"/>
            <a:ext cx="8229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Diagnostic Criteria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51923"/>
          </a:solidFill>
          <a:ln w="12700">
            <a:solidFill>
              <a:srgbClr val="0519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32E0C4"/>
          </a:solidFill>
          <a:ln w="12700">
            <a:solidFill>
              <a:srgbClr val="32E0C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Key Takeaways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9436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9601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🔬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03327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2E0C4"/>
                </a:solidFill>
              </a:rPr>
              <a:t>Diagnosis: 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331720" y="1033272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</a:rPr>
              <a:t>Requires BMPC &gt;10% + ≥1 myeloma-defining event (CRAB or biomarker)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74320" y="1728216"/>
            <a:ext cx="59436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1728216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🧪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05840" y="1801368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2E0C4"/>
                </a:solidFill>
              </a:rPr>
              <a:t>Investigation: 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331720" y="1801368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</a:rPr>
              <a:t>SPEP, UPEP, FLC ratio, BM biopsy, β₂M/albumin, FISH/DNA sequencing, PET/CT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74320" y="2496312"/>
            <a:ext cx="59436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49631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📊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05840" y="2569464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2E0C4"/>
                </a:solidFill>
              </a:rPr>
              <a:t>Staging: 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331720" y="2569464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</a:rPr>
              <a:t>ISS (β₂M + albumin): Stages I–III with median survival 62, 44, 29 months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274320" y="3264408"/>
            <a:ext cx="59436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326440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💊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005840" y="333756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2E0C4"/>
                </a:solidFill>
              </a:rPr>
              <a:t>Treatment: 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331720" y="3337560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</a:rPr>
              <a:t>4-drug induction (DaRVd) → ASCT (if eligible) → maintenance lenalidomide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74320" y="4032504"/>
            <a:ext cx="59436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4032504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🚀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005840" y="4105656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2E0C4"/>
                </a:solidFill>
              </a:rPr>
              <a:t>Advances: 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331720" y="4105656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</a:rPr>
              <a:t>CAR-T (Ide-cel, Cilta-cel), Bispecific Ab (Teclistamab, Talquetamab), MRD endpoints</a:t>
            </a:r>
            <a:endParaRPr lang="en-US" sz="13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2342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/>
          <p:nvPr/>
        </p:nvSpPr>
        <p:spPr>
          <a:xfrm>
            <a:off x="0" y="0"/>
            <a:ext cx="164700" cy="5143500"/>
          </a:xfrm>
          <a:prstGeom prst="rect">
            <a:avLst/>
          </a:prstGeom>
          <a:solidFill>
            <a:srgbClr val="0D7377"/>
          </a:solidFill>
          <a:ln cap="flat" cmpd="sng" w="12700">
            <a:solidFill>
              <a:srgbClr val="0D73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"/>
          <p:cNvSpPr/>
          <p:nvPr/>
        </p:nvSpPr>
        <p:spPr>
          <a:xfrm>
            <a:off x="8979408" y="0"/>
            <a:ext cx="164700" cy="5143500"/>
          </a:xfrm>
          <a:prstGeom prst="rect">
            <a:avLst/>
          </a:prstGeom>
          <a:solidFill>
            <a:srgbClr val="0D7377"/>
          </a:solidFill>
          <a:ln cap="flat" cmpd="sng" w="12700">
            <a:solidFill>
              <a:srgbClr val="0D73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1"/>
          <p:cNvSpPr/>
          <p:nvPr/>
        </p:nvSpPr>
        <p:spPr>
          <a:xfrm>
            <a:off x="457200" y="128016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3200400" y="2743200"/>
            <a:ext cx="2743200" cy="456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Monoclonal Gammopathy of Undetermined Significance (MGUS)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monoclonal protein (non-IgM type) &lt;30 g/L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Clonal bone marrow plasma cells &lt;10%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Absence of myeloma-defining events or amyloidosis attributable to plasma cell disorder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Prevalence: ~1% of population aged &gt;50 yrs; up to 10% in those &gt;75 yrs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Risk of progression to MM: ~1% per year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Non-IgG subtype, abnormal κ/λ FLC ratio, and M protein &gt;15 g/L → higher risk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Absence of all 3 features predicts 5% chance of progression; all 3 features → 60% over 20 years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No specific intervention needed. Annual follow-up with SPEP, CBC, creatinine, calcium.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Smoldering Multiple Myeloma (SMM) — Asymptomatic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BOTH criteria must be met: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monoclonal protein (IgG or IgA) ≥30 g/L OR urinary monoclonal protein ≥500 mg/24h AND/OR clonal BMPC 10–60%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Absence of myeloma-defining events or amyloidosis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~10% of patients; indolent course over many years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High-risk SMM (all 3 features): 76% chance of progression to MM in 5 years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Early intervention with lenalidomide ± dexamethasone shown to prevent progression from high-risk SMM to active MM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Antitumor therapy indicated only when myeloma-defining events are identified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Symptomatic Multiple Myeloma — Diagnostic Criteria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Clonal BMPC or biopsy-proven plasmacytoma PLUS ≥1 myeloma-defining event: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CRAB Criteria: Hypercalcemia (Ca &gt;0.25 mmol/L above ULN or &gt;2.75 mmol/L)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Renal insufficiency: creatinine clearance &lt;40 mL/min or creatinine &gt;177 µmol/L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Anemia: Hb &gt;20 g/L below lower limit or &lt;100 g/L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Bone lesions: ≥1 osteolytic lesion on radiography, CT, or PET-CT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Biomarkers of malignancy: BMPC ≥60%, involved:uninvolved FLC ratio ≥100, &gt;1 focal lesion on MRI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Any one CRAB feature OR biomarker of malignancy is sufficient for diagnosis.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Myeloma Variants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896112"/>
            <a:ext cx="4114800" cy="34747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9611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Nonsecretory &amp; Solitary Plasmacytoma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20040" y="1316736"/>
            <a:ext cx="402336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Nonsecretory: No M protein in serum/urine with immunofixation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BM clonal plasmacytosis ≥10% or plasmacytoma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Myeloma-related organ/tissue impairment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Solitary Plasmacytoma: Biopsy-proven single lesion of bone or soft tissue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Normal BM with no evidence of clonal plasma cells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Normal skeletal survey and MRI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Absence of CRAB features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May recur in other bone sites or evolve into myeloma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896112"/>
            <a:ext cx="4114800" cy="34747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89611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POEMS Syndrome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800600" y="1316736"/>
            <a:ext cx="402336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ALL 4 criteria must be met: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1. Polyneuropathy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2. Monoclonal plasma cell proliferative disorder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3. Sclerotic bone lesions, Castleman's disease, or elevated VEGF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4. Organomegaly, extravascular volume overload, endocrinopathy, skin changes, papilledema, or thrombocytosis/polycythemia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Polyneuropathy in ~1.4% of myelomas; POEMS is a rare subset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Hepatomegaly + lymphadenopathy in ~2/3 of patients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0A2342"/>
                </a:solidFill>
              </a:rPr>
              <a:t>Patients treated similarly to myeloma; plasmapheresis NOT beneficial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7377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/>
          <p:nvPr/>
        </p:nvSpPr>
        <p:spPr>
          <a:xfrm>
            <a:off x="0" y="0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0" y="5061204"/>
            <a:ext cx="9144000" cy="82200"/>
          </a:xfrm>
          <a:prstGeom prst="rect">
            <a:avLst/>
          </a:prstGeom>
          <a:solidFill>
            <a:srgbClr val="32E0C4"/>
          </a:solidFill>
          <a:ln cap="flat" cmpd="sng" w="12700">
            <a:solidFill>
              <a:srgbClr val="32E0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3474720" y="822960"/>
            <a:ext cx="21945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🧪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457200" y="3108960"/>
            <a:ext cx="82296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Laboratory Investigation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502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to Evaluate Clonal Plasma Cells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Bone marrow aspirate and biopsy (fine-needle aspiration if plasmacytoma indicated)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Histology: plasma cells are CD138+, monoclonal kappa or lambda light chain positive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Clonality by kappa/lambda immunostaining by flow cytometry or immunohistochemistry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protein electrophoresis (SPEP) and immunofixation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Quantitative serum immunoglobulin levels (IgG, IgA, IgM)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24-hour urine protein electrophoresis and immunofixation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Serum free light chain (FLC) and FLC ratio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0A2342"/>
                </a:solidFill>
              </a:rPr>
              <a:t>Immunofixation for IgD or IgE in select cases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4572000"/>
            <a:ext cx="8412480" cy="347472"/>
          </a:xfrm>
          <a:prstGeom prst="rect">
            <a:avLst/>
          </a:prstGeom>
          <a:solidFill>
            <a:srgbClr val="D1FAE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57200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65F46"/>
                </a:solidFill>
              </a:rPr>
              <a:t>📌 Serum M component: IgG in 53%, IgA in 25%, IgD in 1%, IgM in 20%; light chain only in &lt;1%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