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9" r:id="rId4"/>
    <p:sldId id="265" r:id="rId5"/>
    <p:sldId id="258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6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4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9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34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4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2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68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6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7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0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2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4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0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 /><Relationship Id="rId13" Type="http://schemas.openxmlformats.org/officeDocument/2006/relationships/image" Target="../media/image17.jpg" /><Relationship Id="rId3" Type="http://schemas.openxmlformats.org/officeDocument/2006/relationships/image" Target="../media/image7.jpg" /><Relationship Id="rId7" Type="http://schemas.openxmlformats.org/officeDocument/2006/relationships/image" Target="../media/image11.jpg" /><Relationship Id="rId12" Type="http://schemas.openxmlformats.org/officeDocument/2006/relationships/image" Target="../media/image16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g" /><Relationship Id="rId11" Type="http://schemas.openxmlformats.org/officeDocument/2006/relationships/image" Target="../media/image15.jpg" /><Relationship Id="rId5" Type="http://schemas.openxmlformats.org/officeDocument/2006/relationships/image" Target="../media/image9.jpg" /><Relationship Id="rId10" Type="http://schemas.openxmlformats.org/officeDocument/2006/relationships/image" Target="../media/image14.jpg" /><Relationship Id="rId4" Type="http://schemas.openxmlformats.org/officeDocument/2006/relationships/image" Target="../media/image8.jpg" /><Relationship Id="rId9" Type="http://schemas.openxmlformats.org/officeDocument/2006/relationships/image" Target="../media/image13.jp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AB66BC-2C11-8EEC-46EE-0C289F0B1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478280"/>
          </a:xfrm>
        </p:spPr>
        <p:txBody>
          <a:bodyPr/>
          <a:lstStyle/>
          <a:p>
            <a:r>
              <a:rPr lang="en-IN" dirty="0"/>
              <a:t>ECG FOR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7D13CE-1FA1-162A-E9ED-F505CE151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926081"/>
            <a:ext cx="8825658" cy="2712719"/>
          </a:xfrm>
        </p:spPr>
        <p:txBody>
          <a:bodyPr/>
          <a:lstStyle/>
          <a:p>
            <a:r>
              <a:rPr lang="en-IN" dirty="0"/>
              <a:t>                                           III MEDICAL UNIT</a:t>
            </a:r>
          </a:p>
          <a:p>
            <a:r>
              <a:rPr lang="en-IN" dirty="0"/>
              <a:t>                                CHIEF: Dr. David Pradeep Kumar</a:t>
            </a:r>
          </a:p>
          <a:p>
            <a:r>
              <a:rPr lang="en-IN" dirty="0"/>
              <a:t>  ASSISTANT PROFESSORS: Dr. </a:t>
            </a:r>
            <a:r>
              <a:rPr lang="en-IN" dirty="0" err="1"/>
              <a:t>Naseema</a:t>
            </a:r>
            <a:r>
              <a:rPr lang="en-IN" dirty="0"/>
              <a:t> </a:t>
            </a:r>
            <a:r>
              <a:rPr lang="en-IN" dirty="0" err="1"/>
              <a:t>banu</a:t>
            </a:r>
            <a:endParaRPr lang="en-IN" dirty="0"/>
          </a:p>
          <a:p>
            <a:r>
              <a:rPr lang="en-IN" dirty="0"/>
              <a:t>                                            </a:t>
            </a:r>
            <a:r>
              <a:rPr lang="en-IN" dirty="0" err="1"/>
              <a:t>dr.</a:t>
            </a:r>
            <a:r>
              <a:rPr lang="en-IN" dirty="0"/>
              <a:t> ram </a:t>
            </a:r>
            <a:r>
              <a:rPr lang="en-IN" dirty="0" err="1"/>
              <a:t>kumar</a:t>
            </a:r>
            <a:endParaRPr lang="en-IN" dirty="0"/>
          </a:p>
          <a:p>
            <a:r>
              <a:rPr lang="en-IN" dirty="0"/>
              <a:t>                                            </a:t>
            </a:r>
            <a:r>
              <a:rPr lang="en-IN" dirty="0" err="1"/>
              <a:t>dr.</a:t>
            </a:r>
            <a:r>
              <a:rPr lang="en-IN" dirty="0"/>
              <a:t> </a:t>
            </a:r>
            <a:r>
              <a:rPr lang="en-IN" dirty="0" err="1"/>
              <a:t>nabil</a:t>
            </a:r>
            <a:r>
              <a:rPr lang="en-IN" dirty="0"/>
              <a:t> </a:t>
            </a:r>
            <a:r>
              <a:rPr lang="en-IN" dirty="0" err="1"/>
              <a:t>fayas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5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59CF9A5-26D3-61AF-B51E-F31A0EE4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dirty="0"/>
              <a:t>                 </a:t>
            </a:r>
            <a:br>
              <a:rPr lang="en-IN" sz="4800" dirty="0"/>
            </a:br>
            <a:r>
              <a:rPr lang="en-IN" sz="4800" dirty="0"/>
              <a:t>                  CASE SUMMARY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7DC824A-6C15-2D4F-FC56-99891E31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IN" dirty="0"/>
              <a:t>A 53 year old male  presented with complaints of difficulty in breathing x 2 days</a:t>
            </a:r>
          </a:p>
          <a:p>
            <a:r>
              <a:rPr lang="en-IN" dirty="0"/>
              <a:t>h/o fever x 2 days</a:t>
            </a:r>
          </a:p>
          <a:p>
            <a:r>
              <a:rPr lang="en-IN" dirty="0"/>
              <a:t>No h/o cough with expectoration</a:t>
            </a:r>
          </a:p>
          <a:p>
            <a:r>
              <a:rPr lang="en-IN" dirty="0"/>
              <a:t>No “ </a:t>
            </a:r>
            <a:r>
              <a:rPr lang="en-IN" dirty="0" err="1"/>
              <a:t>Rhinorrhea</a:t>
            </a:r>
            <a:endParaRPr lang="en-IN" dirty="0"/>
          </a:p>
          <a:p>
            <a:r>
              <a:rPr lang="en-IN" dirty="0"/>
              <a:t>no “ loose stools, abdominal pain, vomiting</a:t>
            </a:r>
          </a:p>
          <a:p>
            <a:r>
              <a:rPr lang="en-IN" dirty="0"/>
              <a:t>No “ chest pain</a:t>
            </a:r>
          </a:p>
          <a:p>
            <a:r>
              <a:rPr lang="en-IN" dirty="0"/>
              <a:t>No “ altered sensorium</a:t>
            </a:r>
          </a:p>
          <a:p>
            <a:r>
              <a:rPr lang="en-IN" dirty="0"/>
              <a:t>No “ burning micturition</a:t>
            </a:r>
          </a:p>
          <a:p>
            <a:r>
              <a:rPr lang="en-IN" dirty="0"/>
              <a:t>No “ headache</a:t>
            </a:r>
          </a:p>
          <a:p>
            <a:r>
              <a:rPr lang="en-IN" dirty="0"/>
              <a:t>No “ seizures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342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92FF7-2B7B-D0D5-3B04-16715C717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314960"/>
            <a:ext cx="11226800" cy="63398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N" dirty="0"/>
              <a:t>Past HISTORY:</a:t>
            </a:r>
          </a:p>
          <a:p>
            <a:r>
              <a:rPr lang="en-IN" dirty="0"/>
              <a:t>Patient Is known case of carcinoma oropharynx with cervical LYMPHNODE </a:t>
            </a:r>
            <a:r>
              <a:rPr lang="en-IN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Metastasis</a:t>
            </a:r>
          </a:p>
          <a:p>
            <a:r>
              <a:rPr lang="en-IN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No H/O Any </a:t>
            </a:r>
            <a:r>
              <a:rPr lang="en-IN" dirty="0"/>
              <a:t>other</a:t>
            </a:r>
            <a:r>
              <a:rPr lang="en-IN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medical or surgical illness</a:t>
            </a:r>
          </a:p>
          <a:p>
            <a:r>
              <a:rPr lang="en-IN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No “ Blood transfusion, drug allergy</a:t>
            </a:r>
          </a:p>
          <a:p>
            <a:pPr marL="0" indent="0">
              <a:buNone/>
            </a:pPr>
            <a:r>
              <a:rPr lang="en-IN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Personal HISTORY:</a:t>
            </a:r>
          </a:p>
          <a:p>
            <a:r>
              <a:rPr lang="en-IN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Patient is a Chronic smoker, tobacco chewer and an alcoholic</a:t>
            </a:r>
          </a:p>
          <a:p>
            <a:r>
              <a:rPr lang="en-IN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Normal Bowel and bladder habits</a:t>
            </a:r>
          </a:p>
          <a:p>
            <a:r>
              <a:rPr lang="en-IN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Consumes Mixed diet</a:t>
            </a:r>
          </a:p>
          <a:p>
            <a:endParaRPr lang="en-IN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IN" dirty="0"/>
              <a:t>Vitals:</a:t>
            </a:r>
          </a:p>
          <a:p>
            <a:r>
              <a:rPr lang="en-IN" dirty="0"/>
              <a:t>BP- 	50/? Measured in right arm in supine position</a:t>
            </a:r>
          </a:p>
          <a:p>
            <a:r>
              <a:rPr lang="en-IN" dirty="0"/>
              <a:t>PR- not recordable</a:t>
            </a:r>
          </a:p>
          <a:p>
            <a:r>
              <a:rPr lang="en-IN" dirty="0"/>
              <a:t>SpO2- not recordable</a:t>
            </a:r>
          </a:p>
          <a:p>
            <a:r>
              <a:rPr lang="en-IN" dirty="0"/>
              <a:t>HR- 136/min, irregularly irregular</a:t>
            </a:r>
          </a:p>
          <a:p>
            <a:endParaRPr lang="en-IN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760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913A5-8EE6-9712-8A89-8430E71E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"/>
            <a:ext cx="11104880" cy="6248400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On examination</a:t>
            </a:r>
          </a:p>
          <a:p>
            <a:pPr marL="0" indent="0">
              <a:buNone/>
            </a:pPr>
            <a:r>
              <a:rPr lang="en-IN" dirty="0"/>
              <a:t>             pt drowsy</a:t>
            </a:r>
          </a:p>
          <a:p>
            <a:pPr marL="0" indent="0">
              <a:buNone/>
            </a:pPr>
            <a:r>
              <a:rPr lang="en-IN" dirty="0"/>
              <a:t>                  partly responds to oral commands</a:t>
            </a:r>
          </a:p>
          <a:p>
            <a:pPr marL="0" indent="0">
              <a:buNone/>
            </a:pPr>
            <a:r>
              <a:rPr lang="en-IN" dirty="0"/>
              <a:t>                  localizes pain</a:t>
            </a:r>
          </a:p>
          <a:p>
            <a:pPr marL="0" indent="0">
              <a:buNone/>
            </a:pPr>
            <a:r>
              <a:rPr lang="en-IN" dirty="0"/>
              <a:t>                  Pallor + </a:t>
            </a:r>
          </a:p>
          <a:p>
            <a:pPr marL="0" indent="0">
              <a:buNone/>
            </a:pPr>
            <a:r>
              <a:rPr lang="en-IN" dirty="0"/>
              <a:t>                  </a:t>
            </a:r>
            <a:r>
              <a:rPr lang="en-IN" dirty="0" err="1"/>
              <a:t>Tachypnic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                  Peripheries cold</a:t>
            </a:r>
          </a:p>
          <a:p>
            <a:pPr marL="0" indent="0">
              <a:buNone/>
            </a:pPr>
            <a:r>
              <a:rPr lang="en-IN" dirty="0"/>
              <a:t>                  no pedal edema, no cyanosis, no clubbing, no significant lymphadenopathy</a:t>
            </a:r>
          </a:p>
          <a:p>
            <a:pPr marL="0" indent="0">
              <a:buNone/>
            </a:pPr>
            <a:r>
              <a:rPr lang="en-IN" dirty="0"/>
              <a:t>CVS- S1 S2 +, No murmur</a:t>
            </a:r>
          </a:p>
          <a:p>
            <a:pPr marL="0" indent="0">
              <a:buNone/>
            </a:pPr>
            <a:r>
              <a:rPr lang="en-IN" dirty="0"/>
              <a:t>RS- B/L AE +, bilateral basal crepitations +</a:t>
            </a:r>
          </a:p>
          <a:p>
            <a:pPr marL="0" indent="0">
              <a:buNone/>
            </a:pPr>
            <a:r>
              <a:rPr lang="en-IN" dirty="0"/>
              <a:t>P/A- Soft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148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E54133BA-31EF-2861-26CF-4EBAFD8B1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396830" y="2052638"/>
            <a:ext cx="2360116" cy="4195762"/>
          </a:xfr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0DCE4C-F7D9-1746-FC55-052B9AF58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51" t="16275" r="31314" b="21236"/>
          <a:stretch/>
        </p:blipFill>
        <p:spPr>
          <a:xfrm rot="16200000">
            <a:off x="8425520" y="885621"/>
            <a:ext cx="1170311" cy="63693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5D02F5-F440-7149-1B61-DF5F0C80C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64" t="42143" r="9323" b="20618"/>
          <a:stretch/>
        </p:blipFill>
        <p:spPr>
          <a:xfrm>
            <a:off x="5819505" y="4667598"/>
            <a:ext cx="6372495" cy="10797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CBBA2F-6606-0E92-02F4-7E9A81E24B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18" t="28303" r="15093" b="33017"/>
          <a:stretch/>
        </p:blipFill>
        <p:spPr>
          <a:xfrm>
            <a:off x="5819505" y="2383874"/>
            <a:ext cx="6369319" cy="108643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A08CBD9-1B8A-5875-D9E0-BE79680131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63" t="42031" r="18426" b="17654"/>
          <a:stretch/>
        </p:blipFill>
        <p:spPr>
          <a:xfrm>
            <a:off x="5819505" y="1222867"/>
            <a:ext cx="6369319" cy="11703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2950E58-C88B-FBC3-26CC-AD936966AD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70" t="36597" r="22592" b="25950"/>
          <a:stretch/>
        </p:blipFill>
        <p:spPr>
          <a:xfrm>
            <a:off x="5701352" y="-11668"/>
            <a:ext cx="6487473" cy="121971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2A1BA82-DDE5-C77E-2E78-4357D82D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904" t="8667" r="35593" b="8370"/>
          <a:stretch/>
        </p:blipFill>
        <p:spPr>
          <a:xfrm rot="5400000">
            <a:off x="2312392" y="1928341"/>
            <a:ext cx="1194723" cy="58195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8623947-5BA3-D4F7-3313-EA2410CBF1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934" t="16666" r="27757" b="14445"/>
          <a:stretch/>
        </p:blipFill>
        <p:spPr>
          <a:xfrm rot="5400000">
            <a:off x="2190954" y="3220082"/>
            <a:ext cx="1410603" cy="584649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26CC557-2FAE-D920-DA50-8AF9D9D32E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649" t="29935" r="10000" b="40583"/>
          <a:stretch/>
        </p:blipFill>
        <p:spPr>
          <a:xfrm>
            <a:off x="-4" y="3046010"/>
            <a:ext cx="5819511" cy="11947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83D6ACC-4AE2-9F1A-862A-94B9145281E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939" t="26889" r="39441" b="15037"/>
          <a:stretch/>
        </p:blipFill>
        <p:spPr>
          <a:xfrm rot="5400000">
            <a:off x="2332513" y="-2332513"/>
            <a:ext cx="1036326" cy="57013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403B98F-B036-00F6-FE69-069C7D597B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493" t="16816" r="39561" b="17112"/>
          <a:stretch/>
        </p:blipFill>
        <p:spPr>
          <a:xfrm rot="5400000">
            <a:off x="2474592" y="-1509392"/>
            <a:ext cx="870321" cy="581951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E36046A-45A4-FB22-1A7B-15662F3B466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8053" t="12518" r="34083" b="10444"/>
          <a:stretch/>
        </p:blipFill>
        <p:spPr>
          <a:xfrm rot="5400000">
            <a:off x="2304512" y="-468988"/>
            <a:ext cx="1210486" cy="581951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579539-3ED1-C8AD-5053-DC57BEDC2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01" t="4550" r="31959" b="10593"/>
          <a:stretch/>
        </p:blipFill>
        <p:spPr>
          <a:xfrm rot="16200000">
            <a:off x="8464274" y="3124080"/>
            <a:ext cx="1079783" cy="63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19BF6A-9498-68C4-5236-92EB1F23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164081"/>
            <a:ext cx="8825657" cy="1361439"/>
          </a:xfrm>
        </p:spPr>
        <p:txBody>
          <a:bodyPr/>
          <a:lstStyle/>
          <a:p>
            <a:r>
              <a:rPr lang="en-IN" sz="6000" dirty="0"/>
              <a:t>           DISCUSSION</a:t>
            </a:r>
          </a:p>
        </p:txBody>
      </p:sp>
    </p:spTree>
    <p:extLst>
      <p:ext uri="{BB962C8B-B14F-4D97-AF65-F5344CB8AC3E}">
        <p14:creationId xmlns:p14="http://schemas.microsoft.com/office/powerpoint/2010/main" val="2174273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</TotalTime>
  <Words>234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ECG FOR DISCUSSION</vt:lpstr>
      <vt:lpstr>                                    CASE SUMMARY</vt:lpstr>
      <vt:lpstr>PowerPoint Presentation</vt:lpstr>
      <vt:lpstr>PowerPoint Presentation</vt:lpstr>
      <vt:lpstr>PowerPoint Presentation</vt:lpstr>
      <vt:lpstr>         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FOR DISCUSSION</dc:title>
  <dc:creator>vikramkrush1705@gmail.com</dc:creator>
  <cp:lastModifiedBy>vikramkrush1705@gmail.com</cp:lastModifiedBy>
  <cp:revision>3</cp:revision>
  <dcterms:created xsi:type="dcterms:W3CDTF">2024-07-16T10:44:43Z</dcterms:created>
  <dcterms:modified xsi:type="dcterms:W3CDTF">2024-07-16T12:41:45Z</dcterms:modified>
</cp:coreProperties>
</file>