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9" r:id="rId10"/>
    <p:sldId id="264" r:id="rId11"/>
    <p:sldId id="268" r:id="rId12"/>
    <p:sldId id="265" r:id="rId13"/>
    <p:sldId id="266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317" autoAdjust="0"/>
  </p:normalViewPr>
  <p:slideViewPr>
    <p:cSldViewPr>
      <p:cViewPr>
        <p:scale>
          <a:sx n="62" d="100"/>
          <a:sy n="62" d="100"/>
        </p:scale>
        <p:origin x="-9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41E721-4232-0145-92A9-6B991068D050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98168BE-E8FC-CF47-A04D-B5F161B74B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4800" dirty="0"/>
              <a:t>A rare case of Cartap Poisoning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1676400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V MEDICAL UNIT</a:t>
            </a:r>
          </a:p>
          <a:p>
            <a:pPr lvl="1"/>
            <a:r>
              <a:rPr lang="en-US" dirty="0" smtClean="0"/>
              <a:t>PROF: DR.J.SANGUMANI</a:t>
            </a:r>
          </a:p>
          <a:p>
            <a:pPr lvl="1"/>
            <a:r>
              <a:rPr lang="en-US" dirty="0" smtClean="0"/>
              <a:t>ASST. PROF: DR.R.SUNDARAM</a:t>
            </a:r>
          </a:p>
          <a:p>
            <a:pPr lvl="1"/>
            <a:r>
              <a:rPr lang="en-US" dirty="0"/>
              <a:t>ASST. PROF: DR.K.S.RAGAVAN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1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Diagnosis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A case of Cartap Poisoning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29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 err="1" smtClean="0"/>
              <a:t>Hb</a:t>
            </a:r>
            <a:r>
              <a:rPr lang="en-US" dirty="0" smtClean="0"/>
              <a:t>- 15.2g%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TC- 8700cells/</a:t>
            </a:r>
            <a:r>
              <a:rPr lang="en-US" dirty="0" err="1" smtClean="0"/>
              <a:t>cumm</a:t>
            </a:r>
            <a:r>
              <a:rPr lang="en-US" dirty="0" smtClean="0"/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DC- 57/35/8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PLC-2.32L/</a:t>
            </a:r>
            <a:r>
              <a:rPr lang="en-US" dirty="0" err="1" smtClean="0"/>
              <a:t>cumm</a:t>
            </a: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PCV- 43%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ESR-12mm in 1hr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RBS-101mgs%</a:t>
            </a:r>
          </a:p>
          <a:p>
            <a:pPr marL="342900" indent="-342900">
              <a:buFont typeface="Wingdings" pitchFamily="2" charset="2"/>
              <a:buChar char="ü"/>
            </a:pPr>
            <a:endParaRPr lang="en-US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UREA-29mgs%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CREATININE-0.7mgs%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Sr.Pseudocholinesterase- 8000U/L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LFT-Normal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SODIUM-139mEq/L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POTASSIUM-4.2mEq/L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S.CALCIUM- 9.5mgs%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7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Treatment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IN" dirty="0" smtClean="0"/>
              <a:t>NPO / RTA / Stomach </a:t>
            </a:r>
            <a:r>
              <a:rPr lang="en-IN" dirty="0"/>
              <a:t>wash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/>
              <a:t>IV Fluids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dirty="0" err="1"/>
              <a:t>Inj.Ranitidine</a:t>
            </a:r>
            <a:r>
              <a:rPr lang="en-IN" dirty="0"/>
              <a:t> 50mg iv </a:t>
            </a:r>
            <a:r>
              <a:rPr lang="en-IN" dirty="0" err="1"/>
              <a:t>bd</a:t>
            </a:r>
            <a:endParaRPr lang="en-IN" dirty="0"/>
          </a:p>
          <a:p>
            <a:pPr marL="342900" indent="-342900">
              <a:buFont typeface="Arial" pitchFamily="34" charset="0"/>
              <a:buChar char="•"/>
            </a:pPr>
            <a:r>
              <a:rPr lang="en-IN" dirty="0" err="1"/>
              <a:t>Inj.Thiamine</a:t>
            </a:r>
            <a:r>
              <a:rPr lang="en-IN" dirty="0"/>
              <a:t> 100mg IM </a:t>
            </a:r>
            <a:r>
              <a:rPr lang="en-IN" dirty="0" smtClean="0"/>
              <a:t>od</a:t>
            </a:r>
          </a:p>
          <a:p>
            <a:pPr marL="342900" indent="-342900">
              <a:buFont typeface="Arial" pitchFamily="34" charset="0"/>
              <a:buChar char="•"/>
            </a:pPr>
            <a:endParaRPr lang="en-IN" dirty="0"/>
          </a:p>
          <a:p>
            <a:pPr marL="342900" indent="-342900">
              <a:buFont typeface="Arial" pitchFamily="34" charset="0"/>
              <a:buChar char="•"/>
            </a:pPr>
            <a:endParaRPr lang="en-IN" dirty="0" smtClean="0"/>
          </a:p>
          <a:p>
            <a:r>
              <a:rPr lang="en-IN" dirty="0" smtClean="0"/>
              <a:t>	</a:t>
            </a:r>
            <a:r>
              <a:rPr lang="en-IN" dirty="0" err="1" smtClean="0"/>
              <a:t>Pt</a:t>
            </a:r>
            <a:r>
              <a:rPr lang="en-IN" dirty="0" smtClean="0"/>
              <a:t> improved clinically and had been discharged on 7/3/17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Aim of presentation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 rare </a:t>
            </a:r>
            <a:r>
              <a:rPr lang="en-IN" dirty="0" smtClean="0"/>
              <a:t>Poisoning and its different mechanism of action.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590800"/>
            <a:ext cx="7721600" cy="1371600"/>
          </a:xfrm>
        </p:spPr>
        <p:txBody>
          <a:bodyPr/>
          <a:lstStyle/>
          <a:p>
            <a:pPr algn="ctr"/>
            <a:r>
              <a:rPr lang="en-US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Complaints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1"/>
            <a:ext cx="5562600" cy="2743199"/>
          </a:xfrm>
        </p:spPr>
        <p:txBody>
          <a:bodyPr>
            <a:normAutofit/>
          </a:bodyPr>
          <a:lstStyle/>
          <a:p>
            <a:r>
              <a:rPr lang="en-IN" dirty="0"/>
              <a:t>25yrs old </a:t>
            </a:r>
            <a:r>
              <a:rPr lang="en-IN" dirty="0" smtClean="0"/>
              <a:t>male</a:t>
            </a:r>
          </a:p>
          <a:p>
            <a:endParaRPr lang="en-IN" dirty="0"/>
          </a:p>
          <a:p>
            <a:r>
              <a:rPr lang="en-IN" dirty="0"/>
              <a:t>Alleged H/O </a:t>
            </a:r>
            <a:r>
              <a:rPr lang="en-IN" dirty="0" smtClean="0"/>
              <a:t>Cartap poison </a:t>
            </a:r>
            <a:r>
              <a:rPr lang="en-IN" b="1" u="sng" dirty="0" smtClean="0">
                <a:solidFill>
                  <a:srgbClr val="FF0000"/>
                </a:solidFill>
              </a:rPr>
              <a:t>( 50</a:t>
            </a:r>
            <a:r>
              <a:rPr lang="en-IN" b="1" u="sng" dirty="0">
                <a:solidFill>
                  <a:srgbClr val="FF0000"/>
                </a:solidFill>
              </a:rPr>
              <a:t>% Cartap </a:t>
            </a:r>
            <a:r>
              <a:rPr lang="en-IN" b="1" u="sng" dirty="0" smtClean="0">
                <a:solidFill>
                  <a:srgbClr val="FF0000"/>
                </a:solidFill>
              </a:rPr>
              <a:t>hydrochloride)</a:t>
            </a:r>
            <a:r>
              <a:rPr lang="en-IN" dirty="0" smtClean="0"/>
              <a:t> </a:t>
            </a:r>
            <a:r>
              <a:rPr lang="en-IN" dirty="0"/>
              <a:t>ingestion on </a:t>
            </a:r>
            <a:r>
              <a:rPr lang="en-IN" dirty="0" smtClean="0"/>
              <a:t>3/3/17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990600"/>
            <a:ext cx="4457700" cy="545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64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H/O vomiting</a:t>
            </a:r>
          </a:p>
          <a:p>
            <a:r>
              <a:rPr lang="en-IN" dirty="0" smtClean="0"/>
              <a:t>No </a:t>
            </a:r>
            <a:r>
              <a:rPr lang="en-IN" dirty="0"/>
              <a:t>H/O increased </a:t>
            </a:r>
            <a:r>
              <a:rPr lang="en-IN" dirty="0" smtClean="0"/>
              <a:t>salivation / lacrimation / increased </a:t>
            </a:r>
            <a:r>
              <a:rPr lang="en-IN" dirty="0"/>
              <a:t>sweating</a:t>
            </a:r>
          </a:p>
          <a:p>
            <a:r>
              <a:rPr lang="en-IN" dirty="0"/>
              <a:t>No H/O involuntary </a:t>
            </a:r>
            <a:r>
              <a:rPr lang="en-IN" dirty="0" smtClean="0"/>
              <a:t>micturition / loose stools</a:t>
            </a:r>
            <a:endParaRPr lang="en-IN" dirty="0"/>
          </a:p>
          <a:p>
            <a:r>
              <a:rPr lang="en-IN" dirty="0"/>
              <a:t>No H/O </a:t>
            </a:r>
            <a:r>
              <a:rPr lang="en-IN" dirty="0" smtClean="0"/>
              <a:t>seizures</a:t>
            </a:r>
          </a:p>
          <a:p>
            <a:r>
              <a:rPr lang="en-IN" dirty="0"/>
              <a:t>No H/O breathlessness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Past history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Not a K/C/O </a:t>
            </a:r>
            <a:r>
              <a:rPr lang="en-IN" dirty="0" smtClean="0"/>
              <a:t>DM / HTN / BA / CVA / psychiatric illness.</a:t>
            </a:r>
            <a:endParaRPr lang="en-IN" dirty="0"/>
          </a:p>
          <a:p>
            <a:r>
              <a:rPr lang="en-IN" dirty="0" smtClean="0"/>
              <a:t>No previous H/O deliberate self harm.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Personal history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Takes mixed diet</a:t>
            </a:r>
          </a:p>
          <a:p>
            <a:r>
              <a:rPr lang="en-IN"/>
              <a:t>Smoker and alcoholic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Family history</a:t>
            </a:r>
          </a:p>
          <a:p>
            <a:pPr marL="0" indent="0">
              <a:buNone/>
            </a:pPr>
            <a:r>
              <a:rPr lang="en-IN"/>
              <a:t>Nil significant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On examination,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/>
              <a:t>Pt</a:t>
            </a:r>
            <a:r>
              <a:rPr lang="en-IN" dirty="0"/>
              <a:t> was conscious, oriented</a:t>
            </a:r>
          </a:p>
          <a:p>
            <a:r>
              <a:rPr lang="en-IN" dirty="0"/>
              <a:t>Not </a:t>
            </a:r>
            <a:r>
              <a:rPr lang="en-IN" dirty="0" err="1" smtClean="0"/>
              <a:t>dyspneic</a:t>
            </a:r>
            <a:r>
              <a:rPr lang="en-IN" dirty="0" smtClean="0"/>
              <a:t> / Not </a:t>
            </a:r>
            <a:r>
              <a:rPr lang="en-IN" dirty="0" err="1" smtClean="0"/>
              <a:t>tachypneic</a:t>
            </a:r>
            <a:endParaRPr lang="en-IN" dirty="0"/>
          </a:p>
          <a:p>
            <a:r>
              <a:rPr lang="en-IN" dirty="0"/>
              <a:t>Afebrile</a:t>
            </a:r>
          </a:p>
          <a:p>
            <a:r>
              <a:rPr lang="en-IN" dirty="0"/>
              <a:t>No pallor</a:t>
            </a:r>
          </a:p>
          <a:p>
            <a:r>
              <a:rPr lang="en-IN" dirty="0"/>
              <a:t>No </a:t>
            </a:r>
            <a:r>
              <a:rPr lang="en-IN" dirty="0" smtClean="0"/>
              <a:t>cyanosis / clubbing</a:t>
            </a:r>
            <a:endParaRPr lang="en-IN" dirty="0"/>
          </a:p>
          <a:p>
            <a:r>
              <a:rPr lang="en-IN" dirty="0"/>
              <a:t>Not icteric</a:t>
            </a:r>
          </a:p>
          <a:p>
            <a:r>
              <a:rPr lang="en-IN" dirty="0"/>
              <a:t>No generalised lymphadenopathy</a:t>
            </a:r>
          </a:p>
          <a:p>
            <a:r>
              <a:rPr lang="en-IN" dirty="0"/>
              <a:t>No pedal </a:t>
            </a:r>
            <a:r>
              <a:rPr lang="en-IN" dirty="0" err="1"/>
              <a:t>edema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1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Vitals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IN" dirty="0"/>
              <a:t>PR-96/min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dirty="0"/>
              <a:t>BP-130/80mmHg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dirty="0"/>
              <a:t>SpO2- 97% in room air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IN" dirty="0"/>
              <a:t>Temperature- 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Systemic examination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IN" dirty="0"/>
              <a:t>CVS-S1,S2 heard, No murmurs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dirty="0"/>
              <a:t>RS- B/L air entry present, NVBS heard</a:t>
            </a:r>
          </a:p>
          <a:p>
            <a:pPr lvl="2">
              <a:buFont typeface="Wingdings" pitchFamily="2" charset="2"/>
              <a:buChar char="Ø"/>
            </a:pPr>
            <a:r>
              <a:rPr lang="en-IN" dirty="0"/>
              <a:t>No added sounds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dirty="0"/>
              <a:t>Per abdomen- soft, non tender, BS Present, no </a:t>
            </a:r>
            <a:r>
              <a:rPr lang="en-IN" dirty="0" err="1"/>
              <a:t>organomegaly</a:t>
            </a:r>
            <a:endParaRPr lang="en-IN" dirty="0"/>
          </a:p>
          <a:p>
            <a:pPr marL="342900" indent="-342900">
              <a:buFont typeface="Wingdings" pitchFamily="2" charset="2"/>
              <a:buChar char="Ø"/>
            </a:pPr>
            <a:r>
              <a:rPr lang="en-IN" dirty="0"/>
              <a:t>CNS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err="1"/>
              <a:t>Pt</a:t>
            </a:r>
            <a:r>
              <a:rPr lang="en-IN" dirty="0"/>
              <a:t> conscious, oriented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/>
              <a:t>B/L pupils 4mm,RTL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/>
              <a:t>Moves all 4limbs normally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No </a:t>
            </a:r>
            <a:r>
              <a:rPr lang="en-IN" dirty="0"/>
              <a:t>neck stiffness/Neck muscle </a:t>
            </a:r>
            <a:r>
              <a:rPr lang="en-IN" dirty="0" smtClean="0"/>
              <a:t>weakness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No </a:t>
            </a:r>
            <a:r>
              <a:rPr lang="en-IN" dirty="0" err="1" smtClean="0"/>
              <a:t>fasciculations</a:t>
            </a:r>
            <a:endParaRPr lang="en-IN" dirty="0"/>
          </a:p>
          <a:p>
            <a:pPr marL="342900" indent="-34290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784878"/>
              </p:ext>
            </p:extLst>
          </p:nvPr>
        </p:nvGraphicFramePr>
        <p:xfrm>
          <a:off x="609600" y="304800"/>
          <a:ext cx="101600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/>
                <a:gridCol w="3386667"/>
                <a:gridCol w="3386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 LIMB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LIMB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727663"/>
              </p:ext>
            </p:extLst>
          </p:nvPr>
        </p:nvGraphicFramePr>
        <p:xfrm>
          <a:off x="609600" y="1524000"/>
          <a:ext cx="101600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/>
                <a:gridCol w="3386667"/>
                <a:gridCol w="3386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 LIMB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LIMB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474067"/>
              </p:ext>
            </p:extLst>
          </p:nvPr>
        </p:nvGraphicFramePr>
        <p:xfrm>
          <a:off x="609600" y="3505200"/>
          <a:ext cx="101600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/>
                <a:gridCol w="3386667"/>
                <a:gridCol w="3386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SUPINATOR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KNEE JERK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ANKLE JERK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BRISK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74315"/>
              </p:ext>
            </p:extLst>
          </p:nvPr>
        </p:nvGraphicFramePr>
        <p:xfrm>
          <a:off x="609600" y="2829560"/>
          <a:ext cx="10210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0"/>
                <a:gridCol w="3403600"/>
                <a:gridCol w="340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PLANTAR REFLEX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FLEXOR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4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73</TotalTime>
  <Words>301</Words>
  <Application>Microsoft Office PowerPoint</Application>
  <PresentationFormat>Custom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A rare case of Cartap Poisoning</vt:lpstr>
      <vt:lpstr>Complaints </vt:lpstr>
      <vt:lpstr>Present history</vt:lpstr>
      <vt:lpstr>Past history</vt:lpstr>
      <vt:lpstr>Personal history</vt:lpstr>
      <vt:lpstr>On examination,</vt:lpstr>
      <vt:lpstr>Vitals</vt:lpstr>
      <vt:lpstr>Systemic examination</vt:lpstr>
      <vt:lpstr>PowerPoint Presentation</vt:lpstr>
      <vt:lpstr>Diagnosis</vt:lpstr>
      <vt:lpstr>Investigations</vt:lpstr>
      <vt:lpstr>Treatment</vt:lpstr>
      <vt:lpstr>Aim of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rare case of Cartap Poisoning</dc:title>
  <cp:lastModifiedBy>MYPC</cp:lastModifiedBy>
  <cp:revision>19</cp:revision>
  <dcterms:modified xsi:type="dcterms:W3CDTF">2017-04-05T05:45:33Z</dcterms:modified>
</cp:coreProperties>
</file>