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4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96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7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6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7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3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47C7-CDE0-2D4D-9C57-9AAC2E15B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12180"/>
          </a:xfrm>
        </p:spPr>
        <p:txBody>
          <a:bodyPr/>
          <a:lstStyle/>
          <a:p>
            <a:r>
              <a:rPr lang="en-US" b="1"/>
              <a:t>Delayed manifestation of snake bite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B05A7-6DC8-1343-BC94-4326A22E0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131344"/>
            <a:ext cx="8676222" cy="265985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By 5</a:t>
            </a:r>
            <a:r>
              <a:rPr lang="en-US" baseline="30000"/>
              <a:t>th</a:t>
            </a:r>
            <a:r>
              <a:rPr lang="en-US"/>
              <a:t> medicine unit</a:t>
            </a:r>
          </a:p>
          <a:p>
            <a:r>
              <a:rPr lang="en-US"/>
              <a:t>Chief Dr A SENTHAMARAI </a:t>
            </a:r>
          </a:p>
          <a:p>
            <a:r>
              <a:rPr lang="en-US"/>
              <a:t>Asst professor </a:t>
            </a:r>
          </a:p>
          <a:p>
            <a:r>
              <a:rPr lang="en-US"/>
              <a:t>Dr P sudha</a:t>
            </a:r>
          </a:p>
          <a:p>
            <a:r>
              <a:rPr lang="en-US"/>
              <a:t>Dr MJ senthil Kumar </a:t>
            </a:r>
          </a:p>
          <a:p>
            <a:r>
              <a:rPr lang="en-US"/>
              <a:t>Dr s sugadev</a:t>
            </a:r>
          </a:p>
          <a:p>
            <a:r>
              <a:rPr lang="en-US"/>
              <a:t>Presentor  :  Noorul Ameen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8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8A35B-CD4B-0D47-94F6-F0988FD3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718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99B75-1E66-9C44-BCEA-AFED472C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3333"/>
            <a:ext cx="9905998" cy="4097867"/>
          </a:xfrm>
        </p:spPr>
        <p:txBody>
          <a:bodyPr/>
          <a:lstStyle/>
          <a:p>
            <a:r>
              <a:rPr lang="en-IN"/>
              <a:t>IN the er </a:t>
            </a:r>
            <a:r>
              <a:rPr lang="en-IN" err="1"/>
              <a:t>department,cbg</a:t>
            </a:r>
            <a:r>
              <a:rPr lang="en-IN"/>
              <a:t> was recorded 40mgs ,hence treated with dextrose iv infusion</a:t>
            </a:r>
          </a:p>
          <a:p>
            <a:r>
              <a:rPr lang="en-IN"/>
              <a:t>Pulse rate 50/mim regular rhythm normal volume</a:t>
            </a:r>
          </a:p>
          <a:p>
            <a:r>
              <a:rPr lang="en-IN"/>
              <a:t>Blood pressure 100/60 </a:t>
            </a:r>
            <a:r>
              <a:rPr lang="en-IN" err="1"/>
              <a:t>mmhg</a:t>
            </a:r>
            <a:r>
              <a:rPr lang="en-IN"/>
              <a:t> measure in r upper limb supine posture</a:t>
            </a:r>
          </a:p>
          <a:p>
            <a:r>
              <a:rPr lang="en-IN"/>
              <a:t>Saturation 96% in room air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2141-8451-8F40-B6F9-EC6BBDB9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3257"/>
          </a:xfrm>
        </p:spPr>
        <p:txBody>
          <a:bodyPr/>
          <a:lstStyle/>
          <a:p>
            <a:r>
              <a:rPr lang="en-IN"/>
              <a:t>Systemic examination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016E2-018D-2E47-A779-9DDA0E2A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4763"/>
            <a:ext cx="4830611" cy="3916438"/>
          </a:xfrm>
        </p:spPr>
        <p:txBody>
          <a:bodyPr>
            <a:normAutofit/>
          </a:bodyPr>
          <a:lstStyle/>
          <a:p>
            <a:r>
              <a:rPr lang="en-IN" sz="2400"/>
              <a:t>Cvs : s1 s2 </a:t>
            </a:r>
            <a:r>
              <a:rPr lang="en-IN" sz="2400" err="1"/>
              <a:t>heard,no</a:t>
            </a:r>
            <a:r>
              <a:rPr lang="en-IN" sz="2400"/>
              <a:t> murmur</a:t>
            </a:r>
          </a:p>
          <a:p>
            <a:r>
              <a:rPr lang="en-IN" sz="2400"/>
              <a:t>Rs:bilateral air entry present, no added sounds</a:t>
            </a:r>
          </a:p>
          <a:p>
            <a:r>
              <a:rPr lang="en-IN" sz="2400"/>
              <a:t>P/</a:t>
            </a:r>
            <a:r>
              <a:rPr lang="en-IN" sz="2400" err="1"/>
              <a:t>a:soft,bs</a:t>
            </a:r>
            <a:r>
              <a:rPr lang="en-IN" sz="2400"/>
              <a:t>+,no organomegaly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D2EF8E-A39F-6442-B5D6-4BC7ACE8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62825" y="1874838"/>
            <a:ext cx="4829175" cy="3916362"/>
          </a:xfrm>
        </p:spPr>
        <p:txBody>
          <a:bodyPr>
            <a:normAutofit lnSpcReduction="10000"/>
          </a:bodyPr>
          <a:lstStyle/>
          <a:p>
            <a:r>
              <a:rPr lang="en-IN" err="1"/>
              <a:t>Cns</a:t>
            </a:r>
            <a:r>
              <a:rPr lang="en-IN"/>
              <a:t> :drowsy partially responds to oral commands</a:t>
            </a:r>
          </a:p>
          <a:p>
            <a:r>
              <a:rPr lang="en-IN"/>
              <a:t>Moves all 4 limbs</a:t>
            </a:r>
          </a:p>
          <a:p>
            <a:r>
              <a:rPr lang="en-IN"/>
              <a:t>Tone normal in all 4 limbs </a:t>
            </a:r>
          </a:p>
          <a:p>
            <a:r>
              <a:rPr lang="en-IN"/>
              <a:t>Generalised muscle wasting</a:t>
            </a:r>
          </a:p>
          <a:p>
            <a:r>
              <a:rPr lang="en-IN"/>
              <a:t>Deep tendon Reflexes + </a:t>
            </a:r>
          </a:p>
          <a:p>
            <a:r>
              <a:rPr lang="en-IN"/>
              <a:t>No nystagmus</a:t>
            </a:r>
          </a:p>
          <a:p>
            <a:r>
              <a:rPr lang="en-IN"/>
              <a:t>No involuntary movements</a:t>
            </a:r>
          </a:p>
          <a:p>
            <a:r>
              <a:rPr lang="en-IN"/>
              <a:t>b/l pupil 3mm equally reacting to light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AD21-C55C-5E40-9E14-C6BD5CA2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805"/>
          </a:xfrm>
        </p:spPr>
        <p:txBody>
          <a:bodyPr/>
          <a:lstStyle/>
          <a:p>
            <a:r>
              <a:rPr lang="en-IN"/>
              <a:t>Basic investigation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26221E-A1E7-2748-8A2D-9E96108C9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403709"/>
              </p:ext>
            </p:extLst>
          </p:nvPr>
        </p:nvGraphicFramePr>
        <p:xfrm>
          <a:off x="1141411" y="1829404"/>
          <a:ext cx="3545494" cy="342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747">
                  <a:extLst>
                    <a:ext uri="{9D8B030D-6E8A-4147-A177-3AD203B41FA5}">
                      <a16:colId xmlns:a16="http://schemas.microsoft.com/office/drawing/2014/main" val="977143512"/>
                    </a:ext>
                  </a:extLst>
                </a:gridCol>
                <a:gridCol w="1772747">
                  <a:extLst>
                    <a:ext uri="{9D8B030D-6E8A-4147-A177-3AD203B41FA5}">
                      <a16:colId xmlns:a16="http://schemas.microsoft.com/office/drawing/2014/main" val="1518158192"/>
                    </a:ext>
                  </a:extLst>
                </a:gridCol>
              </a:tblGrid>
              <a:tr h="685397">
                <a:tc>
                  <a:txBody>
                    <a:bodyPr/>
                    <a:lstStyle/>
                    <a:p>
                      <a:r>
                        <a:rPr lang="en-IN"/>
                        <a:t>Total count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2200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376425"/>
                  </a:ext>
                </a:extLst>
              </a:tr>
              <a:tr h="685397">
                <a:tc>
                  <a:txBody>
                    <a:bodyPr/>
                    <a:lstStyle/>
                    <a:p>
                      <a:r>
                        <a:rPr lang="en-IN"/>
                        <a:t>Dc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41/41/18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7644"/>
                  </a:ext>
                </a:extLst>
              </a:tr>
              <a:tr h="685397">
                <a:tc>
                  <a:txBody>
                    <a:bodyPr/>
                    <a:lstStyle/>
                    <a:p>
                      <a:r>
                        <a:rPr lang="en-IN"/>
                        <a:t>Hb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8.1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82820"/>
                  </a:ext>
                </a:extLst>
              </a:tr>
              <a:tr h="685397">
                <a:tc>
                  <a:txBody>
                    <a:bodyPr/>
                    <a:lstStyle/>
                    <a:p>
                      <a:r>
                        <a:rPr lang="en-IN" err="1"/>
                        <a:t>Pcv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62792"/>
                  </a:ext>
                </a:extLst>
              </a:tr>
              <a:tr h="685397">
                <a:tc>
                  <a:txBody>
                    <a:bodyPr/>
                    <a:lstStyle/>
                    <a:p>
                      <a:r>
                        <a:rPr lang="en-IN"/>
                        <a:t>Platelet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1.77 l/mm3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03507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596B891-2399-F04B-8BC3-1B0E0903E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3299"/>
              </p:ext>
            </p:extLst>
          </p:nvPr>
        </p:nvGraphicFramePr>
        <p:xfrm>
          <a:off x="6096000" y="2013857"/>
          <a:ext cx="2688168" cy="301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4">
                  <a:extLst>
                    <a:ext uri="{9D8B030D-6E8A-4147-A177-3AD203B41FA5}">
                      <a16:colId xmlns:a16="http://schemas.microsoft.com/office/drawing/2014/main" val="3076100827"/>
                    </a:ext>
                  </a:extLst>
                </a:gridCol>
                <a:gridCol w="1344084">
                  <a:extLst>
                    <a:ext uri="{9D8B030D-6E8A-4147-A177-3AD203B41FA5}">
                      <a16:colId xmlns:a16="http://schemas.microsoft.com/office/drawing/2014/main" val="2307879707"/>
                    </a:ext>
                  </a:extLst>
                </a:gridCol>
              </a:tblGrid>
              <a:tr h="602948">
                <a:tc>
                  <a:txBody>
                    <a:bodyPr/>
                    <a:lstStyle/>
                    <a:p>
                      <a:r>
                        <a:rPr lang="en-IN" err="1"/>
                        <a:t>Rbs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19462"/>
                  </a:ext>
                </a:extLst>
              </a:tr>
              <a:tr h="602948">
                <a:tc>
                  <a:txBody>
                    <a:bodyPr/>
                    <a:lstStyle/>
                    <a:p>
                      <a:r>
                        <a:rPr lang="en-IN"/>
                        <a:t>Urea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12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68178"/>
                  </a:ext>
                </a:extLst>
              </a:tr>
              <a:tr h="602948">
                <a:tc>
                  <a:txBody>
                    <a:bodyPr/>
                    <a:lstStyle/>
                    <a:p>
                      <a:r>
                        <a:rPr lang="en-IN"/>
                        <a:t>Creatinine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1.0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855862"/>
                  </a:ext>
                </a:extLst>
              </a:tr>
              <a:tr h="602948">
                <a:tc>
                  <a:txBody>
                    <a:bodyPr/>
                    <a:lstStyle/>
                    <a:p>
                      <a:r>
                        <a:rPr lang="en-IN"/>
                        <a:t>Na+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121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58617"/>
                  </a:ext>
                </a:extLst>
              </a:tr>
              <a:tr h="602948">
                <a:tc>
                  <a:txBody>
                    <a:bodyPr/>
                    <a:lstStyle/>
                    <a:p>
                      <a:r>
                        <a:rPr lang="en-IN"/>
                        <a:t>K+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4.4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25643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BE03A17-072F-B641-8745-A7FDBAD8F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81763"/>
              </p:ext>
            </p:extLst>
          </p:nvPr>
        </p:nvGraphicFramePr>
        <p:xfrm>
          <a:off x="9464524" y="2222500"/>
          <a:ext cx="2479524" cy="266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762">
                  <a:extLst>
                    <a:ext uri="{9D8B030D-6E8A-4147-A177-3AD203B41FA5}">
                      <a16:colId xmlns:a16="http://schemas.microsoft.com/office/drawing/2014/main" val="2168581272"/>
                    </a:ext>
                  </a:extLst>
                </a:gridCol>
                <a:gridCol w="1239762">
                  <a:extLst>
                    <a:ext uri="{9D8B030D-6E8A-4147-A177-3AD203B41FA5}">
                      <a16:colId xmlns:a16="http://schemas.microsoft.com/office/drawing/2014/main" val="3866203220"/>
                    </a:ext>
                  </a:extLst>
                </a:gridCol>
              </a:tblGrid>
              <a:tr h="876905">
                <a:tc>
                  <a:txBody>
                    <a:bodyPr/>
                    <a:lstStyle/>
                    <a:p>
                      <a:r>
                        <a:rPr lang="en-IN"/>
                        <a:t>Total protein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5.7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98619"/>
                  </a:ext>
                </a:extLst>
              </a:tr>
              <a:tr h="876905">
                <a:tc>
                  <a:txBody>
                    <a:bodyPr/>
                    <a:lstStyle/>
                    <a:p>
                      <a:r>
                        <a:rPr lang="en-IN"/>
                        <a:t>Albumin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64142"/>
                  </a:ext>
                </a:extLst>
              </a:tr>
              <a:tr h="876905">
                <a:tc>
                  <a:txBody>
                    <a:bodyPr/>
                    <a:lstStyle/>
                    <a:p>
                      <a:r>
                        <a:rPr lang="en-IN"/>
                        <a:t>Globulin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2.2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2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7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1EB2-3F23-F04A-8CE0-E9E9F44F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383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8A7B-0A16-3045-8E35-AA6C937B3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53811"/>
            <a:ext cx="4331682" cy="4037390"/>
          </a:xfrm>
        </p:spPr>
        <p:txBody>
          <a:bodyPr/>
          <a:lstStyle/>
          <a:p>
            <a:r>
              <a:rPr lang="en-IN" err="1"/>
              <a:t>Vctc</a:t>
            </a:r>
            <a:r>
              <a:rPr lang="en-IN"/>
              <a:t> negative </a:t>
            </a:r>
          </a:p>
          <a:p>
            <a:r>
              <a:rPr lang="en-IN"/>
              <a:t>Viral markers negative</a:t>
            </a:r>
          </a:p>
          <a:p>
            <a:r>
              <a:rPr lang="en-IN" err="1"/>
              <a:t>Usg</a:t>
            </a:r>
            <a:r>
              <a:rPr lang="en-IN"/>
              <a:t> abdomen and pelvis : no ascites , liver /spleen n  size and echoes, kidneys n size and cmd maintained</a:t>
            </a:r>
          </a:p>
          <a:p>
            <a:r>
              <a:rPr lang="en-IN"/>
              <a:t> Ps:Manual wbc count 3900cells/mm3</a:t>
            </a:r>
          </a:p>
          <a:p>
            <a:r>
              <a:rPr lang="en-IN"/>
              <a:t>Mild dimorphic anaemia{ microcytic + </a:t>
            </a:r>
            <a:r>
              <a:rPr lang="en-IN" err="1"/>
              <a:t>normocytic</a:t>
            </a:r>
            <a:r>
              <a:rPr lang="en-IN"/>
              <a:t>}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8D445D-4EF1-C649-9285-1C055D54E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6413" y="1754188"/>
            <a:ext cx="5335587" cy="4037012"/>
          </a:xfrm>
        </p:spPr>
        <p:txBody>
          <a:bodyPr/>
          <a:lstStyle/>
          <a:p>
            <a:r>
              <a:rPr lang="en-IN"/>
              <a:t>Thyroid profile</a:t>
            </a:r>
          </a:p>
          <a:p>
            <a:r>
              <a:rPr lang="en-IN"/>
              <a:t>T4- 0.87 mcg/dl</a:t>
            </a:r>
          </a:p>
          <a:p>
            <a:r>
              <a:rPr lang="en-IN"/>
              <a:t>T3- 0.34 mg/ml</a:t>
            </a:r>
          </a:p>
          <a:p>
            <a:r>
              <a:rPr lang="en-IN" err="1"/>
              <a:t>Tsh</a:t>
            </a:r>
            <a:r>
              <a:rPr lang="en-IN"/>
              <a:t> – 2.77 </a:t>
            </a:r>
            <a:r>
              <a:rPr lang="en-IN" err="1"/>
              <a:t>miu</a:t>
            </a:r>
            <a:r>
              <a:rPr lang="en-IN"/>
              <a:t>/ml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9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6335-C2E6-464D-9594-99B4B279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Provisional diagnosis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59A6-3339-B542-B457-A8096016E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/>
              <a:t>Giddiness for evaluation / central hypothyroidism/ </a:t>
            </a:r>
            <a:r>
              <a:rPr lang="en-IN" err="1"/>
              <a:t>anemia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9F8CB06-B86F-8142-8D0E-23825A7927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7879" y="2667000"/>
            <a:ext cx="2342267" cy="3124200"/>
          </a:xfrm>
        </p:spPr>
      </p:pic>
    </p:spTree>
    <p:extLst>
      <p:ext uri="{BB962C8B-B14F-4D97-AF65-F5344CB8AC3E}">
        <p14:creationId xmlns:p14="http://schemas.microsoft.com/office/powerpoint/2010/main" val="180466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2236-C129-A942-BBD1-58193D52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7935"/>
            <a:ext cx="9905998" cy="1597779"/>
          </a:xfrm>
        </p:spPr>
        <p:txBody>
          <a:bodyPr/>
          <a:lstStyle/>
          <a:p>
            <a:r>
              <a:rPr lang="en-IN"/>
              <a:t>Endocrinology opinion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667C65-5B0B-3841-9DF9-CAA8FA6B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5715"/>
            <a:ext cx="4679420" cy="3795486"/>
          </a:xfrm>
        </p:spPr>
        <p:txBody>
          <a:bodyPr/>
          <a:lstStyle/>
          <a:p>
            <a:r>
              <a:rPr lang="en-IN"/>
              <a:t>Impression: </a:t>
            </a:r>
          </a:p>
          <a:p>
            <a:r>
              <a:rPr lang="en-IN"/>
              <a:t>Central hypothyroidism ?central </a:t>
            </a:r>
            <a:r>
              <a:rPr lang="en-IN" err="1"/>
              <a:t>hypocortisolism</a:t>
            </a:r>
            <a:endParaRPr lang="en-IN"/>
          </a:p>
          <a:p>
            <a:r>
              <a:rPr lang="en-IN"/>
              <a:t>To r/o </a:t>
            </a:r>
            <a:r>
              <a:rPr lang="en-IN" err="1"/>
              <a:t>panhypopituitarism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D6B0829-DC7C-4E49-A2B2-ACF7760BEF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12050" y="2103438"/>
            <a:ext cx="4679950" cy="3794125"/>
          </a:xfrm>
        </p:spPr>
        <p:txBody>
          <a:bodyPr/>
          <a:lstStyle/>
          <a:p>
            <a:r>
              <a:rPr lang="en-IN"/>
              <a:t>Advice</a:t>
            </a:r>
          </a:p>
          <a:p>
            <a:r>
              <a:rPr lang="en-IN"/>
              <a:t>Fasting serum cortisol</a:t>
            </a:r>
          </a:p>
          <a:p>
            <a:r>
              <a:rPr lang="en-IN"/>
              <a:t>Repeat </a:t>
            </a:r>
            <a:r>
              <a:rPr lang="en-IN" err="1"/>
              <a:t>serm</a:t>
            </a:r>
            <a:r>
              <a:rPr lang="en-IN"/>
              <a:t> electrolytes</a:t>
            </a:r>
          </a:p>
          <a:p>
            <a:r>
              <a:rPr lang="en-IN" err="1"/>
              <a:t>Mri</a:t>
            </a:r>
            <a:r>
              <a:rPr lang="en-IN"/>
              <a:t> brain</a:t>
            </a:r>
          </a:p>
          <a:p>
            <a:r>
              <a:rPr lang="en-IN"/>
              <a:t>Add t.thyroxine 100 mcg 1 </a:t>
            </a:r>
            <a:r>
              <a:rPr lang="en-IN" err="1"/>
              <a:t>od</a:t>
            </a:r>
            <a:r>
              <a:rPr lang="en-IN"/>
              <a:t> on empty stomach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0949-9CAF-B248-825D-336A1BC2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Investigations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519-11C1-7743-AD81-F983B3BBBD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/>
              <a:t>Morning Serum cortisol- 3.38 mcg/dl</a:t>
            </a:r>
          </a:p>
          <a:p>
            <a:r>
              <a:rPr lang="en-IN"/>
              <a:t>Repeat serum sodium – 114 </a:t>
            </a:r>
            <a:r>
              <a:rPr lang="en-IN" err="1"/>
              <a:t>meq</a:t>
            </a:r>
            <a:r>
              <a:rPr lang="en-IN"/>
              <a:t>/l</a:t>
            </a:r>
          </a:p>
          <a:p>
            <a:r>
              <a:rPr lang="en-IN"/>
              <a:t>Lh- </a:t>
            </a:r>
            <a:r>
              <a:rPr lang="en-IN" err="1"/>
              <a:t>1.73miu</a:t>
            </a:r>
            <a:r>
              <a:rPr lang="en-IN"/>
              <a:t>/ml</a:t>
            </a:r>
          </a:p>
          <a:p>
            <a:r>
              <a:rPr lang="en-IN" err="1"/>
              <a:t>Fsh</a:t>
            </a:r>
            <a:r>
              <a:rPr lang="en-IN"/>
              <a:t>- 2.79 </a:t>
            </a:r>
            <a:r>
              <a:rPr lang="en-IN" err="1"/>
              <a:t>miu</a:t>
            </a:r>
            <a:r>
              <a:rPr lang="en-IN"/>
              <a:t>/ml</a:t>
            </a:r>
          </a:p>
          <a:p>
            <a:r>
              <a:rPr lang="en-IN"/>
              <a:t>Testosterone- 34.01 </a:t>
            </a:r>
            <a:r>
              <a:rPr lang="en-IN" err="1"/>
              <a:t>ng</a:t>
            </a:r>
            <a:r>
              <a:rPr lang="en-IN"/>
              <a:t>/dl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97B634-07CA-7541-AAB8-9EF19E140A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/>
              <a:t>Endocrinology review obtained </a:t>
            </a:r>
          </a:p>
          <a:p>
            <a:r>
              <a:rPr lang="en-IN" err="1"/>
              <a:t>Panhypopituitarism</a:t>
            </a:r>
            <a:r>
              <a:rPr lang="en-IN"/>
              <a:t> - central </a:t>
            </a:r>
            <a:r>
              <a:rPr lang="en-IN" err="1"/>
              <a:t>hypocortisolism</a:t>
            </a:r>
            <a:r>
              <a:rPr lang="en-IN"/>
              <a:t>,</a:t>
            </a:r>
            <a:r>
              <a:rPr lang="en-IN" err="1"/>
              <a:t>hyoithyroiidism</a:t>
            </a:r>
            <a:r>
              <a:rPr lang="en-IN"/>
              <a:t>,</a:t>
            </a:r>
            <a:r>
              <a:rPr lang="en-IN" err="1"/>
              <a:t>hypogonadotropic</a:t>
            </a:r>
            <a:r>
              <a:rPr lang="en-IN"/>
              <a:t> hypogonadism</a:t>
            </a:r>
          </a:p>
          <a:p>
            <a:r>
              <a:rPr lang="en-IN" err="1"/>
              <a:t>Inj.hydrocortisone</a:t>
            </a:r>
            <a:r>
              <a:rPr lang="en-IN"/>
              <a:t> 50 mg iv q8h</a:t>
            </a:r>
          </a:p>
          <a:p>
            <a:r>
              <a:rPr lang="en-IN"/>
              <a:t>T.thyroxine 150 mcg </a:t>
            </a:r>
            <a:r>
              <a:rPr lang="en-IN" err="1"/>
              <a:t>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0EB8-08BC-EB44-AAAA-A669138A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Mri brain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A39A551-4C1C-A34A-9C37-EC9F6DCF4F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1264" y="2781301"/>
            <a:ext cx="3441735" cy="312420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A5397C3-73A1-F344-BCF1-6715613A9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8676" y="2667000"/>
            <a:ext cx="3441735" cy="3124200"/>
          </a:xfrm>
        </p:spPr>
      </p:pic>
    </p:spTree>
    <p:extLst>
      <p:ext uri="{BB962C8B-B14F-4D97-AF65-F5344CB8AC3E}">
        <p14:creationId xmlns:p14="http://schemas.microsoft.com/office/powerpoint/2010/main" val="639283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3E20-6B9C-C748-9A62-79FE1F9F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3375E-40D9-E840-9471-664424E6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Pan hypopituitarism /secondary empty sella/ Snake bite related</a:t>
            </a:r>
          </a:p>
        </p:txBody>
      </p:sp>
    </p:spTree>
    <p:extLst>
      <p:ext uri="{BB962C8B-B14F-4D97-AF65-F5344CB8AC3E}">
        <p14:creationId xmlns:p14="http://schemas.microsoft.com/office/powerpoint/2010/main" val="302528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FE5E-8B55-404C-9C52-B877FBEC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of the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4C63-95BC-BF4D-8CAA-B905CDC3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60" y="2403323"/>
            <a:ext cx="9905998" cy="3124201"/>
          </a:xfrm>
        </p:spPr>
        <p:txBody>
          <a:bodyPr/>
          <a:lstStyle/>
          <a:p>
            <a:r>
              <a:rPr lang="en-IN"/>
              <a:t>Acute /chronic hypopituitarism can be the </a:t>
            </a:r>
            <a:r>
              <a:rPr lang="en-IN" err="1"/>
              <a:t>sequlae</a:t>
            </a:r>
            <a:r>
              <a:rPr lang="en-IN"/>
              <a:t> of snake bite mostly VIPER ENVENOMATION</a:t>
            </a:r>
            <a:r>
              <a:rPr lang="en-US"/>
              <a:t> – high index of suspicion </a:t>
            </a:r>
          </a:p>
          <a:p>
            <a:r>
              <a:rPr lang="en-US"/>
              <a:t>Lab tests for hypopituitarism if unexplained hypotension, hyponatremia, hypoglycemia </a:t>
            </a:r>
          </a:p>
          <a:p>
            <a:endParaRPr lang="en-IN"/>
          </a:p>
          <a:p>
            <a:r>
              <a:rPr lang="en-IN"/>
              <a:t> Latency period can be as long as 4  upto 20 years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2A04-3F14-5248-B264-CD214E24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07067"/>
          </a:xfrm>
        </p:spPr>
        <p:txBody>
          <a:bodyPr/>
          <a:lstStyle/>
          <a:p>
            <a:r>
              <a:rPr lang="en-IN"/>
              <a:t>Chief complaints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6D51-3E59-2F49-B072-1945778D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16667"/>
            <a:ext cx="9905998" cy="3674533"/>
          </a:xfrm>
        </p:spPr>
        <p:txBody>
          <a:bodyPr>
            <a:normAutofit/>
          </a:bodyPr>
          <a:lstStyle/>
          <a:p>
            <a:r>
              <a:rPr lang="en-IN" sz="2400"/>
              <a:t>A 60 year old male patient came to </a:t>
            </a:r>
            <a:r>
              <a:rPr lang="en-IN" sz="2400" err="1"/>
              <a:t>grh</a:t>
            </a:r>
            <a:r>
              <a:rPr lang="en-IN" sz="2400"/>
              <a:t> </a:t>
            </a:r>
            <a:r>
              <a:rPr lang="en-IN" sz="2400" err="1"/>
              <a:t>madurai</a:t>
            </a:r>
            <a:r>
              <a:rPr lang="en-IN" sz="2400"/>
              <a:t> er with the complaints of </a:t>
            </a:r>
          </a:p>
          <a:p>
            <a:r>
              <a:rPr lang="en-IN" sz="2400"/>
              <a:t>Giddiness for 1 week</a:t>
            </a:r>
          </a:p>
        </p:txBody>
      </p:sp>
    </p:spTree>
    <p:extLst>
      <p:ext uri="{BB962C8B-B14F-4D97-AF65-F5344CB8AC3E}">
        <p14:creationId xmlns:p14="http://schemas.microsoft.com/office/powerpoint/2010/main" val="133073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0DC1-F805-1246-93F7-3D889E3F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History of presenting illness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B726-446B-3749-9F3F-FB5071F2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Patient was apparently normal one week before then he had </a:t>
            </a:r>
          </a:p>
          <a:p>
            <a:r>
              <a:rPr lang="en-IN"/>
              <a:t>h/o giddiness for one week which is aggravated on changing the posture</a:t>
            </a:r>
          </a:p>
          <a:p>
            <a:r>
              <a:rPr lang="en-IN"/>
              <a:t>h/o easy fatiguability which was started 4 years before and so he quits his job</a:t>
            </a:r>
            <a:r>
              <a:rPr lang="en-US"/>
              <a:t> I.</a:t>
            </a:r>
            <a:r>
              <a:rPr lang="en-IN"/>
              <a:t> </a:t>
            </a:r>
            <a:r>
              <a:rPr lang="en-US"/>
              <a:t>E mechanical shop worker</a:t>
            </a:r>
            <a:endParaRPr lang="en-IN"/>
          </a:p>
          <a:p>
            <a:r>
              <a:rPr lang="en-IN"/>
              <a:t>h/o vomiting 2 episodes per day for the last 5 days</a:t>
            </a:r>
          </a:p>
          <a:p>
            <a:r>
              <a:rPr lang="en-IN"/>
              <a:t>No h/o headache /visual </a:t>
            </a:r>
            <a:r>
              <a:rPr lang="en-IN" err="1"/>
              <a:t>dusturbances</a:t>
            </a:r>
            <a:endParaRPr lang="en-IN"/>
          </a:p>
          <a:p>
            <a:r>
              <a:rPr lang="en-IN"/>
              <a:t>h/o altered mental status for 1 day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C1A3-1282-A84A-843B-2B4AED25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4528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C2CA-7107-ED4B-BE90-CBB6CB2B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96786"/>
            <a:ext cx="9905998" cy="4294414"/>
          </a:xfrm>
        </p:spPr>
        <p:txBody>
          <a:bodyPr/>
          <a:lstStyle/>
          <a:p>
            <a:r>
              <a:rPr lang="en-IN"/>
              <a:t>No h/o fever/myalgia/arthralgia</a:t>
            </a:r>
          </a:p>
          <a:p>
            <a:r>
              <a:rPr lang="en-IN"/>
              <a:t>h/o weight gain </a:t>
            </a:r>
          </a:p>
          <a:p>
            <a:r>
              <a:rPr lang="en-IN"/>
              <a:t>h/o cold intolerance </a:t>
            </a:r>
          </a:p>
          <a:p>
            <a:r>
              <a:rPr lang="en-IN"/>
              <a:t>No h/o motor/sensory disturbance</a:t>
            </a:r>
          </a:p>
          <a:p>
            <a:r>
              <a:rPr lang="en-IN"/>
              <a:t>h/o memory disturbance –recent memory on and off for past 2 years </a:t>
            </a:r>
          </a:p>
          <a:p>
            <a:r>
              <a:rPr lang="en-IN"/>
              <a:t>No h/o abdominal pain/loose stools</a:t>
            </a:r>
          </a:p>
          <a:p>
            <a:r>
              <a:rPr lang="en-IN"/>
              <a:t>No h/o loss of weight and loss of appetite</a:t>
            </a:r>
          </a:p>
          <a:p>
            <a:r>
              <a:rPr lang="en-IN"/>
              <a:t>NO h/o libido/sexual disturbances</a:t>
            </a:r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34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06FD-F29D-BD49-88DE-381952B7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Past 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2A2C-4AA0-6241-8470-3160E707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No h/o similar illness in the past</a:t>
            </a:r>
          </a:p>
          <a:p>
            <a:r>
              <a:rPr lang="en-IN"/>
              <a:t>Not a known case of dm/</a:t>
            </a:r>
            <a:r>
              <a:rPr lang="en-IN" err="1"/>
              <a:t>htn</a:t>
            </a:r>
            <a:r>
              <a:rPr lang="en-IN"/>
              <a:t>/</a:t>
            </a:r>
            <a:r>
              <a:rPr lang="en-IN" err="1"/>
              <a:t>ckd</a:t>
            </a:r>
            <a:r>
              <a:rPr lang="en-IN"/>
              <a:t>/cad/epilepsy/thyroid disorders/</a:t>
            </a:r>
            <a:r>
              <a:rPr lang="en-IN" err="1"/>
              <a:t>copd</a:t>
            </a:r>
            <a:endParaRPr lang="en-IN"/>
          </a:p>
          <a:p>
            <a:r>
              <a:rPr lang="en-IN"/>
              <a:t>No h/o head trauma/surgery/irradiation</a:t>
            </a:r>
          </a:p>
          <a:p>
            <a:r>
              <a:rPr lang="en-IN"/>
              <a:t>h/o snake bite in the left foot on 2007 for which he admitted with leg </a:t>
            </a:r>
            <a:r>
              <a:rPr lang="en-IN" err="1"/>
              <a:t>swelling,treated</a:t>
            </a:r>
            <a:r>
              <a:rPr lang="en-IN"/>
              <a:t> with surgical procedures –records not found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8162-A2EF-8A45-8CE1-C08C6D60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AA81F6-2FEE-6C4B-B06B-3302D6D50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307" y="2702719"/>
            <a:ext cx="3898056" cy="3124200"/>
          </a:xfrm>
        </p:spPr>
      </p:pic>
    </p:spTree>
    <p:extLst>
      <p:ext uri="{BB962C8B-B14F-4D97-AF65-F5344CB8AC3E}">
        <p14:creationId xmlns:p14="http://schemas.microsoft.com/office/powerpoint/2010/main" val="276442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ECA0-2CF6-DB43-8A48-1A4DCAB9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Personal 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197D-5809-3649-85EE-27D15D186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Mixed diet</a:t>
            </a:r>
          </a:p>
          <a:p>
            <a:r>
              <a:rPr lang="en-IN"/>
              <a:t>Normal bowel and bladder habits </a:t>
            </a:r>
          </a:p>
          <a:p>
            <a:r>
              <a:rPr lang="en-IN"/>
              <a:t>Non smoker </a:t>
            </a:r>
          </a:p>
          <a:p>
            <a:r>
              <a:rPr lang="en-IN"/>
              <a:t>Non alcoholic</a:t>
            </a:r>
          </a:p>
          <a:p>
            <a:r>
              <a:rPr lang="en-IN"/>
              <a:t>Increased day time sleepiness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2578-C9C5-474F-A1EA-8678DB22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4686"/>
          </a:xfrm>
        </p:spPr>
        <p:txBody>
          <a:bodyPr/>
          <a:lstStyle/>
          <a:p>
            <a:r>
              <a:rPr lang="en-IN"/>
              <a:t>General examination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7DDB-CBC6-F24B-9471-E7B833530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0119"/>
            <a:ext cx="9905998" cy="3871081"/>
          </a:xfrm>
        </p:spPr>
        <p:txBody>
          <a:bodyPr>
            <a:normAutofit/>
          </a:bodyPr>
          <a:lstStyle/>
          <a:p>
            <a:r>
              <a:rPr lang="en-IN" sz="2400"/>
              <a:t>Pt was drowsy</a:t>
            </a:r>
          </a:p>
          <a:p>
            <a:r>
              <a:rPr lang="en-IN" sz="2400"/>
              <a:t>Partially responds to oral commands</a:t>
            </a:r>
          </a:p>
          <a:p>
            <a:r>
              <a:rPr lang="en-IN" sz="2400"/>
              <a:t>Afebrile</a:t>
            </a:r>
          </a:p>
          <a:p>
            <a:r>
              <a:rPr lang="en-IN" sz="2400"/>
              <a:t>Pallor</a:t>
            </a:r>
          </a:p>
          <a:p>
            <a:r>
              <a:rPr lang="en-IN" sz="2400"/>
              <a:t>Facial puffiness</a:t>
            </a:r>
          </a:p>
          <a:p>
            <a:r>
              <a:rPr lang="en-IN" sz="2400"/>
              <a:t>No pedal </a:t>
            </a:r>
            <a:r>
              <a:rPr lang="en-IN" sz="2400" err="1"/>
              <a:t>edema</a:t>
            </a:r>
            <a:endParaRPr lang="en-IN" sz="2400"/>
          </a:p>
          <a:p>
            <a:r>
              <a:rPr lang="en-IN" sz="2400"/>
              <a:t>Scalp psoriasis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88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A694-D987-9442-8678-47B6C859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57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FEB6-E84B-E348-BE0A-AC88B932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47977"/>
            <a:ext cx="9905998" cy="4143224"/>
          </a:xfrm>
        </p:spPr>
        <p:txBody>
          <a:bodyPr/>
          <a:lstStyle/>
          <a:p>
            <a:r>
              <a:rPr lang="en-IN"/>
              <a:t>Hair loss in the frontal/temples</a:t>
            </a:r>
          </a:p>
          <a:p>
            <a:r>
              <a:rPr lang="en-IN"/>
              <a:t>Sparse axillary hair</a:t>
            </a:r>
          </a:p>
          <a:p>
            <a:r>
              <a:rPr lang="en-IN"/>
              <a:t>No hyperpigmentation</a:t>
            </a:r>
          </a:p>
          <a:p>
            <a:r>
              <a:rPr lang="en-IN"/>
              <a:t>No striae/rashes</a:t>
            </a:r>
          </a:p>
          <a:p>
            <a:r>
              <a:rPr lang="en-IN"/>
              <a:t>No lymphadenopathy</a:t>
            </a:r>
          </a:p>
          <a:p>
            <a:r>
              <a:rPr lang="en-IN"/>
              <a:t>Bilateral </a:t>
            </a:r>
            <a:r>
              <a:rPr lang="en-IN" err="1"/>
              <a:t>gynaecomastia</a:t>
            </a:r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675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Droplet</vt:lpstr>
      <vt:lpstr>Delayed manifestation of snake bite </vt:lpstr>
      <vt:lpstr>Chief complaints</vt:lpstr>
      <vt:lpstr>History of presenting illness</vt:lpstr>
      <vt:lpstr>PowerPoint Presentation</vt:lpstr>
      <vt:lpstr>Past history</vt:lpstr>
      <vt:lpstr>PowerPoint Presentation</vt:lpstr>
      <vt:lpstr>Personal history</vt:lpstr>
      <vt:lpstr>General examination</vt:lpstr>
      <vt:lpstr>PowerPoint Presentation</vt:lpstr>
      <vt:lpstr>PowerPoint Presentation</vt:lpstr>
      <vt:lpstr>Systemic examination </vt:lpstr>
      <vt:lpstr>Basic investigation</vt:lpstr>
      <vt:lpstr>PowerPoint Presentation</vt:lpstr>
      <vt:lpstr>Provisional diagnosis</vt:lpstr>
      <vt:lpstr>Endocrinology opinion</vt:lpstr>
      <vt:lpstr>Investigations</vt:lpstr>
      <vt:lpstr>Mri brain</vt:lpstr>
      <vt:lpstr>Final Diagnosis </vt:lpstr>
      <vt:lpstr>Aim of the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Noorul Ameen</dc:creator>
  <cp:lastModifiedBy>Noorul Ameen</cp:lastModifiedBy>
  <cp:revision>2</cp:revision>
  <dcterms:created xsi:type="dcterms:W3CDTF">2022-02-22T06:24:14Z</dcterms:created>
  <dcterms:modified xsi:type="dcterms:W3CDTF">2022-02-22T17:28:36Z</dcterms:modified>
</cp:coreProperties>
</file>