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5"/>
  </p:notesMasterIdLst>
  <p:sldIdLst>
    <p:sldId id="256" r:id="rId2"/>
    <p:sldId id="282" r:id="rId3"/>
    <p:sldId id="257" r:id="rId4"/>
    <p:sldId id="283" r:id="rId5"/>
    <p:sldId id="284" r:id="rId6"/>
    <p:sldId id="258" r:id="rId7"/>
    <p:sldId id="285" r:id="rId8"/>
    <p:sldId id="259" r:id="rId9"/>
    <p:sldId id="260" r:id="rId10"/>
    <p:sldId id="286" r:id="rId11"/>
    <p:sldId id="281" r:id="rId12"/>
    <p:sldId id="261" r:id="rId13"/>
    <p:sldId id="275" r:id="rId14"/>
    <p:sldId id="276" r:id="rId15"/>
    <p:sldId id="265" r:id="rId16"/>
    <p:sldId id="271" r:id="rId17"/>
    <p:sldId id="266" r:id="rId18"/>
    <p:sldId id="270" r:id="rId19"/>
    <p:sldId id="278" r:id="rId20"/>
    <p:sldId id="279" r:id="rId21"/>
    <p:sldId id="262" r:id="rId22"/>
    <p:sldId id="263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>
        <p:scale>
          <a:sx n="66" d="100"/>
          <a:sy n="66" d="100"/>
        </p:scale>
        <p:origin x="4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2:17:51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542 1544 24575,'0'-34'0,"-2"-68"0,1 88 0,-1 0 0,-1 0 0,0 0 0,-1 0 0,-6-14 0,1 4 0,5 14 0,0-1 0,-1 0 0,-1 1 0,1 0 0,-8-9 0,7 13 0,1 0 0,1-1 0,-1 1 0,1-1 0,0 0 0,1 0 0,0 0 0,0-1 0,0 1 0,1-1 0,-2-11 0,-1-5 0,-1 1 0,0 0 0,-2 0 0,-1 1 0,-19-36 0,10 21 0,10 18 0,1 0 0,0 0 0,2 0 0,0-1 0,-3-25 0,3 18 0,-2-1 0,-16-43 0,12 41 0,-11-50 0,18 65 0,0 1 0,-1 0 0,-1 0 0,-10-20 0,-11-27 0,24 50 0,0-1 0,1 1 0,1-1 0,-1-20 0,2 21 0,-1 0 0,0 0 0,0 0 0,-1 1 0,-5-17 0,-1 8 0,2-1 0,0 1 0,2-1 0,0 0 0,1-1 0,1 1 0,1-25 0,1 8 0,-6 48 0,-22 43 0,-13 84 0,31-106 0,1 0 0,1 1 0,2-1 0,2 1 0,-1 51 0,20-119 0,-9 20 0,1 1 0,0 0 0,2 1 0,11-16 0,-13 20 0,-1 0 0,0 0 0,0-1 0,0 0 0,-2 0 0,1 0 0,-1 0 0,0-1 0,-1 0 0,3-18 0,-8-23 0,1 43 0,1-1 0,-1 1 0,1 0 0,1-1 0,0 1 0,0 0 0,3-10 0,-4 18 0,1-1 0,0 0 0,-1 1 0,1-1 0,0 1 0,0 0 0,0-1 0,0 1 0,0 0 0,0-1 0,0 1 0,0 0 0,0 0 0,2-1 0,-2 1 0,0 1 0,0-1 0,0 1 0,0 0 0,-1 0 0,1 0 0,0-1 0,0 1 0,0 0 0,0 0 0,0 0 0,0 0 0,0 0 0,0 1 0,-1-1 0,1 0 0,0 0 0,0 1 0,1-1 0,1 2 0,0 0 0,0 0 0,-1 0 0,1 0 0,0 0 0,-1 1 0,0-1 0,1 1 0,-1 0 0,0-1 0,3 7 0,9 17 0,2 0 0,0-1 0,2-1 0,24 26 0,-16-24 0,-9-10 0,-1 1 0,20 27 0,-34-41-72,1 1 1,0-1-1,0 0 0,0-1 0,0 1 0,1 0 0,-1-1 0,1 0 1,-1 0-1,1 0 0,0 0 0,0 0 0,0-1 0,0 0 0,0 0 1,0 0-1,0 0 0,6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2:17:58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565 0 24575,'-1'12'0,"-1"-1"0,0 1 0,0-1 0,-1 0 0,-1 0 0,0 0 0,0 0 0,-9 15 0,4-9 0,2 0 0,-7 23 0,-14 52 0,11-40 0,-11 60 0,18-69 0,-21 59 0,2-9 0,2-10 0,-5 21 0,22-38 0,9-53 0,0 1 0,-1-1 0,0 0 0,-2 0 0,1 0 0,-1 0 0,-1-1 0,-1 1 0,-6 11 0,0-6 0,2 1 0,0-1 0,1 2 0,-9 26 0,-18 84 0,20-66 0,4 0 0,11-52 0,0 0 0,-1 0 0,-1-1 0,0 1 0,-1-1 0,0 0 0,-10 21 0,4-17 0,1 1 0,1 0 0,0 0 0,1 1 0,1 0 0,1 0 0,0 0 0,1 1 0,1-1 0,1 1 0,-1 30 0,5-149 0,-3-96 0,-10 124 0,6 49 0,-3-43 0,9-158 0,-1 735 0,0-505 0,0-1 0,0 1 0,1-1 0,-1 0 0,1 0 0,0 1 0,1-1 0,-1 0 0,3 6 0,-3-9 0,0 0 0,-1 0 0,1 0 0,0 0 0,0 0 0,0-1 0,0 1 0,0 0 0,0 0 0,-1-1 0,2 1 0,-1-1 0,0 1 0,0-1 0,0 1 0,0-1 0,0 0 0,0 1 0,0-1 0,1 0 0,-1 0 0,0 0 0,0 0 0,0 0 0,0 0 0,1 0 0,-1 0 0,0-1 0,0 1 0,0 0 0,0-1 0,0 1 0,0-1 0,0 1 0,0-1 0,0 1 0,0-1 0,0 0 0,0 1 0,1-2 0,39-30 0,7-3 0,-36 28 0,0-1 0,-1-1 0,0 1 0,0-2 0,-1 0 0,-1 0 0,1 0 0,8-15 0,-14 20 0,0 1 0,1 0 0,-1 0 0,1 1 0,0 0 0,0-1 0,0 1 0,0 1 0,10-5 0,24-14 0,-22 8-341,-1-1 0,0-1-1,23-28 1,-30 32-6485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2:18:43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2:18:45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2:18:47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2:18:47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DA8FF-9874-46CD-B756-966FC3FFFEDD}" type="datetimeFigureOut">
              <a:rPr lang="en-IN" smtClean="0"/>
              <a:t>06-02-2024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5B89E-4034-4620-AC59-595F49487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09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5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9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3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3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9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1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0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0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2/6/2024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6.png"/><Relationship Id="rId9" Type="http://schemas.openxmlformats.org/officeDocument/2006/relationships/customXml" Target="../ink/ink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26D52-7CFA-B532-CA3A-65A040D4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 Hunt in THE cave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6EA51-916F-6BBE-433A-02B20D20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7" y="3329533"/>
            <a:ext cx="7141201" cy="3627412"/>
          </a:xfrm>
        </p:spPr>
        <p:txBody>
          <a:bodyPr>
            <a:normAutofit/>
          </a:bodyPr>
          <a:lstStyle/>
          <a:p>
            <a:r>
              <a:rPr lang="en-IN" sz="1800" b="1" dirty="0">
                <a:solidFill>
                  <a:schemeClr val="accent1"/>
                </a:solidFill>
              </a:rPr>
              <a:t>By VII </a:t>
            </a:r>
            <a:r>
              <a:rPr lang="en-IN" sz="1800" b="1" dirty="0" err="1">
                <a:solidFill>
                  <a:schemeClr val="accent1"/>
                </a:solidFill>
              </a:rPr>
              <a:t>th</a:t>
            </a:r>
            <a:r>
              <a:rPr lang="en-IN" sz="1800" b="1" dirty="0">
                <a:solidFill>
                  <a:schemeClr val="accent1"/>
                </a:solidFill>
              </a:rPr>
              <a:t> - MEDICAL UNIT</a:t>
            </a:r>
          </a:p>
          <a:p>
            <a:r>
              <a:rPr lang="en-IN" sz="1800" b="1" dirty="0"/>
              <a:t>CHIEF &amp; PROFESSOR :- </a:t>
            </a:r>
            <a:r>
              <a:rPr lang="en-IN" sz="1800" b="1" dirty="0" err="1"/>
              <a:t>Dr.S.Peer</a:t>
            </a:r>
            <a:r>
              <a:rPr lang="en-IN" sz="1800" b="1" dirty="0"/>
              <a:t> Mohamed M.D,
</a:t>
            </a:r>
            <a:r>
              <a:rPr lang="en-IN" sz="1800" b="1" dirty="0">
                <a:solidFill>
                  <a:srgbClr val="FF0000"/>
                </a:solidFill>
              </a:rPr>
              <a:t>ASST.PROF </a:t>
            </a:r>
          </a:p>
          <a:p>
            <a:pPr marL="0" indent="0">
              <a:buNone/>
            </a:pPr>
            <a:r>
              <a:rPr lang="en-IN" sz="1800" b="1" dirty="0"/>
              <a:t>Dr. Sheik Mohammed </a:t>
            </a:r>
            <a:r>
              <a:rPr lang="en-IN" sz="1800" b="1" dirty="0" err="1"/>
              <a:t>mydheen</a:t>
            </a:r>
            <a:r>
              <a:rPr lang="en-IN" sz="1800" b="1" dirty="0"/>
              <a:t> M.D,</a:t>
            </a:r>
          </a:p>
          <a:p>
            <a:pPr marL="0" indent="0">
              <a:buNone/>
            </a:pPr>
            <a:r>
              <a:rPr lang="en-IN" sz="1800" b="1" dirty="0" err="1"/>
              <a:t>Dr.</a:t>
            </a:r>
            <a:r>
              <a:rPr lang="en-IN" sz="1800" b="1" dirty="0"/>
              <a:t> M. Satheesh Kumar M.D,</a:t>
            </a:r>
          </a:p>
          <a:p>
            <a:pPr marL="0" indent="0">
              <a:buNone/>
            </a:pPr>
            <a:r>
              <a:rPr lang="en-IN" sz="1800" b="1" dirty="0" err="1"/>
              <a:t>Dr.</a:t>
            </a:r>
            <a:r>
              <a:rPr lang="en-IN" sz="1800" b="1" dirty="0"/>
              <a:t> C. </a:t>
            </a:r>
            <a:r>
              <a:rPr lang="en-IN" sz="1800" b="1" dirty="0" err="1"/>
              <a:t>Vignesh</a:t>
            </a:r>
            <a:r>
              <a:rPr lang="en-IN" sz="1800" b="1" dirty="0"/>
              <a:t> M.D,</a:t>
            </a:r>
          </a:p>
          <a:p>
            <a:pPr marL="0" indent="0">
              <a:buNone/>
            </a:pPr>
            <a:endParaRPr lang="en-IN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856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A495A-957F-F173-7188-9D8E7F2A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Opthal</a:t>
            </a:r>
            <a:r>
              <a:rPr lang="en-IN" dirty="0"/>
              <a:t>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59D8-7758-65E6-3B09-7E8DCF5389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RIGHT EYE :</a:t>
            </a:r>
          </a:p>
          <a:p>
            <a:r>
              <a:rPr lang="en-IN" dirty="0"/>
              <a:t>No ptosis</a:t>
            </a:r>
          </a:p>
          <a:p>
            <a:r>
              <a:rPr lang="en-IN" dirty="0"/>
              <a:t>No </a:t>
            </a:r>
            <a:r>
              <a:rPr lang="en-IN" dirty="0" err="1"/>
              <a:t>protosis</a:t>
            </a:r>
            <a:r>
              <a:rPr lang="en-IN" dirty="0"/>
              <a:t>/ chemosis/conjunctival congestion</a:t>
            </a:r>
          </a:p>
          <a:p>
            <a:r>
              <a:rPr lang="en-IN" dirty="0" err="1"/>
              <a:t>Conjuctival</a:t>
            </a:r>
            <a:r>
              <a:rPr lang="en-IN" dirty="0"/>
              <a:t> and corneal reflex +</a:t>
            </a:r>
          </a:p>
          <a:p>
            <a:r>
              <a:rPr lang="en-IN" dirty="0"/>
              <a:t>No bruit over orbit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22A7B-F938-D57B-8191-ED0E3F7C61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LEFT EYE :</a:t>
            </a:r>
          </a:p>
          <a:p>
            <a:r>
              <a:rPr lang="en-IN" dirty="0"/>
              <a:t>Complete </a:t>
            </a:r>
            <a:r>
              <a:rPr lang="en-IN" dirty="0" err="1"/>
              <a:t>ptosis+,palpebral</a:t>
            </a:r>
            <a:r>
              <a:rPr lang="en-IN" dirty="0"/>
              <a:t> aperture closed</a:t>
            </a:r>
          </a:p>
          <a:p>
            <a:r>
              <a:rPr lang="en-IN" dirty="0"/>
              <a:t>No proptosis/chemosis/conjunctival congestion</a:t>
            </a:r>
          </a:p>
          <a:p>
            <a:r>
              <a:rPr lang="en-IN" dirty="0"/>
              <a:t>Conjunctival and corneal reflex +</a:t>
            </a:r>
          </a:p>
          <a:p>
            <a:r>
              <a:rPr lang="en-IN" dirty="0"/>
              <a:t>No bruit over orbit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822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1EE5-0F5C-5141-83BF-A33EFCE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6" y="191192"/>
            <a:ext cx="10058400" cy="762277"/>
          </a:xfrm>
        </p:spPr>
        <p:txBody>
          <a:bodyPr>
            <a:normAutofit fontScale="90000"/>
          </a:bodyPr>
          <a:lstStyle/>
          <a:p>
            <a:r>
              <a:rPr lang="en-IN" dirty="0"/>
              <a:t>Ocular examination :-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F097E0-12AC-989C-47F6-8C3BEB8755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22213"/>
              </p:ext>
            </p:extLst>
          </p:nvPr>
        </p:nvGraphicFramePr>
        <p:xfrm>
          <a:off x="507077" y="953470"/>
          <a:ext cx="6558743" cy="5889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74">
                  <a:extLst>
                    <a:ext uri="{9D8B030D-6E8A-4147-A177-3AD203B41FA5}">
                      <a16:colId xmlns:a16="http://schemas.microsoft.com/office/drawing/2014/main" val="9385295"/>
                    </a:ext>
                  </a:extLst>
                </a:gridCol>
                <a:gridCol w="2181031">
                  <a:extLst>
                    <a:ext uri="{9D8B030D-6E8A-4147-A177-3AD203B41FA5}">
                      <a16:colId xmlns:a16="http://schemas.microsoft.com/office/drawing/2014/main" val="435976153"/>
                    </a:ext>
                  </a:extLst>
                </a:gridCol>
                <a:gridCol w="2066238">
                  <a:extLst>
                    <a:ext uri="{9D8B030D-6E8A-4147-A177-3AD203B41FA5}">
                      <a16:colId xmlns:a16="http://schemas.microsoft.com/office/drawing/2014/main" val="3964751517"/>
                    </a:ext>
                  </a:extLst>
                </a:gridCol>
              </a:tblGrid>
              <a:tr h="788646">
                <a:tc>
                  <a:txBody>
                    <a:bodyPr/>
                    <a:lstStyle/>
                    <a:p>
                      <a:r>
                        <a:rPr lang="en-IN" dirty="0"/>
                        <a:t>EXTRA OCULAR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 eye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 eye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003751"/>
                  </a:ext>
                </a:extLst>
              </a:tr>
              <a:tr h="622079">
                <a:tc>
                  <a:txBody>
                    <a:bodyPr/>
                    <a:lstStyle/>
                    <a:p>
                      <a:r>
                        <a:rPr lang="en-IN" dirty="0"/>
                        <a:t>Primary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midline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Exotropia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04616"/>
                  </a:ext>
                </a:extLst>
              </a:tr>
              <a:tr h="622079">
                <a:tc>
                  <a:txBody>
                    <a:bodyPr/>
                    <a:lstStyle/>
                    <a:p>
                      <a:r>
                        <a:rPr lang="en-IN" dirty="0"/>
                        <a:t>EYE LID ELEVATION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Complete ptosis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65954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r>
                        <a:rPr lang="en-IN" dirty="0"/>
                        <a:t>ADDUCTION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restricted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213614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r>
                        <a:rPr lang="en-IN" dirty="0"/>
                        <a:t>ABDUCTION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6109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r>
                        <a:rPr lang="en-IN" dirty="0"/>
                        <a:t>ELEVATION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restricted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802017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r>
                        <a:rPr lang="en-IN" dirty="0"/>
                        <a:t>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restricted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426351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r>
                        <a:rPr lang="en-IN" dirty="0"/>
                        <a:t>INTORSION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646068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r>
                        <a:rPr lang="en-IN" dirty="0"/>
                        <a:t>EXTORSION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impaired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520148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r>
                        <a:rPr lang="en-IN" dirty="0"/>
                        <a:t>Pupil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3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52747"/>
                  </a:ext>
                </a:extLst>
              </a:tr>
              <a:tr h="622079">
                <a:tc>
                  <a:txBody>
                    <a:bodyPr/>
                    <a:lstStyle/>
                    <a:p>
                      <a:r>
                        <a:rPr lang="en-IN" dirty="0"/>
                        <a:t>Direct reflex</a:t>
                      </a:r>
                    </a:p>
                    <a:p>
                      <a:r>
                        <a:rPr lang="en-IN" dirty="0"/>
                        <a:t>Indirect 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9225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F74B7B-716D-80FD-CB02-3E2FE083491D}"/>
              </a:ext>
            </a:extLst>
          </p:cNvPr>
          <p:cNvSpPr txBox="1"/>
          <p:nvPr/>
        </p:nvSpPr>
        <p:spPr>
          <a:xfrm>
            <a:off x="7597833" y="1064029"/>
            <a:ext cx="3873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Oculomotor nerve </a:t>
            </a:r>
            <a:r>
              <a:rPr lang="en-IN" dirty="0"/>
              <a:t>involvement+</a:t>
            </a:r>
          </a:p>
          <a:p>
            <a:r>
              <a:rPr lang="en-IN" dirty="0"/>
              <a:t> </a:t>
            </a:r>
          </a:p>
          <a:p>
            <a:r>
              <a:rPr lang="en-IN" dirty="0">
                <a:solidFill>
                  <a:srgbClr val="FF0000"/>
                </a:solidFill>
              </a:rPr>
              <a:t>No RAPD  </a:t>
            </a:r>
            <a:r>
              <a:rPr lang="en-IN" dirty="0"/>
              <a:t>- Optic nerve intact on </a:t>
            </a:r>
            <a:r>
              <a:rPr lang="en-IN" dirty="0" err="1"/>
              <a:t>bothside</a:t>
            </a:r>
            <a:endParaRPr lang="en-IN" dirty="0"/>
          </a:p>
          <a:p>
            <a:endParaRPr lang="en-IN" dirty="0"/>
          </a:p>
          <a:p>
            <a:r>
              <a:rPr lang="en-IN" dirty="0"/>
              <a:t>  </a:t>
            </a:r>
            <a:r>
              <a:rPr lang="en-IN" dirty="0">
                <a:solidFill>
                  <a:srgbClr val="FF0000"/>
                </a:solidFill>
              </a:rPr>
              <a:t>Trochlear, abducent </a:t>
            </a:r>
            <a:r>
              <a:rPr lang="en-IN" dirty="0"/>
              <a:t>nerve not affected [abduction and intorsion normal]</a:t>
            </a:r>
          </a:p>
          <a:p>
            <a:endParaRPr lang="en-IN" dirty="0"/>
          </a:p>
          <a:p>
            <a:r>
              <a:rPr lang="en-IN" dirty="0">
                <a:solidFill>
                  <a:srgbClr val="FF0000"/>
                </a:solidFill>
              </a:rPr>
              <a:t>Sensation over face normal </a:t>
            </a:r>
            <a:r>
              <a:rPr lang="en-IN" dirty="0"/>
              <a:t>–V1,V2 of trigeminal nerve unaffected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>
                <a:solidFill>
                  <a:srgbClr val="FF0000"/>
                </a:solidFill>
              </a:rPr>
              <a:t>FUNDUS </a:t>
            </a:r>
            <a:r>
              <a:rPr lang="en-IN" dirty="0"/>
              <a:t>– normal on both eyes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964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7A07-D0E8-B569-0638-00FE4F75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558195"/>
          </a:xfrm>
        </p:spPr>
        <p:txBody>
          <a:bodyPr/>
          <a:lstStyle/>
          <a:p>
            <a:r>
              <a:rPr lang="en-US" dirty="0"/>
              <a:t>Other cranial nerve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EDB1-47D5-CF9D-1983-F0759A75F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629" y="1309688"/>
            <a:ext cx="10058400" cy="5005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r>
              <a:rPr lang="en-US" dirty="0"/>
              <a:t>Visual acuity - 6/6 in both eyes,</a:t>
            </a:r>
          </a:p>
          <a:p>
            <a:r>
              <a:rPr lang="en-US" dirty="0"/>
              <a:t>No RAPD</a:t>
            </a:r>
          </a:p>
          <a:p>
            <a:r>
              <a:rPr lang="en-US" dirty="0"/>
              <a:t>Sensation over face normal</a:t>
            </a:r>
          </a:p>
          <a:p>
            <a:r>
              <a:rPr lang="en-US" dirty="0"/>
              <a:t>Nasolabial fold not obliterated, </a:t>
            </a:r>
          </a:p>
          <a:p>
            <a:r>
              <a:rPr lang="en-US" dirty="0"/>
              <a:t>No deviation of angle of mouth</a:t>
            </a:r>
          </a:p>
          <a:p>
            <a:r>
              <a:rPr lang="en-US" dirty="0"/>
              <a:t>Hearing – normal,</a:t>
            </a:r>
          </a:p>
          <a:p>
            <a:r>
              <a:rPr lang="en-US" dirty="0"/>
              <a:t>Rinne –AC&gt;</a:t>
            </a:r>
            <a:r>
              <a:rPr lang="en-US" dirty="0" err="1"/>
              <a:t>BC,weber</a:t>
            </a:r>
            <a:r>
              <a:rPr lang="en-US" dirty="0"/>
              <a:t> –no lateralization</a:t>
            </a:r>
          </a:p>
          <a:p>
            <a:r>
              <a:rPr lang="en-US" dirty="0"/>
              <a:t>Gag reflex +</a:t>
            </a:r>
          </a:p>
          <a:p>
            <a:r>
              <a:rPr lang="en-US" dirty="0"/>
              <a:t>Palatal, pharyngeal reflex +</a:t>
            </a:r>
          </a:p>
          <a:p>
            <a:r>
              <a:rPr lang="en-US" dirty="0"/>
              <a:t>Sternocleidomastoid, trapezius – power normal.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0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1E7A-070D-C3D5-771D-55392D6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8872"/>
            <a:ext cx="10058400" cy="1609344"/>
          </a:xfrm>
        </p:spPr>
        <p:txBody>
          <a:bodyPr/>
          <a:lstStyle/>
          <a:p>
            <a:r>
              <a:rPr lang="en-IN" dirty="0"/>
              <a:t>Other system examination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C0D30-A2C9-DADC-E89A-37E53ED6E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412" y="1297063"/>
            <a:ext cx="10058400" cy="4050792"/>
          </a:xfrm>
        </p:spPr>
        <p:txBody>
          <a:bodyPr/>
          <a:lstStyle/>
          <a:p>
            <a:pPr marL="0" indent="0">
              <a:buNone/>
            </a:pPr>
            <a:endParaRPr lang="en-IN" b="1" dirty="0">
              <a:solidFill>
                <a:schemeClr val="accent1"/>
              </a:solidFill>
            </a:endParaRPr>
          </a:p>
          <a:p>
            <a:r>
              <a:rPr lang="en-IN" dirty="0">
                <a:solidFill>
                  <a:srgbClr val="FF0000"/>
                </a:solidFill>
              </a:rPr>
              <a:t>CVS </a:t>
            </a:r>
            <a:r>
              <a:rPr lang="en-IN" dirty="0"/>
              <a:t>– S1,S2+ , NO MURMUR</a:t>
            </a:r>
          </a:p>
          <a:p>
            <a:r>
              <a:rPr lang="en-IN" dirty="0">
                <a:solidFill>
                  <a:srgbClr val="FF0000"/>
                </a:solidFill>
              </a:rPr>
              <a:t>RS </a:t>
            </a:r>
            <a:r>
              <a:rPr lang="en-IN" dirty="0"/>
              <a:t>– Normal vesicular breath sound+</a:t>
            </a:r>
          </a:p>
          <a:p>
            <a:pPr marL="0" indent="0">
              <a:buNone/>
            </a:pPr>
            <a:r>
              <a:rPr lang="en-IN" dirty="0"/>
              <a:t>           No added sounds</a:t>
            </a:r>
          </a:p>
          <a:p>
            <a:r>
              <a:rPr lang="en-IN" dirty="0">
                <a:solidFill>
                  <a:srgbClr val="FF0000"/>
                </a:solidFill>
              </a:rPr>
              <a:t>P/A – </a:t>
            </a:r>
            <a:r>
              <a:rPr lang="en-IN" dirty="0"/>
              <a:t>Soft,</a:t>
            </a:r>
          </a:p>
          <a:p>
            <a:pPr marL="0" indent="0">
              <a:buNone/>
            </a:pPr>
            <a:r>
              <a:rPr lang="en-IN" dirty="0"/>
              <a:t>             Bowel sound heard.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1A43C-B3D1-E7D4-7763-D6153A6501AB}"/>
              </a:ext>
            </a:extLst>
          </p:cNvPr>
          <p:cNvSpPr txBox="1"/>
          <p:nvPr/>
        </p:nvSpPr>
        <p:spPr>
          <a:xfrm>
            <a:off x="668867" y="4497400"/>
            <a:ext cx="58504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Ear ,</a:t>
            </a:r>
            <a:r>
              <a:rPr lang="en-IN" sz="2000" dirty="0" err="1">
                <a:solidFill>
                  <a:srgbClr val="FF0000"/>
                </a:solidFill>
              </a:rPr>
              <a:t>nose,throat</a:t>
            </a:r>
            <a:r>
              <a:rPr lang="en-IN" sz="2000" dirty="0">
                <a:solidFill>
                  <a:srgbClr val="FF0000"/>
                </a:solidFill>
              </a:rPr>
              <a:t> examination </a:t>
            </a:r>
            <a:r>
              <a:rPr lang="en-IN" sz="2000" dirty="0"/>
              <a:t>-normal</a:t>
            </a:r>
          </a:p>
        </p:txBody>
      </p:sp>
    </p:spTree>
    <p:extLst>
      <p:ext uri="{BB962C8B-B14F-4D97-AF65-F5344CB8AC3E}">
        <p14:creationId xmlns:p14="http://schemas.microsoft.com/office/powerpoint/2010/main" val="187413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5C36D-556B-E31D-BBB0-EB3A7C95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Provisional diagnosis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E4E15-2A91-65D3-3CA8-74B164BD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600" dirty="0"/>
              <a:t>left eye painful </a:t>
            </a:r>
            <a:r>
              <a:rPr lang="en-IN" sz="3600" dirty="0" err="1"/>
              <a:t>opthalmoplegia</a:t>
            </a:r>
            <a:endParaRPr lang="en-IN" sz="3600" dirty="0"/>
          </a:p>
          <a:p>
            <a:r>
              <a:rPr lang="en-IN" sz="3600" dirty="0"/>
              <a:t>Isolated complete oculomotor nerve palsy with pupillary involvement</a:t>
            </a:r>
          </a:p>
          <a:p>
            <a:endParaRPr lang="en-IN" sz="3600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973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8960-D0CB-8FE4-589D-99C6EB5A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1000"/>
            <a:ext cx="10058400" cy="1609344"/>
          </a:xfrm>
        </p:spPr>
        <p:txBody>
          <a:bodyPr/>
          <a:lstStyle/>
          <a:p>
            <a:r>
              <a:rPr lang="en-IN" dirty="0"/>
              <a:t>Routine Investigation :-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DF2701-FA2C-6EA7-2429-AC708937B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212470"/>
              </p:ext>
            </p:extLst>
          </p:nvPr>
        </p:nvGraphicFramePr>
        <p:xfrm>
          <a:off x="1702593" y="797719"/>
          <a:ext cx="7941468" cy="5691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367">
                  <a:extLst>
                    <a:ext uri="{9D8B030D-6E8A-4147-A177-3AD203B41FA5}">
                      <a16:colId xmlns:a16="http://schemas.microsoft.com/office/drawing/2014/main" val="142507090"/>
                    </a:ext>
                  </a:extLst>
                </a:gridCol>
                <a:gridCol w="1985367">
                  <a:extLst>
                    <a:ext uri="{9D8B030D-6E8A-4147-A177-3AD203B41FA5}">
                      <a16:colId xmlns:a16="http://schemas.microsoft.com/office/drawing/2014/main" val="2384517071"/>
                    </a:ext>
                  </a:extLst>
                </a:gridCol>
                <a:gridCol w="1985367">
                  <a:extLst>
                    <a:ext uri="{9D8B030D-6E8A-4147-A177-3AD203B41FA5}">
                      <a16:colId xmlns:a16="http://schemas.microsoft.com/office/drawing/2014/main" val="238885611"/>
                    </a:ext>
                  </a:extLst>
                </a:gridCol>
                <a:gridCol w="1985367">
                  <a:extLst>
                    <a:ext uri="{9D8B030D-6E8A-4147-A177-3AD203B41FA5}">
                      <a16:colId xmlns:a16="http://schemas.microsoft.com/office/drawing/2014/main" val="468060570"/>
                    </a:ext>
                  </a:extLst>
                </a:gridCol>
              </a:tblGrid>
              <a:tr h="5173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23/1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63463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r>
                        <a:rPr lang="en-IN" dirty="0"/>
                        <a:t>WBC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57862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r>
                        <a:rPr lang="en-IN" dirty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65/25/5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66/24/6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68/22/5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53546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r>
                        <a:rPr lang="en-IN" dirty="0" err="1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9.6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713202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r>
                        <a:rPr lang="en-IN" dirty="0" err="1"/>
                        <a:t>Hct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30.3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061147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r>
                        <a:rPr lang="en-IN" dirty="0"/>
                        <a:t>MCV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930765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r>
                        <a:rPr lang="en-IN" dirty="0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2.46L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3.01L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3.14L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117822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435774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r>
                        <a:rPr lang="en-IN" dirty="0"/>
                        <a:t>Creatinine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8867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r>
                        <a:rPr lang="en-IN" dirty="0"/>
                        <a:t>Na+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30595"/>
                  </a:ext>
                </a:extLst>
              </a:tr>
              <a:tr h="517381">
                <a:tc>
                  <a:txBody>
                    <a:bodyPr/>
                    <a:lstStyle/>
                    <a:p>
                      <a:r>
                        <a:rPr lang="en-IN" dirty="0"/>
                        <a:t>K+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23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28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980C-D949-5F55-70DC-7D71CA43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8872"/>
            <a:ext cx="10058400" cy="1609344"/>
          </a:xfrm>
        </p:spPr>
        <p:txBody>
          <a:bodyPr/>
          <a:lstStyle/>
          <a:p>
            <a:r>
              <a:rPr lang="en-IN" dirty="0"/>
              <a:t>Investigation:-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30DEEA-1387-40D1-A9F5-38906B181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589722"/>
              </p:ext>
            </p:extLst>
          </p:nvPr>
        </p:nvGraphicFramePr>
        <p:xfrm>
          <a:off x="559594" y="1250156"/>
          <a:ext cx="5286376" cy="526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88">
                  <a:extLst>
                    <a:ext uri="{9D8B030D-6E8A-4147-A177-3AD203B41FA5}">
                      <a16:colId xmlns:a16="http://schemas.microsoft.com/office/drawing/2014/main" val="3375569400"/>
                    </a:ext>
                  </a:extLst>
                </a:gridCol>
                <a:gridCol w="2643188">
                  <a:extLst>
                    <a:ext uri="{9D8B030D-6E8A-4147-A177-3AD203B41FA5}">
                      <a16:colId xmlns:a16="http://schemas.microsoft.com/office/drawing/2014/main" val="1933795737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r>
                        <a:rPr lang="en-IN" dirty="0"/>
                        <a:t>LFT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15/1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65908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/>
                        <a:t>T. 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5936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 err="1"/>
                        <a:t>D.bilirubin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32187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 err="1"/>
                        <a:t>I.bilirubin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44032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/>
                        <a:t>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47592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/>
                        <a:t>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20510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09937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/>
                        <a:t>Prothrombin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16846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/>
                        <a:t>INR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29532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/>
                        <a:t>APTT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27.4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17106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 err="1"/>
                        <a:t>T.protein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09779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 err="1"/>
                        <a:t>T.albumin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37047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r>
                        <a:rPr lang="en-IN" dirty="0" err="1"/>
                        <a:t>T.globulin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2338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4A0924E-4D1D-0997-5EBD-61E2FC29C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89006"/>
              </p:ext>
            </p:extLst>
          </p:nvPr>
        </p:nvGraphicFramePr>
        <p:xfrm>
          <a:off x="6405563" y="178594"/>
          <a:ext cx="4953000" cy="649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341108614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131152430"/>
                    </a:ext>
                  </a:extLst>
                </a:gridCol>
              </a:tblGrid>
              <a:tr h="5647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15/1/24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747934"/>
                  </a:ext>
                </a:extLst>
              </a:tr>
              <a:tr h="686870">
                <a:tc>
                  <a:txBody>
                    <a:bodyPr/>
                    <a:lstStyle/>
                    <a:p>
                      <a:r>
                        <a:rPr lang="en-IN" dirty="0" err="1"/>
                        <a:t>S.Corrected</a:t>
                      </a:r>
                      <a:r>
                        <a:rPr lang="en-IN" dirty="0"/>
                        <a:t> Ca2+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406009"/>
                  </a:ext>
                </a:extLst>
              </a:tr>
              <a:tr h="641065">
                <a:tc>
                  <a:txBody>
                    <a:bodyPr/>
                    <a:lstStyle/>
                    <a:p>
                      <a:r>
                        <a:rPr lang="en-IN" dirty="0"/>
                        <a:t>S. Phosphorous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6380"/>
                  </a:ext>
                </a:extLst>
              </a:tr>
              <a:tr h="564726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CRP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35.8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80374"/>
                  </a:ext>
                </a:extLst>
              </a:tr>
              <a:tr h="578413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ESR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49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820450"/>
                  </a:ext>
                </a:extLst>
              </a:tr>
              <a:tr h="564726">
                <a:tc>
                  <a:txBody>
                    <a:bodyPr/>
                    <a:lstStyle/>
                    <a:p>
                      <a:r>
                        <a:rPr lang="en-IN" dirty="0"/>
                        <a:t>FBS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76187"/>
                  </a:ext>
                </a:extLst>
              </a:tr>
              <a:tr h="564726">
                <a:tc>
                  <a:txBody>
                    <a:bodyPr/>
                    <a:lstStyle/>
                    <a:p>
                      <a:r>
                        <a:rPr lang="en-IN" dirty="0"/>
                        <a:t>PPBS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420970"/>
                  </a:ext>
                </a:extLst>
              </a:tr>
              <a:tr h="564726">
                <a:tc>
                  <a:txBody>
                    <a:bodyPr/>
                    <a:lstStyle/>
                    <a:p>
                      <a:r>
                        <a:rPr lang="en-IN" dirty="0"/>
                        <a:t>Urine albumin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48791"/>
                  </a:ext>
                </a:extLst>
              </a:tr>
              <a:tr h="564726">
                <a:tc>
                  <a:txBody>
                    <a:bodyPr/>
                    <a:lstStyle/>
                    <a:p>
                      <a:r>
                        <a:rPr lang="en-IN" dirty="0"/>
                        <a:t>Urine 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523695"/>
                  </a:ext>
                </a:extLst>
              </a:tr>
              <a:tr h="564726">
                <a:tc>
                  <a:txBody>
                    <a:bodyPr/>
                    <a:lstStyle/>
                    <a:p>
                      <a:r>
                        <a:rPr lang="en-IN" dirty="0"/>
                        <a:t>Urine deposits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0-2 pus cells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340238"/>
                  </a:ext>
                </a:extLst>
              </a:tr>
              <a:tr h="564726">
                <a:tc>
                  <a:txBody>
                    <a:bodyPr/>
                    <a:lstStyle/>
                    <a:p>
                      <a:r>
                        <a:rPr lang="en-IN" dirty="0"/>
                        <a:t>CHG WITH 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Microcytic hypochromic  </a:t>
                      </a:r>
                      <a:r>
                        <a:rPr lang="en-IN" dirty="0" err="1">
                          <a:solidFill>
                            <a:srgbClr val="FF0000"/>
                          </a:solidFill>
                        </a:rPr>
                        <a:t>anemia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47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11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D3DB-2BD7-C668-B9E9-CEBA6E99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8872"/>
            <a:ext cx="10058400" cy="16093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1D8FE5-C250-A920-8569-3C7B89900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8872"/>
            <a:ext cx="6786562" cy="701795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8CAB80-EFC3-7DFC-4174-2DECAB230942}"/>
                  </a:ext>
                </a:extLst>
              </p14:cNvPr>
              <p14:cNvContentPartPr/>
              <p14:nvPr/>
            </p14:nvContentPartPr>
            <p14:xfrm>
              <a:off x="5231787" y="1424973"/>
              <a:ext cx="195120" cy="55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8CAB80-EFC3-7DFC-4174-2DECAB2309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3147" y="1416333"/>
                <a:ext cx="21276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A4C14F6-D53D-BD1F-EBFC-0770FEA2CC2C}"/>
                  </a:ext>
                </a:extLst>
              </p14:cNvPr>
              <p14:cNvContentPartPr/>
              <p14:nvPr/>
            </p14:nvContentPartPr>
            <p14:xfrm>
              <a:off x="5291187" y="3098253"/>
              <a:ext cx="203760" cy="649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A4C14F6-D53D-BD1F-EBFC-0770FEA2CC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2187" y="3089253"/>
                <a:ext cx="22140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CBE6FB0-869D-7C1D-6BBC-F98847F4BAF4}"/>
                  </a:ext>
                </a:extLst>
              </p14:cNvPr>
              <p14:cNvContentPartPr/>
              <p14:nvPr/>
            </p14:nvContentPartPr>
            <p14:xfrm>
              <a:off x="8521246" y="9454106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CBE6FB0-869D-7C1D-6BBC-F98847F4BA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2246" y="94451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76EE60F-6F3B-207A-337F-FE27B5C0DE5C}"/>
                  </a:ext>
                </a:extLst>
              </p14:cNvPr>
              <p14:cNvContentPartPr/>
              <p14:nvPr/>
            </p14:nvContentPartPr>
            <p14:xfrm>
              <a:off x="9649486" y="-396921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76EE60F-6F3B-207A-337F-FE27B5C0DE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40486" y="-397785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1E4FA7-538B-F1F3-06D6-994EEB48F5BC}"/>
              </a:ext>
            </a:extLst>
          </p:cNvPr>
          <p:cNvGrpSpPr/>
          <p:nvPr/>
        </p:nvGrpSpPr>
        <p:grpSpPr>
          <a:xfrm>
            <a:off x="16750486" y="1575506"/>
            <a:ext cx="360" cy="360"/>
            <a:chOff x="16750486" y="157550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FAC45C-6BA5-035D-2C48-A81373514253}"/>
                    </a:ext>
                  </a:extLst>
                </p14:cNvPr>
                <p14:cNvContentPartPr/>
                <p14:nvPr/>
              </p14:nvContentPartPr>
              <p14:xfrm>
                <a:off x="16750486" y="1575506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FAC45C-6BA5-035D-2C48-A813735142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741846" y="15665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22704D4-0EE5-A79E-FC5D-E6D47104F670}"/>
                    </a:ext>
                  </a:extLst>
                </p14:cNvPr>
                <p14:cNvContentPartPr/>
                <p14:nvPr/>
              </p14:nvContentPartPr>
              <p14:xfrm>
                <a:off x="16750486" y="1575506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22704D4-0EE5-A79E-FC5D-E6D47104F6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741846" y="15665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9F5CCA-FDC7-14BC-D80D-E6A05C8538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1754" y="364037"/>
            <a:ext cx="4566595" cy="60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4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C32D-B01A-1754-24CB-898DF3C3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260539"/>
          </a:xfrm>
        </p:spPr>
        <p:txBody>
          <a:bodyPr/>
          <a:lstStyle/>
          <a:p>
            <a:r>
              <a:rPr lang="en-IN" b="1" dirty="0">
                <a:solidFill>
                  <a:schemeClr val="accent1"/>
                </a:solidFill>
              </a:rPr>
              <a:t>MRI BRAIN</a:t>
            </a:r>
            <a:r>
              <a:rPr lang="en-IN" dirty="0"/>
              <a:t> :-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A7517E-13FC-186A-3623-DDFC1FBC5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498" y="968159"/>
            <a:ext cx="5601396" cy="55494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77A39D-7640-48D4-1786-C0CBB7476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894" y="1033562"/>
            <a:ext cx="553587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B8AD-FA95-582E-E5E6-0AA462CE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IN" dirty="0" err="1"/>
              <a:t>Mri</a:t>
            </a:r>
            <a:r>
              <a:rPr lang="en-IN" dirty="0"/>
              <a:t> brain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46B7-3449-F5FF-2151-EEBF4AD4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2" y="1302327"/>
            <a:ext cx="11014364" cy="51331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400" dirty="0"/>
              <a:t>Soft tissue lesion involving left cavernous sinus region with thickened </a:t>
            </a:r>
            <a:r>
              <a:rPr lang="en-IN" sz="2400" dirty="0" err="1"/>
              <a:t>petroclinoid</a:t>
            </a:r>
            <a:r>
              <a:rPr lang="en-IN" sz="2400" dirty="0"/>
              <a:t> ligament measuring 1X 1 cm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Multiple T2 and flair bright signals involving  both corona radiata and centrum </a:t>
            </a:r>
            <a:r>
              <a:rPr lang="en-IN" sz="2400" dirty="0" err="1"/>
              <a:t>semiovale</a:t>
            </a:r>
            <a:r>
              <a:rPr lang="en-IN" sz="2400" dirty="0"/>
              <a:t> - ?</a:t>
            </a:r>
            <a:r>
              <a:rPr lang="en-IN" sz="2400" dirty="0" err="1"/>
              <a:t>migraneous</a:t>
            </a:r>
            <a:r>
              <a:rPr lang="en-IN" sz="2400" dirty="0"/>
              <a:t> bright object/ ischemia related changes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Thickening of left oculomotor nerve +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MRA ,MRV – Normal.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
</a:t>
            </a:r>
            <a:r>
              <a:rPr lang="en-IN" sz="3200" dirty="0"/>
              <a:t>Possibility of </a:t>
            </a:r>
            <a:r>
              <a:rPr lang="en-IN" sz="3200" dirty="0">
                <a:solidFill>
                  <a:srgbClr val="FF0000"/>
                </a:solidFill>
              </a:rPr>
              <a:t>inflammatory </a:t>
            </a:r>
            <a:r>
              <a:rPr lang="en-IN" sz="3200" dirty="0" err="1">
                <a:solidFill>
                  <a:srgbClr val="FF0000"/>
                </a:solidFill>
              </a:rPr>
              <a:t>etiology</a:t>
            </a:r>
            <a:r>
              <a:rPr lang="en-IN" sz="3200" dirty="0">
                <a:solidFill>
                  <a:srgbClr val="FF0000"/>
                </a:solidFill>
              </a:rPr>
              <a:t> of left side cavernous sinus region and oculomotor neuritis </a:t>
            </a:r>
            <a:r>
              <a:rPr lang="en-IN" sz="3200" dirty="0"/>
              <a:t>with third nerve palsy should be considered.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795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352C-0339-64AE-887F-C888DC53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Chief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19D34-2893-9971-F710-D5A116393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36 Years old female came with chief complaints of</a:t>
            </a:r>
          </a:p>
          <a:p>
            <a:pPr marL="0" indent="0">
              <a:buNone/>
            </a:pPr>
            <a:r>
              <a:rPr lang="en-IN" dirty="0"/>
              <a:t> -  Headache X 2 weeks</a:t>
            </a:r>
          </a:p>
          <a:p>
            <a:pPr marL="0" indent="0">
              <a:buNone/>
            </a:pPr>
            <a:r>
              <a:rPr lang="en-IN" dirty="0"/>
              <a:t> -  Painful left eye movements X 1 week</a:t>
            </a:r>
          </a:p>
          <a:p>
            <a:pPr marL="0" indent="0">
              <a:buNone/>
            </a:pPr>
            <a:r>
              <a:rPr lang="en-IN" dirty="0"/>
              <a:t> -  Diplopia X 1week</a:t>
            </a:r>
          </a:p>
          <a:p>
            <a:pPr marL="0" indent="0">
              <a:buNone/>
            </a:pPr>
            <a:r>
              <a:rPr lang="en-IN" dirty="0"/>
              <a:t> -  Outward deviation of left eye X 4 days</a:t>
            </a:r>
          </a:p>
          <a:p>
            <a:pPr marL="0" indent="0">
              <a:buNone/>
            </a:pPr>
            <a:r>
              <a:rPr lang="en-IN" dirty="0"/>
              <a:t> -   Drooping of left eyelid  X 4 Days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8753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2170-6327-D29F-554A-B76C07F0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905"/>
            <a:ext cx="10058400" cy="1609344"/>
          </a:xfrm>
        </p:spPr>
        <p:txBody>
          <a:bodyPr/>
          <a:lstStyle/>
          <a:p>
            <a:r>
              <a:rPr lang="en-IN" dirty="0" err="1"/>
              <a:t>Csf</a:t>
            </a:r>
            <a:r>
              <a:rPr lang="en-IN" dirty="0"/>
              <a:t> analysis :-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FA71A5-3C7F-5E0F-124A-20CE13A91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845891"/>
              </p:ext>
            </p:extLst>
          </p:nvPr>
        </p:nvGraphicFramePr>
        <p:xfrm>
          <a:off x="127000" y="2120900"/>
          <a:ext cx="5444068" cy="36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034">
                  <a:extLst>
                    <a:ext uri="{9D8B030D-6E8A-4147-A177-3AD203B41FA5}">
                      <a16:colId xmlns:a16="http://schemas.microsoft.com/office/drawing/2014/main" val="44942489"/>
                    </a:ext>
                  </a:extLst>
                </a:gridCol>
                <a:gridCol w="2722034">
                  <a:extLst>
                    <a:ext uri="{9D8B030D-6E8A-4147-A177-3AD203B41FA5}">
                      <a16:colId xmlns:a16="http://schemas.microsoft.com/office/drawing/2014/main" val="3974143052"/>
                    </a:ext>
                  </a:extLst>
                </a:gridCol>
              </a:tblGrid>
              <a:tr h="510336">
                <a:tc>
                  <a:txBody>
                    <a:bodyPr/>
                    <a:lstStyle/>
                    <a:p>
                      <a:r>
                        <a:rPr lang="en-IN" dirty="0"/>
                        <a:t>CSF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15/1/24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63380"/>
                  </a:ext>
                </a:extLst>
              </a:tr>
              <a:tr h="517424">
                <a:tc>
                  <a:txBody>
                    <a:bodyPr/>
                    <a:lstStyle/>
                    <a:p>
                      <a:r>
                        <a:rPr lang="en-IN" dirty="0" err="1"/>
                        <a:t>Wbc</a:t>
                      </a:r>
                      <a:r>
                        <a:rPr lang="en-IN" dirty="0"/>
                        <a:t> - polymorphs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362659"/>
                  </a:ext>
                </a:extLst>
              </a:tr>
              <a:tr h="517424">
                <a:tc>
                  <a:txBody>
                    <a:bodyPr/>
                    <a:lstStyle/>
                    <a:p>
                      <a:r>
                        <a:rPr lang="en-IN" dirty="0"/>
                        <a:t>Lymphocytes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67512"/>
                  </a:ext>
                </a:extLst>
              </a:tr>
              <a:tr h="517424">
                <a:tc>
                  <a:txBody>
                    <a:bodyPr/>
                    <a:lstStyle/>
                    <a:p>
                      <a:r>
                        <a:rPr lang="en-IN" dirty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38194"/>
                  </a:ext>
                </a:extLst>
              </a:tr>
              <a:tr h="517424">
                <a:tc>
                  <a:txBody>
                    <a:bodyPr/>
                    <a:lstStyle/>
                    <a:p>
                      <a:r>
                        <a:rPr lang="en-IN" dirty="0"/>
                        <a:t>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35270"/>
                  </a:ext>
                </a:extLst>
              </a:tr>
              <a:tr h="517424">
                <a:tc>
                  <a:txBody>
                    <a:bodyPr/>
                    <a:lstStyle/>
                    <a:p>
                      <a:r>
                        <a:rPr lang="en-IN" dirty="0"/>
                        <a:t>LDH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Less than 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984434"/>
                  </a:ext>
                </a:extLst>
              </a:tr>
              <a:tr h="517424">
                <a:tc>
                  <a:txBody>
                    <a:bodyPr/>
                    <a:lstStyle/>
                    <a:p>
                      <a:r>
                        <a:rPr lang="en-US" dirty="0"/>
                        <a:t>CSF C/S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growth.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7881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B33FB4-A6A8-EFAB-9A3B-2EF2FB90FABC}"/>
              </a:ext>
            </a:extLst>
          </p:cNvPr>
          <p:cNvSpPr txBox="1"/>
          <p:nvPr/>
        </p:nvSpPr>
        <p:spPr>
          <a:xfrm>
            <a:off x="6417733" y="977577"/>
            <a:ext cx="4402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VCTC – Non reactive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Viral markers – negative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>
                <a:solidFill>
                  <a:srgbClr val="FF0000"/>
                </a:solidFill>
              </a:rPr>
              <a:t>CT PNS </a:t>
            </a:r>
            <a:r>
              <a:rPr lang="en-IN" dirty="0"/>
              <a:t>- normal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237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2470-C196-4D9D-B23C-83E8BEC6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62882"/>
          </a:xfrm>
        </p:spPr>
        <p:txBody>
          <a:bodyPr/>
          <a:lstStyle/>
          <a:p>
            <a:r>
              <a:rPr lang="en-IN" dirty="0" err="1"/>
              <a:t>Neurophysician</a:t>
            </a:r>
            <a:r>
              <a:rPr lang="en-IN" dirty="0"/>
              <a:t> opinion (14/1/24):-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9F3C-EAFE-7CBB-FD4D-F86E564D6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236726"/>
            <a:ext cx="11382375" cy="3216212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chemeClr val="accent1"/>
                </a:solidFill>
              </a:rPr>
              <a:t>Impression</a:t>
            </a:r>
            <a:r>
              <a:rPr lang="en-IN" sz="2800" dirty="0"/>
              <a:t> – </a:t>
            </a:r>
          </a:p>
          <a:p>
            <a:r>
              <a:rPr lang="en-IN" sz="2800" dirty="0"/>
              <a:t>Left complete ptosis with left 3</a:t>
            </a:r>
            <a:r>
              <a:rPr lang="en-IN" sz="2800" baseline="30000" dirty="0"/>
              <a:t>rd</a:t>
            </a:r>
            <a:r>
              <a:rPr lang="en-IN" sz="2800" dirty="0"/>
              <a:t> cranial nerve palsy with pupil involvement.</a:t>
            </a:r>
          </a:p>
          <a:p>
            <a:r>
              <a:rPr lang="en-IN" sz="2800" dirty="0"/>
              <a:t> suggestive of  cavernous sinus syndrome</a:t>
            </a:r>
          </a:p>
          <a:p>
            <a:pPr marL="0" indent="0">
              <a:buNone/>
            </a:pPr>
            <a:endParaRPr lang="en-IN" sz="2800" dirty="0"/>
          </a:p>
          <a:p>
            <a:r>
              <a:rPr lang="en-IN" sz="2800" b="1" dirty="0">
                <a:solidFill>
                  <a:schemeClr val="accent1"/>
                </a:solidFill>
              </a:rPr>
              <a:t>Advice</a:t>
            </a:r>
            <a:r>
              <a:rPr lang="en-IN" sz="2800" dirty="0"/>
              <a:t> :-</a:t>
            </a:r>
          </a:p>
          <a:p>
            <a:r>
              <a:rPr lang="en-IN" sz="2800" dirty="0"/>
              <a:t>ESR,CRP,ANA,CBC,RFT,LFT, S. ELECTROLYTES</a:t>
            </a:r>
          </a:p>
          <a:p>
            <a:r>
              <a:rPr lang="en-IN" sz="2800" dirty="0"/>
              <a:t>INJ . methylprednisolone 1gm IV OD for 3 days</a:t>
            </a:r>
          </a:p>
          <a:p>
            <a:r>
              <a:rPr lang="en-IN" sz="2800" dirty="0"/>
              <a:t> Continue IV antibiotics</a:t>
            </a:r>
          </a:p>
        </p:txBody>
      </p:sp>
    </p:spTree>
    <p:extLst>
      <p:ext uri="{BB962C8B-B14F-4D97-AF65-F5344CB8AC3E}">
        <p14:creationId xmlns:p14="http://schemas.microsoft.com/office/powerpoint/2010/main" val="398100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5579-A091-080A-B31B-01114CEC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5" y="-118872"/>
            <a:ext cx="10058400" cy="1609344"/>
          </a:xfrm>
        </p:spPr>
        <p:txBody>
          <a:bodyPr/>
          <a:lstStyle/>
          <a:p>
            <a:r>
              <a:rPr lang="en-IN" dirty="0"/>
              <a:t>Ophthalmologist opinion :-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AC48-080D-9BD8-7242-896830E6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188243"/>
            <a:ext cx="11241215" cy="5419725"/>
          </a:xfrm>
        </p:spPr>
        <p:txBody>
          <a:bodyPr>
            <a:normAutofit/>
          </a:bodyPr>
          <a:lstStyle/>
          <a:p>
            <a:r>
              <a:rPr lang="en-IN" dirty="0"/>
              <a:t>Left eye </a:t>
            </a:r>
            <a:r>
              <a:rPr lang="en-IN" dirty="0" err="1"/>
              <a:t>Exotropia</a:t>
            </a:r>
            <a:r>
              <a:rPr lang="en-IN" dirty="0"/>
              <a:t> – 15°</a:t>
            </a:r>
          </a:p>
          <a:p>
            <a:r>
              <a:rPr lang="en-IN" dirty="0"/>
              <a:t>Both eye Corneal and </a:t>
            </a:r>
            <a:r>
              <a:rPr lang="en-IN" dirty="0" err="1"/>
              <a:t>conjuctival</a:t>
            </a:r>
            <a:r>
              <a:rPr lang="en-IN" dirty="0"/>
              <a:t> reflex - normal</a:t>
            </a:r>
          </a:p>
          <a:p>
            <a:r>
              <a:rPr lang="en-IN" dirty="0"/>
              <a:t>Both eye field of vision and colour vision – normal</a:t>
            </a:r>
          </a:p>
          <a:p>
            <a:r>
              <a:rPr lang="en-IN" dirty="0"/>
              <a:t>Both eye fundus – normal</a:t>
            </a:r>
          </a:p>
          <a:p>
            <a:r>
              <a:rPr lang="en-IN" dirty="0"/>
              <a:t>Right eye EOM -  FULL</a:t>
            </a:r>
          </a:p>
          <a:p>
            <a:r>
              <a:rPr lang="en-IN" dirty="0"/>
              <a:t>LEFT EYE EOM :-</a:t>
            </a:r>
          </a:p>
          <a:p>
            <a:pPr marL="0" indent="0">
              <a:buNone/>
            </a:pPr>
            <a:r>
              <a:rPr lang="en-IN" dirty="0"/>
              <a:t>      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>
                <a:solidFill>
                  <a:schemeClr val="accent1"/>
                </a:solidFill>
              </a:rPr>
              <a:t>Imp :- left </a:t>
            </a:r>
            <a:r>
              <a:rPr lang="en-IN" b="1" dirty="0" err="1">
                <a:solidFill>
                  <a:schemeClr val="accent1"/>
                </a:solidFill>
              </a:rPr>
              <a:t>occulomotor</a:t>
            </a:r>
            <a:r>
              <a:rPr lang="en-IN" b="1" dirty="0">
                <a:solidFill>
                  <a:schemeClr val="accent1"/>
                </a:solidFill>
              </a:rPr>
              <a:t> neuritis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FAE460-4B5A-C35F-D9C9-7F178A59269B}"/>
              </a:ext>
            </a:extLst>
          </p:cNvPr>
          <p:cNvCxnSpPr>
            <a:cxnSpLocks/>
          </p:cNvCxnSpPr>
          <p:nvPr/>
        </p:nvCxnSpPr>
        <p:spPr>
          <a:xfrm>
            <a:off x="3065263" y="4246958"/>
            <a:ext cx="1316237" cy="1098948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D7E53E-7522-E0ED-23EB-0C7A7A856B24}"/>
              </a:ext>
            </a:extLst>
          </p:cNvPr>
          <p:cNvCxnSpPr>
            <a:cxnSpLocks/>
          </p:cNvCxnSpPr>
          <p:nvPr/>
        </p:nvCxnSpPr>
        <p:spPr>
          <a:xfrm flipV="1">
            <a:off x="3113484" y="4131469"/>
            <a:ext cx="1268016" cy="1268015"/>
          </a:xfrm>
          <a:prstGeom prst="straightConnector1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3CDD7F-9AC6-67B4-A771-7233CF463973}"/>
              </a:ext>
            </a:extLst>
          </p:cNvPr>
          <p:cNvCxnSpPr>
            <a:cxnSpLocks/>
          </p:cNvCxnSpPr>
          <p:nvPr/>
        </p:nvCxnSpPr>
        <p:spPr>
          <a:xfrm>
            <a:off x="2681881" y="4744044"/>
            <a:ext cx="1872260" cy="7501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24DFFB-D03C-02A9-ECBD-C97BBB5DED36}"/>
              </a:ext>
            </a:extLst>
          </p:cNvPr>
          <p:cNvSpPr txBox="1"/>
          <p:nvPr/>
        </p:nvSpPr>
        <p:spPr>
          <a:xfrm>
            <a:off x="5181600" y="245506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2638A8-C7B8-2659-7F63-36F8DC38C525}"/>
              </a:ext>
            </a:extLst>
          </p:cNvPr>
          <p:cNvSpPr txBox="1"/>
          <p:nvPr/>
        </p:nvSpPr>
        <p:spPr>
          <a:xfrm>
            <a:off x="4416622" y="382404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-3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926F4E-E9C1-4EAB-2ECC-162329E8289C}"/>
              </a:ext>
            </a:extLst>
          </p:cNvPr>
          <p:cNvSpPr txBox="1"/>
          <p:nvPr/>
        </p:nvSpPr>
        <p:spPr>
          <a:xfrm>
            <a:off x="4569095" y="46343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0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036BC3-76EC-0D7D-ED1E-9F02D690B9C4}"/>
              </a:ext>
            </a:extLst>
          </p:cNvPr>
          <p:cNvSpPr txBox="1"/>
          <p:nvPr/>
        </p:nvSpPr>
        <p:spPr>
          <a:xfrm>
            <a:off x="4381500" y="52469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-3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D25490-5FB3-7CFF-C765-B0162758759E}"/>
              </a:ext>
            </a:extLst>
          </p:cNvPr>
          <p:cNvSpPr txBox="1"/>
          <p:nvPr/>
        </p:nvSpPr>
        <p:spPr>
          <a:xfrm>
            <a:off x="2740295" y="39063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-4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150F0C-BAF8-EE7F-B228-7B621F73788B}"/>
              </a:ext>
            </a:extLst>
          </p:cNvPr>
          <p:cNvSpPr txBox="1"/>
          <p:nvPr/>
        </p:nvSpPr>
        <p:spPr>
          <a:xfrm>
            <a:off x="2313384" y="45593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-4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B31CB0-F473-1B8E-A2E2-434A6731E0B8}"/>
              </a:ext>
            </a:extLst>
          </p:cNvPr>
          <p:cNvSpPr txBox="1"/>
          <p:nvPr/>
        </p:nvSpPr>
        <p:spPr>
          <a:xfrm>
            <a:off x="2740295" y="526964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6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0588-C2D7-FE71-3B4E-73E4782D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596" y="2383604"/>
            <a:ext cx="10058400" cy="1609344"/>
          </a:xfrm>
        </p:spPr>
        <p:txBody>
          <a:bodyPr/>
          <a:lstStyle/>
          <a:p>
            <a:r>
              <a:rPr lang="en-IN" dirty="0"/>
              <a:t>What next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440F1-036D-A9D8-4D64-D511AD82F32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7385002" y="6353683"/>
            <a:ext cx="174503" cy="47117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719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5180C-675A-D30F-9356-70164EC6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" y="-181218"/>
            <a:ext cx="10058400" cy="1609344"/>
          </a:xfrm>
        </p:spPr>
        <p:txBody>
          <a:bodyPr>
            <a:normAutofit/>
          </a:bodyPr>
          <a:lstStyle/>
          <a:p>
            <a:r>
              <a:rPr lang="en-IN" sz="4400" dirty="0"/>
              <a:t>History of presenting illness :-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1EBA8-A73E-69B9-E483-072932ED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149927"/>
            <a:ext cx="10407812" cy="5022273"/>
          </a:xfrm>
        </p:spPr>
        <p:txBody>
          <a:bodyPr>
            <a:normAutofit fontScale="92500" lnSpcReduction="10000"/>
          </a:bodyPr>
          <a:lstStyle/>
          <a:p>
            <a:r>
              <a:rPr lang="en-IN" sz="2400" dirty="0"/>
              <a:t>H/O Headache X  2 weeks</a:t>
            </a:r>
          </a:p>
          <a:p>
            <a:pPr marL="0" indent="0">
              <a:buNone/>
            </a:pPr>
            <a:r>
              <a:rPr lang="en-IN" sz="2400" dirty="0"/>
              <a:t>  -Left frontal and around the left eye</a:t>
            </a:r>
          </a:p>
          <a:p>
            <a:pPr marL="0" indent="0">
              <a:buNone/>
            </a:pPr>
            <a:r>
              <a:rPr lang="en-IN" sz="2400" dirty="0"/>
              <a:t>  -Sudden in onset</a:t>
            </a:r>
          </a:p>
          <a:p>
            <a:pPr marL="0" indent="0">
              <a:buNone/>
            </a:pPr>
            <a:r>
              <a:rPr lang="en-IN" sz="2400" dirty="0"/>
              <a:t>  -Stabbing in nature</a:t>
            </a:r>
          </a:p>
          <a:p>
            <a:pPr marL="0" indent="0">
              <a:buNone/>
            </a:pPr>
            <a:r>
              <a:rPr lang="en-IN" sz="2400" dirty="0"/>
              <a:t>  - Associated with nausea</a:t>
            </a:r>
          </a:p>
          <a:p>
            <a:pPr marL="0" indent="0">
              <a:buNone/>
            </a:pPr>
            <a:r>
              <a:rPr lang="en-IN" sz="2400" dirty="0"/>
              <a:t>  -Non radiating </a:t>
            </a:r>
          </a:p>
          <a:p>
            <a:pPr marL="0" indent="0">
              <a:buNone/>
            </a:pPr>
            <a:r>
              <a:rPr lang="en-IN" sz="2400" dirty="0"/>
              <a:t>  - no phonophobia/photophobia</a:t>
            </a:r>
          </a:p>
          <a:p>
            <a:pPr marL="0" indent="0">
              <a:buNone/>
            </a:pPr>
            <a:r>
              <a:rPr lang="en-IN" sz="2400" dirty="0"/>
              <a:t>  -</a:t>
            </a:r>
            <a:r>
              <a:rPr lang="en-IN" sz="2400" dirty="0" err="1"/>
              <a:t>Releived</a:t>
            </a:r>
            <a:r>
              <a:rPr lang="en-IN" sz="2400" dirty="0"/>
              <a:t> on taking </a:t>
            </a:r>
            <a:r>
              <a:rPr lang="en-IN" sz="2400" dirty="0" err="1"/>
              <a:t>T.paracetamol</a:t>
            </a:r>
            <a:endParaRPr lang="en-IN" sz="2400" dirty="0"/>
          </a:p>
          <a:p>
            <a:pPr marL="0" indent="0">
              <a:buNone/>
            </a:pPr>
            <a:r>
              <a:rPr lang="en-IN" sz="2400" dirty="0"/>
              <a:t>  </a:t>
            </a:r>
          </a:p>
          <a:p>
            <a:pPr marL="0" indent="0">
              <a:buNone/>
            </a:pPr>
            <a:r>
              <a:rPr lang="en-IN" sz="2400" dirty="0"/>
              <a:t>  </a:t>
            </a:r>
          </a:p>
          <a:p>
            <a:pPr marL="0" indent="0">
              <a:buNone/>
            </a:pPr>
            <a:r>
              <a:rPr lang="en-IN" sz="2400" dirty="0"/>
              <a:t>H/O painful left eye movement  X   1 week</a:t>
            </a:r>
          </a:p>
          <a:p>
            <a:pPr marL="0" indent="0">
              <a:buNone/>
            </a:pPr>
            <a:r>
              <a:rPr lang="en-IN" sz="2400" dirty="0"/>
              <a:t>H/O Double vision   X   1 week </a:t>
            </a:r>
          </a:p>
          <a:p>
            <a:pPr marL="0" indent="0">
              <a:buNone/>
            </a:pPr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2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F800-A52E-837B-3D3B-9DFE218F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History of presenting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F883-722D-800F-9A65-8B095FA1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H/O Outward deviation of left eye  X 4 days</a:t>
            </a:r>
          </a:p>
          <a:p>
            <a:r>
              <a:rPr lang="en-IN" dirty="0"/>
              <a:t>H/O Drooping of left upper eyelid X 4days</a:t>
            </a:r>
          </a:p>
          <a:p>
            <a:pPr marL="0" indent="0">
              <a:buNone/>
            </a:pPr>
            <a:r>
              <a:rPr lang="en-IN" dirty="0"/>
              <a:t>  -  initially partially covered eyeball, progressive</a:t>
            </a:r>
          </a:p>
          <a:p>
            <a:pPr marL="0" indent="0">
              <a:buNone/>
            </a:pPr>
            <a:r>
              <a:rPr lang="en-IN" dirty="0"/>
              <a:t>  -  Now  eyelid completely covering left eye</a:t>
            </a:r>
          </a:p>
          <a:p>
            <a:r>
              <a:rPr lang="en-IN" dirty="0"/>
              <a:t>NO H/O Fever</a:t>
            </a:r>
          </a:p>
          <a:p>
            <a:r>
              <a:rPr lang="en-IN" dirty="0"/>
              <a:t>No H/O Vomiting</a:t>
            </a:r>
          </a:p>
          <a:p>
            <a:r>
              <a:rPr lang="en-IN" dirty="0"/>
              <a:t>No  H/O pain over the face</a:t>
            </a:r>
          </a:p>
          <a:p>
            <a:r>
              <a:rPr lang="en-IN" dirty="0"/>
              <a:t>No H/O  Diminished vision</a:t>
            </a:r>
          </a:p>
          <a:p>
            <a:r>
              <a:rPr lang="en-IN" dirty="0"/>
              <a:t> No H/O Numbness over face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146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DA46-C58A-8427-D73C-0320C893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History of presenting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5F9E-4C04-7FAD-12F4-01A78126C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No h/o swaying to </a:t>
            </a:r>
            <a:r>
              <a:rPr lang="en-IN" dirty="0" err="1"/>
              <a:t>oneside</a:t>
            </a:r>
            <a:endParaRPr lang="en-IN" dirty="0"/>
          </a:p>
          <a:p>
            <a:r>
              <a:rPr lang="en-IN" dirty="0"/>
              <a:t>No h/o weakness of limbs</a:t>
            </a:r>
          </a:p>
          <a:p>
            <a:r>
              <a:rPr lang="en-IN" dirty="0"/>
              <a:t>No h/o tremors /involuntary movement</a:t>
            </a:r>
          </a:p>
          <a:p>
            <a:r>
              <a:rPr lang="en-IN" dirty="0"/>
              <a:t>No h/o swelling / congestion of eyes</a:t>
            </a:r>
          </a:p>
          <a:p>
            <a:r>
              <a:rPr lang="en-IN" dirty="0"/>
              <a:t>No h/o altered mental status</a:t>
            </a:r>
          </a:p>
          <a:p>
            <a:r>
              <a:rPr lang="en-IN" dirty="0"/>
              <a:t>No h/o involuntary movements</a:t>
            </a:r>
          </a:p>
          <a:p>
            <a:r>
              <a:rPr lang="en-IN" dirty="0"/>
              <a:t>No h/o cough with expectoration</a:t>
            </a:r>
          </a:p>
          <a:p>
            <a:r>
              <a:rPr lang="en-IN" dirty="0"/>
              <a:t>No h/o swelling in breast/ glands/ any other region</a:t>
            </a:r>
          </a:p>
          <a:p>
            <a:r>
              <a:rPr lang="en-IN" dirty="0"/>
              <a:t>No h/o trauma</a:t>
            </a:r>
          </a:p>
          <a:p>
            <a:r>
              <a:rPr lang="en-IN" dirty="0"/>
              <a:t>No h/o nasal  or ear discharge /skin infection over face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174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AF80F-E179-74E6-27C9-02E4D6C8E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59" y="267892"/>
            <a:ext cx="8988029" cy="5316140"/>
          </a:xfrm>
        </p:spPr>
        <p:txBody>
          <a:bodyPr>
            <a:noAutofit/>
          </a:bodyPr>
          <a:lstStyle/>
          <a:p>
            <a:r>
              <a:rPr lang="en-IN" sz="2400" b="1" dirty="0">
                <a:solidFill>
                  <a:schemeClr val="accent1"/>
                </a:solidFill>
              </a:rPr>
              <a:t>Past history</a:t>
            </a:r>
            <a:r>
              <a:rPr lang="en-IN" sz="2400" dirty="0"/>
              <a:t>:-</a:t>
            </a:r>
          </a:p>
          <a:p>
            <a:r>
              <a:rPr lang="en-IN" sz="2400" dirty="0"/>
              <a:t>No history of similar illness in the past.</a:t>
            </a:r>
          </a:p>
          <a:p>
            <a:r>
              <a:rPr lang="en-IN" sz="2400" dirty="0"/>
              <a:t>No h/o recent neurosurgical /sinonasal procedures procedures</a:t>
            </a:r>
          </a:p>
          <a:p>
            <a:r>
              <a:rPr lang="en-IN" sz="2400" dirty="0"/>
              <a:t>Not a known case of  T2DM/SHTN/PTB/ thyroid disorders /Syphilis</a:t>
            </a:r>
          </a:p>
          <a:p>
            <a:r>
              <a:rPr lang="en-IN" sz="2400" b="1" dirty="0">
                <a:solidFill>
                  <a:schemeClr val="accent1"/>
                </a:solidFill>
              </a:rPr>
              <a:t>Personal history</a:t>
            </a:r>
            <a:r>
              <a:rPr lang="en-IN" sz="2400" dirty="0"/>
              <a:t> :- </a:t>
            </a:r>
          </a:p>
          <a:p>
            <a:r>
              <a:rPr lang="en-IN" sz="2400" dirty="0"/>
              <a:t>Mixed diet</a:t>
            </a:r>
          </a:p>
          <a:p>
            <a:r>
              <a:rPr lang="en-IN" sz="2400" dirty="0"/>
              <a:t>Normal Bowel and bladder habits.</a:t>
            </a:r>
          </a:p>
          <a:p>
            <a:r>
              <a:rPr lang="en-IN" sz="2400" dirty="0"/>
              <a:t>No h/o exposure to STD</a:t>
            </a:r>
          </a:p>
          <a:p>
            <a:r>
              <a:rPr lang="en-IN" sz="2400" b="1" dirty="0">
                <a:solidFill>
                  <a:schemeClr val="accent1"/>
                </a:solidFill>
              </a:rPr>
              <a:t>Menstrual history:-</a:t>
            </a:r>
          </a:p>
          <a:p>
            <a:r>
              <a:rPr lang="en-IN" sz="2400" dirty="0"/>
              <a:t>Regular  cycle </a:t>
            </a:r>
          </a:p>
          <a:p>
            <a:r>
              <a:rPr lang="en-IN" sz="2400" dirty="0"/>
              <a:t>3/28 days ,no menorrhagia/oligomenorrhea</a:t>
            </a:r>
          </a:p>
          <a:p>
            <a:endParaRPr lang="en-IN" sz="2400" dirty="0"/>
          </a:p>
          <a:p>
            <a:pPr marL="0" indent="0">
              <a:buNone/>
            </a:pPr>
            <a:endParaRPr lang="en-IN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9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2710-87E0-3618-AD26-9FA7317C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483F0-A91D-546B-72D1-3797BAC79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b="1" dirty="0">
                <a:solidFill>
                  <a:schemeClr val="accent1"/>
                </a:solidFill>
              </a:rPr>
              <a:t>Obstetric history :-</a:t>
            </a:r>
          </a:p>
          <a:p>
            <a:r>
              <a:rPr lang="en-IN" sz="2000" dirty="0"/>
              <a:t> P3L3</a:t>
            </a:r>
          </a:p>
          <a:p>
            <a:r>
              <a:rPr lang="en-IN" sz="2000" dirty="0"/>
              <a:t>Normal vaginal delivery</a:t>
            </a:r>
          </a:p>
          <a:p>
            <a:r>
              <a:rPr lang="en-IN" sz="2000" dirty="0"/>
              <a:t>No history of abortion  in the past</a:t>
            </a:r>
          </a:p>
          <a:p>
            <a:pPr marL="0" indent="0">
              <a:buNone/>
            </a:pPr>
            <a:endParaRPr lang="en-IN" sz="2000" dirty="0"/>
          </a:p>
          <a:p>
            <a:r>
              <a:rPr lang="en-IN" sz="2400" dirty="0">
                <a:solidFill>
                  <a:srgbClr val="FF3300"/>
                </a:solidFill>
              </a:rPr>
              <a:t>TREATMENT H/O :</a:t>
            </a:r>
          </a:p>
          <a:p>
            <a:pPr marL="0" indent="0">
              <a:buNone/>
            </a:pPr>
            <a:r>
              <a:rPr lang="en-IN" sz="2000" dirty="0"/>
              <a:t>  -No h/o treatment with  OC </a:t>
            </a:r>
            <a:r>
              <a:rPr lang="en-IN" dirty="0"/>
              <a:t>pills /</a:t>
            </a:r>
            <a:r>
              <a:rPr lang="en-IN" sz="2000" dirty="0"/>
              <a:t>immunosuppressive drugs</a:t>
            </a:r>
            <a:endParaRPr lang="en-US" sz="2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030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59315-C8FB-14B6-11CB-20901DD0E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56" y="440531"/>
            <a:ext cx="4799431" cy="5731669"/>
          </a:xfrm>
        </p:spPr>
        <p:txBody>
          <a:bodyPr/>
          <a:lstStyle/>
          <a:p>
            <a:r>
              <a:rPr lang="en-IN" b="1" dirty="0">
                <a:solidFill>
                  <a:schemeClr val="accent2"/>
                </a:solidFill>
              </a:rPr>
              <a:t>On examination</a:t>
            </a:r>
          </a:p>
          <a:p>
            <a:r>
              <a:rPr lang="en-IN" dirty="0"/>
              <a:t>Pt conscious and oriented</a:t>
            </a:r>
          </a:p>
          <a:p>
            <a:r>
              <a:rPr lang="en-IN" dirty="0"/>
              <a:t>Afebrile</a:t>
            </a:r>
          </a:p>
          <a:p>
            <a:r>
              <a:rPr lang="en-IN" dirty="0"/>
              <a:t>Hydration – fair.</a:t>
            </a:r>
          </a:p>
          <a:p>
            <a:r>
              <a:rPr lang="en-IN" dirty="0"/>
              <a:t>No pallor </a:t>
            </a:r>
          </a:p>
          <a:p>
            <a:r>
              <a:rPr lang="en-IN" dirty="0"/>
              <a:t> Not Icterus</a:t>
            </a:r>
          </a:p>
          <a:p>
            <a:r>
              <a:rPr lang="en-IN" dirty="0"/>
              <a:t> Not cyanosed</a:t>
            </a:r>
          </a:p>
          <a:p>
            <a:r>
              <a:rPr lang="en-IN" dirty="0"/>
              <a:t>No clubbing</a:t>
            </a:r>
          </a:p>
          <a:p>
            <a:r>
              <a:rPr lang="en-IN" dirty="0"/>
              <a:t>No pedal </a:t>
            </a:r>
            <a:r>
              <a:rPr lang="en-IN" dirty="0" err="1"/>
              <a:t>edema</a:t>
            </a:r>
            <a:endParaRPr lang="en-IN" dirty="0"/>
          </a:p>
          <a:p>
            <a:r>
              <a:rPr lang="en-IN" dirty="0"/>
              <a:t>No generalized lymphadenopathy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BC8A1-C372-826A-C1C5-3A5D82106B99}"/>
              </a:ext>
            </a:extLst>
          </p:cNvPr>
          <p:cNvSpPr txBox="1"/>
          <p:nvPr/>
        </p:nvSpPr>
        <p:spPr>
          <a:xfrm>
            <a:off x="5760720" y="390698"/>
            <a:ext cx="3433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b="1" dirty="0">
              <a:solidFill>
                <a:schemeClr val="accent1"/>
              </a:solidFill>
            </a:endParaRPr>
          </a:p>
          <a:p>
            <a:endParaRPr lang="en-IN" b="1" dirty="0">
              <a:solidFill>
                <a:schemeClr val="accent1"/>
              </a:solidFill>
            </a:endParaRPr>
          </a:p>
          <a:p>
            <a:endParaRPr lang="en-IN" b="1" dirty="0">
              <a:solidFill>
                <a:schemeClr val="accent1"/>
              </a:solidFill>
            </a:endParaRPr>
          </a:p>
          <a:p>
            <a:r>
              <a:rPr lang="en-IN" b="1" dirty="0">
                <a:solidFill>
                  <a:schemeClr val="accent1"/>
                </a:solidFill>
              </a:rPr>
              <a:t>Vitals</a:t>
            </a:r>
            <a:r>
              <a:rPr lang="en-IN" dirty="0"/>
              <a:t> :-</a:t>
            </a:r>
          </a:p>
          <a:p>
            <a:r>
              <a:rPr lang="en-IN" dirty="0"/>
              <a:t>BP – 110/70 mm of hg</a:t>
            </a:r>
          </a:p>
          <a:p>
            <a:r>
              <a:rPr lang="en-IN" dirty="0"/>
              <a:t>PR – 72/MIN</a:t>
            </a:r>
          </a:p>
          <a:p>
            <a:r>
              <a:rPr lang="en-IN" dirty="0"/>
              <a:t>SpO2 – 99% room air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0088C-942D-A0C4-435F-705B1472580F}"/>
              </a:ext>
            </a:extLst>
          </p:cNvPr>
          <p:cNvSpPr txBox="1"/>
          <p:nvPr/>
        </p:nvSpPr>
        <p:spPr>
          <a:xfrm>
            <a:off x="5760720" y="2954867"/>
            <a:ext cx="37407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BREAST Examination –normal</a:t>
            </a:r>
          </a:p>
          <a:p>
            <a:endParaRPr lang="en-IN" dirty="0"/>
          </a:p>
          <a:p>
            <a:r>
              <a:rPr lang="en-IN" dirty="0"/>
              <a:t>No glandular  enlargement /goitre</a:t>
            </a:r>
          </a:p>
          <a:p>
            <a:endParaRPr lang="en-IN" dirty="0"/>
          </a:p>
          <a:p>
            <a:r>
              <a:rPr lang="en-IN" dirty="0"/>
              <a:t>No skin rashes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84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837B-5177-7EF4-ADDE-8B254E73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5931"/>
            <a:ext cx="10058400" cy="1609344"/>
          </a:xfrm>
        </p:spPr>
        <p:txBody>
          <a:bodyPr/>
          <a:lstStyle/>
          <a:p>
            <a:r>
              <a:rPr lang="en-IN" dirty="0" err="1"/>
              <a:t>Cns</a:t>
            </a:r>
            <a:r>
              <a:rPr lang="en-IN" dirty="0"/>
              <a:t> examination :-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72E37-ADB8-32D5-AF3B-A826C0372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988219"/>
            <a:ext cx="5358158" cy="5183981"/>
          </a:xfrm>
        </p:spPr>
        <p:txBody>
          <a:bodyPr>
            <a:normAutofit fontScale="92500" lnSpcReduction="10000"/>
          </a:bodyPr>
          <a:lstStyle/>
          <a:p>
            <a:r>
              <a:rPr lang="en-IN" sz="2400" dirty="0"/>
              <a:t>conscious </a:t>
            </a:r>
          </a:p>
          <a:p>
            <a:r>
              <a:rPr lang="en-IN" sz="2400" dirty="0"/>
              <a:t>Oriented</a:t>
            </a:r>
          </a:p>
          <a:p>
            <a:r>
              <a:rPr lang="en-IN" sz="2400" dirty="0"/>
              <a:t>Higher mental functions normal</a:t>
            </a:r>
          </a:p>
          <a:p>
            <a:pPr marL="0" indent="0">
              <a:buNone/>
            </a:pPr>
            <a:r>
              <a:rPr lang="en-IN" sz="2600" dirty="0">
                <a:solidFill>
                  <a:srgbClr val="FF0000"/>
                </a:solidFill>
              </a:rPr>
              <a:t>MOTOR</a:t>
            </a:r>
          </a:p>
          <a:p>
            <a:r>
              <a:rPr lang="en-IN" sz="2400" dirty="0"/>
              <a:t>power – 5/5 in all 4 limbs</a:t>
            </a:r>
          </a:p>
          <a:p>
            <a:r>
              <a:rPr lang="en-IN" sz="2400" dirty="0"/>
              <a:t>Tone – normal in all 4 limbs</a:t>
            </a:r>
          </a:p>
          <a:p>
            <a:r>
              <a:rPr lang="en-IN" sz="2400" dirty="0"/>
              <a:t>DTR - + in all 4 limbs</a:t>
            </a:r>
          </a:p>
          <a:p>
            <a:r>
              <a:rPr lang="en-IN" sz="2400" dirty="0"/>
              <a:t>Bilateral plantar – flexor.</a:t>
            </a:r>
          </a:p>
          <a:p>
            <a:r>
              <a:rPr lang="en-IN" sz="2400" dirty="0">
                <a:solidFill>
                  <a:srgbClr val="FF0000"/>
                </a:solidFill>
              </a:rPr>
              <a:t>Muscles of mastication </a:t>
            </a:r>
            <a:r>
              <a:rPr lang="en-IN" sz="2400" dirty="0"/>
              <a:t>- normal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600" dirty="0">
                <a:solidFill>
                  <a:srgbClr val="FF0000"/>
                </a:solidFill>
              </a:rPr>
              <a:t>Sensory examination of face and limbs </a:t>
            </a:r>
            <a:r>
              <a:rPr lang="en-IN" sz="2600" dirty="0"/>
              <a:t>– normal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14861-3F32-C95B-962D-3876E7CD0B38}"/>
              </a:ext>
            </a:extLst>
          </p:cNvPr>
          <p:cNvSpPr txBox="1"/>
          <p:nvPr/>
        </p:nvSpPr>
        <p:spPr>
          <a:xfrm>
            <a:off x="6666807" y="1288473"/>
            <a:ext cx="44971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Cerebellum examination </a:t>
            </a:r>
            <a:r>
              <a:rPr lang="en-IN" sz="2400" b="1" dirty="0">
                <a:solidFill>
                  <a:schemeClr val="accent1"/>
                </a:solidFill>
              </a:rPr>
              <a:t>:</a:t>
            </a:r>
          </a:p>
          <a:p>
            <a:r>
              <a:rPr lang="en-IN" sz="1800" dirty="0"/>
              <a:t>Finger nose test – normal</a:t>
            </a:r>
          </a:p>
          <a:p>
            <a:r>
              <a:rPr lang="en-IN" sz="1800" dirty="0"/>
              <a:t>Finger </a:t>
            </a:r>
            <a:r>
              <a:rPr lang="en-IN" sz="1800" dirty="0" err="1"/>
              <a:t>Finger</a:t>
            </a:r>
            <a:r>
              <a:rPr lang="en-IN" sz="1800" dirty="0"/>
              <a:t> nose test – normal.</a:t>
            </a:r>
          </a:p>
          <a:p>
            <a:r>
              <a:rPr lang="en-IN" sz="1800" dirty="0"/>
              <a:t>No dysdiadochokinesia.</a:t>
            </a:r>
          </a:p>
          <a:p>
            <a:r>
              <a:rPr lang="en-IN" sz="1800" dirty="0"/>
              <a:t>No nystagmus.</a:t>
            </a:r>
          </a:p>
          <a:p>
            <a:r>
              <a:rPr lang="en-IN" sz="1800" dirty="0"/>
              <a:t>No GAIT abnormality</a:t>
            </a:r>
          </a:p>
        </p:txBody>
      </p:sp>
    </p:spTree>
    <p:extLst>
      <p:ext uri="{BB962C8B-B14F-4D97-AF65-F5344CB8AC3E}">
        <p14:creationId xmlns:p14="http://schemas.microsoft.com/office/powerpoint/2010/main" val="891205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10612</TotalTime>
  <Words>1195</Words>
  <Application>Microsoft Office PowerPoint</Application>
  <PresentationFormat>Widescreen</PresentationFormat>
  <Paragraphs>347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Rockwell</vt:lpstr>
      <vt:lpstr>Rockwell Condensed</vt:lpstr>
      <vt:lpstr>Wingdings</vt:lpstr>
      <vt:lpstr>Wood Type</vt:lpstr>
      <vt:lpstr> A Hunt in THE cave</vt:lpstr>
      <vt:lpstr>Chief complaints</vt:lpstr>
      <vt:lpstr>History of presenting illness :-</vt:lpstr>
      <vt:lpstr>History of presenting illness</vt:lpstr>
      <vt:lpstr>History of presenting illness</vt:lpstr>
      <vt:lpstr>PowerPoint Presentation</vt:lpstr>
      <vt:lpstr>PowerPoint Presentation</vt:lpstr>
      <vt:lpstr>PowerPoint Presentation</vt:lpstr>
      <vt:lpstr>Cns examination :-</vt:lpstr>
      <vt:lpstr>Opthal examination</vt:lpstr>
      <vt:lpstr>Ocular examination :-</vt:lpstr>
      <vt:lpstr>Other cranial nerve examination</vt:lpstr>
      <vt:lpstr>Other system examination :-</vt:lpstr>
      <vt:lpstr>Provisional diagnosis :-</vt:lpstr>
      <vt:lpstr>Routine Investigation :-</vt:lpstr>
      <vt:lpstr>Investigation:- </vt:lpstr>
      <vt:lpstr>PowerPoint Presentation</vt:lpstr>
      <vt:lpstr>MRI BRAIN :-</vt:lpstr>
      <vt:lpstr>Mri brain :</vt:lpstr>
      <vt:lpstr>Csf analysis :-</vt:lpstr>
      <vt:lpstr>Neurophysician opinion (14/1/24):-</vt:lpstr>
      <vt:lpstr>Ophthalmologist opinion :-</vt:lpstr>
      <vt:lpstr>What next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 Prakash C S</dc:creator>
  <cp:lastModifiedBy>916381051081</cp:lastModifiedBy>
  <cp:revision>46</cp:revision>
  <dcterms:created xsi:type="dcterms:W3CDTF">2024-01-27T10:54:24Z</dcterms:created>
  <dcterms:modified xsi:type="dcterms:W3CDTF">2024-02-06T15:01:01Z</dcterms:modified>
</cp:coreProperties>
</file>