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3" r:id="rId4"/>
    <p:sldId id="258" r:id="rId5"/>
    <p:sldId id="260" r:id="rId6"/>
    <p:sldId id="259" r:id="rId7"/>
    <p:sldId id="282" r:id="rId8"/>
    <p:sldId id="284" r:id="rId9"/>
    <p:sldId id="285" r:id="rId10"/>
    <p:sldId id="286" r:id="rId11"/>
    <p:sldId id="287" r:id="rId12"/>
    <p:sldId id="271" r:id="rId13"/>
    <p:sldId id="263" r:id="rId14"/>
    <p:sldId id="264" r:id="rId15"/>
    <p:sldId id="265" r:id="rId16"/>
    <p:sldId id="272" r:id="rId17"/>
    <p:sldId id="266" r:id="rId18"/>
    <p:sldId id="262" r:id="rId19"/>
    <p:sldId id="268" r:id="rId20"/>
    <p:sldId id="267" r:id="rId21"/>
    <p:sldId id="269" r:id="rId22"/>
    <p:sldId id="270" r:id="rId23"/>
    <p:sldId id="273" r:id="rId24"/>
    <p:sldId id="276" r:id="rId25"/>
    <p:sldId id="280" r:id="rId26"/>
    <p:sldId id="274" r:id="rId27"/>
    <p:sldId id="277" r:id="rId28"/>
    <p:sldId id="279" r:id="rId29"/>
    <p:sldId id="275" r:id="rId30"/>
    <p:sldId id="28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4B66-311C-4048-9D25-61DB20247A7B}" type="datetimeFigureOut">
              <a:rPr lang="en-IN" smtClean="0"/>
              <a:t>07-06-2017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8F8F-D030-444C-B203-C0C82A2843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074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4B66-311C-4048-9D25-61DB20247A7B}" type="datetimeFigureOut">
              <a:rPr lang="en-IN" smtClean="0"/>
              <a:t>07-06-2017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8F8F-D030-444C-B203-C0C82A2843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172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4B66-311C-4048-9D25-61DB20247A7B}" type="datetimeFigureOut">
              <a:rPr lang="en-IN" smtClean="0"/>
              <a:t>07-06-2017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8F8F-D030-444C-B203-C0C82A2843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518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4B66-311C-4048-9D25-61DB20247A7B}" type="datetimeFigureOut">
              <a:rPr lang="en-IN" smtClean="0"/>
              <a:t>07-06-2017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8F8F-D030-444C-B203-C0C82A2843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354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4B66-311C-4048-9D25-61DB20247A7B}" type="datetimeFigureOut">
              <a:rPr lang="en-IN" smtClean="0"/>
              <a:t>07-06-2017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8F8F-D030-444C-B203-C0C82A2843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040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4B66-311C-4048-9D25-61DB20247A7B}" type="datetimeFigureOut">
              <a:rPr lang="en-IN" smtClean="0"/>
              <a:t>07-06-2017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8F8F-D030-444C-B203-C0C82A2843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106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4B66-311C-4048-9D25-61DB20247A7B}" type="datetimeFigureOut">
              <a:rPr lang="en-IN" smtClean="0"/>
              <a:t>07-06-2017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8F8F-D030-444C-B203-C0C82A2843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763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4B66-311C-4048-9D25-61DB20247A7B}" type="datetimeFigureOut">
              <a:rPr lang="en-IN" smtClean="0"/>
              <a:t>07-06-2017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8F8F-D030-444C-B203-C0C82A2843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930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4B66-311C-4048-9D25-61DB20247A7B}" type="datetimeFigureOut">
              <a:rPr lang="en-IN" smtClean="0"/>
              <a:t>07-06-2017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8F8F-D030-444C-B203-C0C82A2843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409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4B66-311C-4048-9D25-61DB20247A7B}" type="datetimeFigureOut">
              <a:rPr lang="en-IN" smtClean="0"/>
              <a:t>07-06-2017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8F8F-D030-444C-B203-C0C82A2843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667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4B66-311C-4048-9D25-61DB20247A7B}" type="datetimeFigureOut">
              <a:rPr lang="en-IN" smtClean="0"/>
              <a:t>07-06-2017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8F8F-D030-444C-B203-C0C82A2843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315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D4B66-311C-4048-9D25-61DB20247A7B}" type="datetimeFigureOut">
              <a:rPr lang="en-IN" smtClean="0"/>
              <a:t>07-06-2017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C8F8F-D030-444C-B203-C0C82A2843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860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A CASE OF ADULT ONSET BARTTER’S SYNDROME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IN" dirty="0"/>
              <a:t> </a:t>
            </a:r>
          </a:p>
          <a:p>
            <a:pPr algn="r"/>
            <a:r>
              <a:rPr lang="en-IN" dirty="0"/>
              <a:t>DEPARTMENT OF NEPHROLOGY</a:t>
            </a:r>
          </a:p>
          <a:p>
            <a:pPr algn="r"/>
            <a:r>
              <a:rPr lang="en-IN" dirty="0"/>
              <a:t>GOVT.RAJAJI HOSPITAL,</a:t>
            </a:r>
          </a:p>
          <a:p>
            <a:pPr algn="r"/>
            <a:r>
              <a:rPr lang="en-IN" dirty="0"/>
              <a:t>MADURAI MEDICAL COLLEGE</a:t>
            </a:r>
          </a:p>
          <a:p>
            <a:pPr algn="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2423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SENSORY SYSTEM EXAMINATION- NORMAL</a:t>
            </a:r>
          </a:p>
          <a:p>
            <a:r>
              <a:rPr lang="en-IN" dirty="0" smtClean="0"/>
              <a:t>CEREBELLAR SYSTEM EXAMINATION-</a:t>
            </a:r>
          </a:p>
          <a:p>
            <a:pPr marL="0" indent="0">
              <a:buNone/>
            </a:pPr>
            <a:r>
              <a:rPr lang="en-IN" dirty="0" smtClean="0"/>
              <a:t>NO NYSTAGMUS/ DYSARTHRIA</a:t>
            </a:r>
          </a:p>
          <a:p>
            <a:pPr marL="0" indent="0">
              <a:buNone/>
            </a:pPr>
            <a:r>
              <a:rPr lang="en-IN" dirty="0" smtClean="0"/>
              <a:t>COORDINATION COULD NOT BE TESTED</a:t>
            </a:r>
          </a:p>
          <a:p>
            <a:r>
              <a:rPr lang="en-IN" dirty="0" smtClean="0"/>
              <a:t>SPINE AND CRANIUM EXAMINATION- NORMAL</a:t>
            </a:r>
          </a:p>
          <a:p>
            <a:r>
              <a:rPr lang="en-IN" dirty="0" smtClean="0"/>
              <a:t>NO SIGNS OF MENINGEAL IRRITATION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85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CVS- S1S2+</a:t>
            </a:r>
          </a:p>
          <a:p>
            <a:pPr marL="0" indent="0">
              <a:buNone/>
            </a:pPr>
            <a:r>
              <a:rPr lang="en-IN" dirty="0" smtClean="0"/>
              <a:t>            NO MURMUR</a:t>
            </a:r>
          </a:p>
          <a:p>
            <a:r>
              <a:rPr lang="en-IN" dirty="0" smtClean="0"/>
              <a:t>RS- B/L AIR ENTRY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NO ADDED SOUND</a:t>
            </a:r>
          </a:p>
          <a:p>
            <a:r>
              <a:rPr lang="en-IN" dirty="0" smtClean="0"/>
              <a:t>ABDOMEN- SOFT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NO ORGANOMEGALY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245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Recurrent </a:t>
            </a:r>
            <a:r>
              <a:rPr lang="en-US" dirty="0" smtClean="0"/>
              <a:t>Quadriplegia</a:t>
            </a:r>
            <a:endParaRPr lang="en-US" dirty="0"/>
          </a:p>
          <a:p>
            <a:r>
              <a:rPr lang="en-US" dirty="0"/>
              <a:t>Plantar flexor</a:t>
            </a:r>
          </a:p>
          <a:p>
            <a:r>
              <a:rPr lang="en-US" dirty="0"/>
              <a:t>No neck muscle weakness</a:t>
            </a:r>
          </a:p>
          <a:p>
            <a:r>
              <a:rPr lang="en-US" dirty="0"/>
              <a:t>Normal BP</a:t>
            </a:r>
          </a:p>
          <a:p>
            <a:r>
              <a:rPr lang="en-US" dirty="0"/>
              <a:t>H/O strenuous </a:t>
            </a:r>
            <a:r>
              <a:rPr lang="en-US" dirty="0" smtClean="0"/>
              <a:t>exercise</a:t>
            </a:r>
          </a:p>
          <a:p>
            <a:r>
              <a:rPr lang="en-US" dirty="0" smtClean="0"/>
              <a:t>sensory system normal</a:t>
            </a:r>
          </a:p>
          <a:p>
            <a:r>
              <a:rPr lang="en-US" dirty="0" smtClean="0"/>
              <a:t>Normal bladder sensation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1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INVESTIGTION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RBS-100mg/dl</a:t>
            </a:r>
          </a:p>
          <a:p>
            <a:r>
              <a:rPr lang="en-IN" dirty="0"/>
              <a:t>UREA-42mg/dl</a:t>
            </a:r>
          </a:p>
          <a:p>
            <a:r>
              <a:rPr lang="en-IN" dirty="0"/>
              <a:t>CREATININE-0.8 mg/dl</a:t>
            </a:r>
          </a:p>
          <a:p>
            <a:r>
              <a:rPr lang="en-IN" dirty="0"/>
              <a:t>                          </a:t>
            </a:r>
          </a:p>
          <a:p>
            <a:r>
              <a:rPr lang="en-IN" dirty="0"/>
              <a:t>TC-5200 cells/</a:t>
            </a:r>
            <a:r>
              <a:rPr lang="en-IN" dirty="0" err="1"/>
              <a:t>cumm</a:t>
            </a:r>
            <a:endParaRPr lang="en-IN" dirty="0"/>
          </a:p>
          <a:p>
            <a:r>
              <a:rPr lang="en-IN" dirty="0"/>
              <a:t>DC- N60/L31/M9</a:t>
            </a:r>
          </a:p>
          <a:p>
            <a:r>
              <a:rPr lang="en-IN" dirty="0"/>
              <a:t>HB- 14.3 g%</a:t>
            </a:r>
          </a:p>
          <a:p>
            <a:r>
              <a:rPr lang="en-IN" dirty="0"/>
              <a:t>PCV-36%        </a:t>
            </a:r>
          </a:p>
        </p:txBody>
      </p:sp>
    </p:spTree>
    <p:extLst>
      <p:ext uri="{BB962C8B-B14F-4D97-AF65-F5344CB8AC3E}">
        <p14:creationId xmlns:p14="http://schemas.microsoft.com/office/powerpoint/2010/main" val="28692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ECG- 100/min, normal axis,</a:t>
            </a:r>
          </a:p>
          <a:p>
            <a:r>
              <a:rPr lang="en-IN" dirty="0"/>
              <a:t>          U wave</a:t>
            </a:r>
          </a:p>
          <a:p>
            <a:endParaRPr lang="en-IN" dirty="0"/>
          </a:p>
          <a:p>
            <a:pPr lvl="0">
              <a:buClr>
                <a:srgbClr val="6F6F74"/>
              </a:buClr>
            </a:pPr>
            <a:r>
              <a:rPr lang="en-IN" dirty="0">
                <a:solidFill>
                  <a:srgbClr val="000000"/>
                </a:solidFill>
              </a:rPr>
              <a:t>SODIUM        -</a:t>
            </a:r>
          </a:p>
          <a:p>
            <a:pPr lvl="0">
              <a:buClr>
                <a:srgbClr val="6F6F74"/>
              </a:buClr>
            </a:pPr>
            <a:r>
              <a:rPr lang="en-IN" dirty="0">
                <a:solidFill>
                  <a:srgbClr val="000000"/>
                </a:solidFill>
              </a:rPr>
              <a:t>POTASSIUM  -</a:t>
            </a:r>
          </a:p>
          <a:p>
            <a:pPr marL="0" indent="0">
              <a:buNone/>
            </a:pPr>
            <a:r>
              <a:rPr lang="en-IN" dirty="0"/>
              <a:t>         (</a:t>
            </a:r>
            <a:r>
              <a:rPr lang="en-IN" dirty="0" err="1"/>
              <a:t>mmol</a:t>
            </a:r>
            <a:r>
              <a:rPr lang="en-IN" dirty="0"/>
              <a:t>/L)</a:t>
            </a:r>
          </a:p>
          <a:p>
            <a:endParaRPr lang="en-IN" dirty="0"/>
          </a:p>
          <a:p>
            <a:r>
              <a:rPr lang="en-IN" dirty="0"/>
              <a:t>URINE K+- 24.20 </a:t>
            </a:r>
            <a:r>
              <a:rPr lang="en-IN" dirty="0" err="1"/>
              <a:t>mEq</a:t>
            </a:r>
            <a:r>
              <a:rPr lang="en-IN" dirty="0"/>
              <a:t>/L (SPOT)</a:t>
            </a:r>
          </a:p>
          <a:p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343167"/>
              </p:ext>
            </p:extLst>
          </p:nvPr>
        </p:nvGraphicFramePr>
        <p:xfrm>
          <a:off x="3225800" y="2888775"/>
          <a:ext cx="6502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20395521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7257288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40653321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3037907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300" dirty="0"/>
                        <a:t>11/04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300" dirty="0"/>
                        <a:t>16/04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300" dirty="0"/>
                        <a:t>27/04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300" dirty="0"/>
                        <a:t>30/04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0498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300" dirty="0"/>
                        <a:t>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300" dirty="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300" dirty="0"/>
                        <a:t>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300" dirty="0"/>
                        <a:t>143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5147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300" dirty="0"/>
                        <a:t>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300" dirty="0"/>
                        <a:t>3.89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300" dirty="0"/>
                        <a:t>2.49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300" dirty="0"/>
                        <a:t>2.77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0898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90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URINE PH- 6.5</a:t>
            </a:r>
          </a:p>
          <a:p>
            <a:r>
              <a:rPr lang="en-IN" dirty="0"/>
              <a:t>URINE OSMOLALITY- 223 </a:t>
            </a:r>
            <a:r>
              <a:rPr lang="en-IN" dirty="0" err="1"/>
              <a:t>mosm</a:t>
            </a:r>
            <a:r>
              <a:rPr lang="en-IN" dirty="0"/>
              <a:t>/kgH2O</a:t>
            </a:r>
          </a:p>
          <a:p>
            <a:r>
              <a:rPr lang="en-IN" dirty="0"/>
              <a:t>SERUM </a:t>
            </a:r>
            <a:r>
              <a:rPr lang="en-IN"/>
              <a:t>OSMOLALITY- 303 </a:t>
            </a:r>
            <a:r>
              <a:rPr lang="en-IN" dirty="0" err="1"/>
              <a:t>mosm</a:t>
            </a:r>
            <a:r>
              <a:rPr lang="en-IN" dirty="0"/>
              <a:t>/kgH2O</a:t>
            </a:r>
          </a:p>
          <a:p>
            <a:r>
              <a:rPr lang="en-IN" dirty="0"/>
              <a:t> TTKG= </a:t>
            </a:r>
            <a:r>
              <a:rPr lang="en-IN" sz="2400" dirty="0"/>
              <a:t>Urine k+/serum K+    divided by    urine osmolality/serum                                            osmolality</a:t>
            </a:r>
          </a:p>
          <a:p>
            <a:endParaRPr lang="en-IN" dirty="0"/>
          </a:p>
          <a:p>
            <a:r>
              <a:rPr lang="en-IN" dirty="0"/>
              <a:t>TTKG-5.33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297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SERUM MAGNESIUM- 2.O mg/dl</a:t>
            </a:r>
          </a:p>
          <a:p>
            <a:r>
              <a:rPr lang="en-IN" dirty="0"/>
              <a:t>URINE CHLORIDE-111 </a:t>
            </a:r>
            <a:r>
              <a:rPr lang="en-IN" dirty="0" err="1" smtClean="0"/>
              <a:t>mmol</a:t>
            </a:r>
            <a:r>
              <a:rPr lang="en-IN" dirty="0" smtClean="0"/>
              <a:t>/L</a:t>
            </a:r>
          </a:p>
          <a:p>
            <a:r>
              <a:rPr lang="en-IN" dirty="0" smtClean="0"/>
              <a:t>URINE SODIUM- 45 </a:t>
            </a:r>
            <a:r>
              <a:rPr lang="en-IN" dirty="0" err="1" smtClean="0"/>
              <a:t>mEq</a:t>
            </a:r>
            <a:r>
              <a:rPr lang="en-IN" smtClean="0"/>
              <a:t>/L</a:t>
            </a:r>
            <a:endParaRPr lang="en-IN" dirty="0"/>
          </a:p>
          <a:p>
            <a:r>
              <a:rPr lang="en-IN" dirty="0"/>
              <a:t>URINE CALCIUM- 6.80 mg/dl</a:t>
            </a:r>
          </a:p>
          <a:p>
            <a:r>
              <a:rPr lang="en-IN" dirty="0"/>
              <a:t>URINE CREATININE- 21.86 mg/dl</a:t>
            </a:r>
          </a:p>
          <a:p>
            <a:r>
              <a:rPr lang="en-IN" dirty="0"/>
              <a:t>URINE Ca/Cr RATIO-0.311</a:t>
            </a:r>
          </a:p>
        </p:txBody>
      </p:sp>
    </p:spTree>
    <p:extLst>
      <p:ext uri="{BB962C8B-B14F-4D97-AF65-F5344CB8AC3E}">
        <p14:creationId xmlns:p14="http://schemas.microsoft.com/office/powerpoint/2010/main" val="144190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ABG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830066"/>
              </p:ext>
            </p:extLst>
          </p:nvPr>
        </p:nvGraphicFramePr>
        <p:xfrm>
          <a:off x="2381179" y="1815152"/>
          <a:ext cx="5029558" cy="2402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7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147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0335">
                <a:tc>
                  <a:txBody>
                    <a:bodyPr/>
                    <a:lstStyle/>
                    <a:p>
                      <a:endParaRPr lang="en-IN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3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335">
                <a:tc>
                  <a:txBody>
                    <a:bodyPr/>
                    <a:lstStyle/>
                    <a:p>
                      <a:pPr algn="ctr"/>
                      <a:r>
                        <a:rPr lang="en-IN" sz="1300" dirty="0"/>
                        <a:t>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300" dirty="0"/>
                        <a:t>7.46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0335">
                <a:tc>
                  <a:txBody>
                    <a:bodyPr/>
                    <a:lstStyle/>
                    <a:p>
                      <a:pPr algn="ctr"/>
                      <a:r>
                        <a:rPr lang="en-IN" sz="1300" dirty="0"/>
                        <a:t>HCO3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300" dirty="0"/>
                        <a:t>25.4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0335">
                <a:tc>
                  <a:txBody>
                    <a:bodyPr/>
                    <a:lstStyle/>
                    <a:p>
                      <a:pPr algn="ctr"/>
                      <a:r>
                        <a:rPr lang="en-IN" sz="1300" dirty="0"/>
                        <a:t>PCO2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300" dirty="0"/>
                        <a:t>37.3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0335">
                <a:tc>
                  <a:txBody>
                    <a:bodyPr/>
                    <a:lstStyle/>
                    <a:p>
                      <a:pPr algn="ctr"/>
                      <a:r>
                        <a:rPr lang="en-IN" sz="1300" dirty="0"/>
                        <a:t>Na+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300" dirty="0"/>
                        <a:t>146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0335">
                <a:tc>
                  <a:txBody>
                    <a:bodyPr/>
                    <a:lstStyle/>
                    <a:p>
                      <a:pPr algn="ctr"/>
                      <a:r>
                        <a:rPr lang="en-IN" sz="1300" dirty="0"/>
                        <a:t>K+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300" dirty="0"/>
                        <a:t>2.84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61873" y="4708477"/>
            <a:ext cx="52953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/>
              <a:t>CT ABDOMEN- Normal </a:t>
            </a:r>
            <a:r>
              <a:rPr lang="en-IN" sz="2800" dirty="0" smtClean="0"/>
              <a:t>study</a:t>
            </a:r>
          </a:p>
          <a:p>
            <a:r>
              <a:rPr lang="en-IN" sz="2800" dirty="0"/>
              <a:t>USG- normal study</a:t>
            </a:r>
          </a:p>
          <a:p>
            <a:r>
              <a:rPr lang="en-IN" sz="2800" dirty="0"/>
              <a:t>TFT – normal (TSH-1.2 </a:t>
            </a:r>
            <a:r>
              <a:rPr lang="en-IN" sz="2800" dirty="0" err="1"/>
              <a:t>microIU</a:t>
            </a:r>
            <a:r>
              <a:rPr lang="en-IN" sz="2800" dirty="0"/>
              <a:t>/L)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50813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937986"/>
            <a:ext cx="8595360" cy="4351337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Flaccid acute </a:t>
            </a:r>
            <a:r>
              <a:rPr lang="en-IN" dirty="0" smtClean="0"/>
              <a:t>quadriplegia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Normal BP</a:t>
            </a:r>
          </a:p>
          <a:p>
            <a:pPr marL="0" indent="0">
              <a:buNone/>
            </a:pPr>
            <a:r>
              <a:rPr lang="en-IN" dirty="0" err="1"/>
              <a:t>Hypokalemia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TTKG-5.33 (renal loss of potassium)</a:t>
            </a:r>
          </a:p>
          <a:p>
            <a:pPr marL="0" indent="0">
              <a:buNone/>
            </a:pPr>
            <a:r>
              <a:rPr lang="en-IN" dirty="0"/>
              <a:t>URINE Ca/Cr RATIO-0.311 (</a:t>
            </a:r>
            <a:r>
              <a:rPr lang="en-IN" dirty="0" err="1"/>
              <a:t>hypercalciuria</a:t>
            </a:r>
            <a:r>
              <a:rPr lang="en-IN" dirty="0"/>
              <a:t>)</a:t>
            </a:r>
          </a:p>
          <a:p>
            <a:pPr marL="0" indent="0">
              <a:buNone/>
            </a:pPr>
            <a:r>
              <a:rPr lang="en-IN" dirty="0"/>
              <a:t>Normal serum magnesium</a:t>
            </a:r>
          </a:p>
          <a:p>
            <a:pPr marL="0" indent="0">
              <a:buNone/>
            </a:pPr>
            <a:r>
              <a:rPr lang="en-IN" dirty="0"/>
              <a:t>Metabolic alkalosis </a:t>
            </a:r>
          </a:p>
        </p:txBody>
      </p:sp>
    </p:spTree>
    <p:extLst>
      <p:ext uri="{BB962C8B-B14F-4D97-AF65-F5344CB8AC3E}">
        <p14:creationId xmlns:p14="http://schemas.microsoft.com/office/powerpoint/2010/main" val="292432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"/>
            <a:ext cx="112730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21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25 year old male who is a known smoker, alcoholic, admitted with sudden onset weakness of both legs for 1 day.</a:t>
            </a:r>
          </a:p>
          <a:p>
            <a:r>
              <a:rPr lang="en-IN" dirty="0" smtClean="0"/>
              <a:t>Patient was apparently normal one day before admission, he had sudden onset symmetric weakness of both lower limb which progressed to involve both upper limb.</a:t>
            </a:r>
          </a:p>
          <a:p>
            <a:r>
              <a:rPr lang="en-IN" dirty="0" smtClean="0"/>
              <a:t>H/o </a:t>
            </a:r>
            <a:r>
              <a:rPr lang="en-IN" dirty="0"/>
              <a:t>difficulty in using both upper and lower </a:t>
            </a:r>
            <a:r>
              <a:rPr lang="en-IN" dirty="0" smtClean="0"/>
              <a:t>limb</a:t>
            </a:r>
          </a:p>
          <a:p>
            <a:r>
              <a:rPr lang="en-IN" dirty="0" smtClean="0"/>
              <a:t>H/o difficulty in raising hand above head and mixing food</a:t>
            </a:r>
          </a:p>
          <a:p>
            <a:r>
              <a:rPr lang="en-IN" dirty="0" smtClean="0"/>
              <a:t>H/o difficulty to stand from squatting position and holding slippers</a:t>
            </a:r>
            <a:endParaRPr lang="en-IN" dirty="0"/>
          </a:p>
          <a:p>
            <a:r>
              <a:rPr lang="en-IN" dirty="0"/>
              <a:t>H/o strenuous exercise the day before </a:t>
            </a:r>
            <a:r>
              <a:rPr lang="en-IN" dirty="0" smtClean="0"/>
              <a:t>weakness</a:t>
            </a:r>
          </a:p>
          <a:p>
            <a:r>
              <a:rPr lang="en-IN" dirty="0" smtClean="0"/>
              <a:t>No H/o of difficulty in lifting head from pillow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583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Clinical findings and lab investigations points towards ADULT ONSET- BARTTER’S SYNDROME.</a:t>
            </a:r>
          </a:p>
          <a:p>
            <a:endParaRPr lang="en-IN" dirty="0"/>
          </a:p>
          <a:p>
            <a:r>
              <a:rPr lang="en-IN" dirty="0"/>
              <a:t>Patient was treated with syrup </a:t>
            </a:r>
            <a:r>
              <a:rPr lang="en-IN" dirty="0" err="1"/>
              <a:t>kcl</a:t>
            </a:r>
            <a:r>
              <a:rPr lang="en-IN" dirty="0"/>
              <a:t>.</a:t>
            </a:r>
          </a:p>
          <a:p>
            <a:r>
              <a:rPr lang="en-IN" dirty="0"/>
              <a:t>Patient’s power improved and was discharged.</a:t>
            </a:r>
          </a:p>
        </p:txBody>
      </p:sp>
    </p:spTree>
    <p:extLst>
      <p:ext uri="{BB962C8B-B14F-4D97-AF65-F5344CB8AC3E}">
        <p14:creationId xmlns:p14="http://schemas.microsoft.com/office/powerpoint/2010/main" val="289281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27400" y="3"/>
            <a:ext cx="202651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HYPOKALEMIA</a:t>
            </a:r>
          </a:p>
        </p:txBody>
      </p:sp>
      <p:sp>
        <p:nvSpPr>
          <p:cNvPr id="6" name="Down Arrow 5"/>
          <p:cNvSpPr/>
          <p:nvPr/>
        </p:nvSpPr>
        <p:spPr>
          <a:xfrm>
            <a:off x="5024653" y="436104"/>
            <a:ext cx="232012" cy="6277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005282" y="982641"/>
            <a:ext cx="46586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PSEUDO HYPOKALEMIA RULED OUT</a:t>
            </a:r>
          </a:p>
        </p:txBody>
      </p:sp>
      <p:sp>
        <p:nvSpPr>
          <p:cNvPr id="8" name="Down Arrow 7"/>
          <p:cNvSpPr/>
          <p:nvPr/>
        </p:nvSpPr>
        <p:spPr>
          <a:xfrm>
            <a:off x="5024653" y="1401006"/>
            <a:ext cx="232012" cy="7096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4577633" y="2110689"/>
            <a:ext cx="13580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URINE K+</a:t>
            </a:r>
          </a:p>
        </p:txBody>
      </p:sp>
      <p:sp>
        <p:nvSpPr>
          <p:cNvPr id="10" name="Down Arrow 9"/>
          <p:cNvSpPr/>
          <p:nvPr/>
        </p:nvSpPr>
        <p:spPr>
          <a:xfrm>
            <a:off x="5024653" y="2529053"/>
            <a:ext cx="232012" cy="7096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5323316" y="2529052"/>
            <a:ext cx="170405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24.20 mg/dl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40428" y="3153985"/>
            <a:ext cx="83247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TTKG</a:t>
            </a:r>
          </a:p>
        </p:txBody>
      </p:sp>
      <p:sp>
        <p:nvSpPr>
          <p:cNvPr id="14" name="Down Arrow 13"/>
          <p:cNvSpPr/>
          <p:nvPr/>
        </p:nvSpPr>
        <p:spPr>
          <a:xfrm>
            <a:off x="5026074" y="3615651"/>
            <a:ext cx="232012" cy="7096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5297861" y="3651039"/>
            <a:ext cx="7280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5.33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5024653" y="4749178"/>
            <a:ext cx="232012" cy="7096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4006067" y="4252124"/>
            <a:ext cx="24095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BLOOD PRESSURE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292106" y="4756593"/>
            <a:ext cx="132440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NORMAL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52476" y="5374111"/>
            <a:ext cx="246958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ACID BASE STATUS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5071266" y="5826174"/>
            <a:ext cx="232012" cy="7096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ectangle 21"/>
          <p:cNvSpPr/>
          <p:nvPr/>
        </p:nvSpPr>
        <p:spPr>
          <a:xfrm>
            <a:off x="5721933" y="5878581"/>
            <a:ext cx="30441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METABOLIC ALKALOSIS</a:t>
            </a:r>
          </a:p>
        </p:txBody>
      </p:sp>
    </p:spTree>
    <p:extLst>
      <p:ext uri="{BB962C8B-B14F-4D97-AF65-F5344CB8AC3E}">
        <p14:creationId xmlns:p14="http://schemas.microsoft.com/office/powerpoint/2010/main" val="394859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8" grpId="0" animBg="1"/>
      <p:bldP spid="9" grpId="0"/>
      <p:bldP spid="10" grpId="0" animBg="1"/>
      <p:bldP spid="12" grpId="0"/>
      <p:bldP spid="13" grpId="0"/>
      <p:bldP spid="14" grpId="0" animBg="1"/>
      <p:bldP spid="15" grpId="0"/>
      <p:bldP spid="16" grpId="0" animBg="1"/>
      <p:bldP spid="18" grpId="0"/>
      <p:bldP spid="19" grpId="0"/>
      <p:bldP spid="20" grpId="0"/>
      <p:bldP spid="21" grpId="0" animBg="1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20291" y="159059"/>
            <a:ext cx="13724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URINE Cl-</a:t>
            </a:r>
          </a:p>
        </p:txBody>
      </p:sp>
      <p:sp>
        <p:nvSpPr>
          <p:cNvPr id="3" name="Down Arrow 2"/>
          <p:cNvSpPr/>
          <p:nvPr/>
        </p:nvSpPr>
        <p:spPr>
          <a:xfrm>
            <a:off x="4990534" y="559055"/>
            <a:ext cx="232012" cy="6277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5359902" y="559057"/>
            <a:ext cx="169148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111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mmol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/L</a:t>
            </a:r>
          </a:p>
        </p:txBody>
      </p:sp>
      <p:sp>
        <p:nvSpPr>
          <p:cNvPr id="5" name="Rectangle 4"/>
          <p:cNvSpPr/>
          <p:nvPr/>
        </p:nvSpPr>
        <p:spPr>
          <a:xfrm>
            <a:off x="4380305" y="1189887"/>
            <a:ext cx="18133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URINE Ca/Cr </a:t>
            </a:r>
          </a:p>
        </p:txBody>
      </p:sp>
      <p:sp>
        <p:nvSpPr>
          <p:cNvPr id="6" name="Down Arrow 5"/>
          <p:cNvSpPr/>
          <p:nvPr/>
        </p:nvSpPr>
        <p:spPr>
          <a:xfrm>
            <a:off x="4990534" y="1651550"/>
            <a:ext cx="232012" cy="6277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424250" y="1610273"/>
            <a:ext cx="8835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0.311</a:t>
            </a:r>
          </a:p>
        </p:txBody>
      </p:sp>
      <p:sp>
        <p:nvSpPr>
          <p:cNvPr id="8" name="Rectangle 7"/>
          <p:cNvSpPr/>
          <p:nvPr/>
        </p:nvSpPr>
        <p:spPr>
          <a:xfrm>
            <a:off x="5110391" y="2220715"/>
            <a:ext cx="1847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08662" y="2451547"/>
            <a:ext cx="68116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BARTTER’S SYNDROME </a:t>
            </a:r>
          </a:p>
          <a:p>
            <a:pPr algn="ctr"/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85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 animBg="1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7670" y="2967338"/>
            <a:ext cx="353667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</a:t>
            </a:r>
          </a:p>
          <a:p>
            <a:pPr algn="ctr"/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911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BARTTER’S </a:t>
            </a:r>
            <a:r>
              <a:rPr lang="en-IN" dirty="0" smtClean="0"/>
              <a:t>SYNDROME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Autosomal recessive</a:t>
            </a:r>
          </a:p>
          <a:p>
            <a:r>
              <a:rPr lang="en-IN" dirty="0" smtClean="0"/>
              <a:t>Prevalence is 1 in 1 million</a:t>
            </a:r>
          </a:p>
          <a:p>
            <a:r>
              <a:rPr lang="en-IN" dirty="0" smtClean="0"/>
              <a:t>Salt losing </a:t>
            </a:r>
            <a:r>
              <a:rPr lang="en-IN" dirty="0" err="1" smtClean="0"/>
              <a:t>tubulopathy</a:t>
            </a:r>
            <a:r>
              <a:rPr lang="en-IN" dirty="0" smtClean="0"/>
              <a:t> of frusemide type</a:t>
            </a:r>
          </a:p>
          <a:p>
            <a:r>
              <a:rPr lang="en-IN" dirty="0" smtClean="0"/>
              <a:t>Affects thick ascending loop of </a:t>
            </a:r>
            <a:r>
              <a:rPr lang="en-IN" dirty="0" err="1" smtClean="0"/>
              <a:t>henle</a:t>
            </a:r>
            <a:endParaRPr lang="en-IN" dirty="0" smtClean="0"/>
          </a:p>
          <a:p>
            <a:r>
              <a:rPr lang="en-IN" dirty="0"/>
              <a:t>BP is normal due to salt wasting and renal release of prostacyclin,  prostaglandin E2.</a:t>
            </a:r>
          </a:p>
          <a:p>
            <a:r>
              <a:rPr lang="en-IN" dirty="0"/>
              <a:t> </a:t>
            </a:r>
            <a:r>
              <a:rPr lang="en-IN" dirty="0" err="1" smtClean="0"/>
              <a:t>Hypercalciuria</a:t>
            </a:r>
            <a:r>
              <a:rPr lang="en-IN" dirty="0" smtClean="0"/>
              <a:t> due loss of lumen positive voltage gradient- necessary for </a:t>
            </a:r>
            <a:r>
              <a:rPr lang="en-IN" dirty="0" err="1" smtClean="0"/>
              <a:t>paracellular</a:t>
            </a:r>
            <a:r>
              <a:rPr lang="en-IN" dirty="0" smtClean="0"/>
              <a:t> </a:t>
            </a:r>
            <a:r>
              <a:rPr lang="en-IN" dirty="0" err="1" smtClean="0"/>
              <a:t>absorbtion</a:t>
            </a:r>
            <a:r>
              <a:rPr lang="en-IN" dirty="0" smtClean="0"/>
              <a:t> of calcium</a:t>
            </a:r>
            <a:endParaRPr lang="en-IN" dirty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433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Abnormal proteins involved are</a:t>
            </a:r>
          </a:p>
          <a:p>
            <a:pPr marL="0" indent="0">
              <a:buNone/>
            </a:pPr>
            <a:r>
              <a:rPr lang="en-IN" dirty="0"/>
              <a:t>Type 1- NKCC2 COTRANSPORTER</a:t>
            </a:r>
          </a:p>
          <a:p>
            <a:pPr marL="0" indent="0">
              <a:buNone/>
            </a:pPr>
            <a:r>
              <a:rPr lang="en-IN" dirty="0"/>
              <a:t>Type2- ROMK CHANNEL</a:t>
            </a:r>
          </a:p>
          <a:p>
            <a:pPr marL="0" indent="0">
              <a:buNone/>
            </a:pPr>
            <a:r>
              <a:rPr lang="en-IN" dirty="0"/>
              <a:t>Type3- CLC-Kb CHANNEL</a:t>
            </a:r>
          </a:p>
          <a:p>
            <a:pPr marL="0" indent="0">
              <a:buNone/>
            </a:pPr>
            <a:r>
              <a:rPr lang="en-IN" dirty="0"/>
              <a:t>Type4- BARTTIN</a:t>
            </a:r>
          </a:p>
          <a:p>
            <a:pPr marL="0" indent="0">
              <a:buNone/>
            </a:pPr>
            <a:r>
              <a:rPr lang="en-IN" dirty="0"/>
              <a:t>Type5- </a:t>
            </a:r>
            <a:r>
              <a:rPr lang="en-IN" dirty="0" err="1"/>
              <a:t>CaSR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663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6581" y="442451"/>
            <a:ext cx="8822259" cy="604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281"/>
            <a:ext cx="10515600" cy="1325563"/>
          </a:xfrm>
        </p:spPr>
        <p:txBody>
          <a:bodyPr>
            <a:noAutofit/>
          </a:bodyPr>
          <a:lstStyle/>
          <a:p>
            <a:r>
              <a:rPr lang="en-IN" sz="3200" dirty="0" smtClean="0"/>
              <a:t>TYPE 1 AND 2</a:t>
            </a:r>
            <a:br>
              <a:rPr lang="en-IN" sz="3200" dirty="0" smtClean="0"/>
            </a:br>
            <a:r>
              <a:rPr lang="en-IN" sz="3200" dirty="0" smtClean="0"/>
              <a:t>(ANTENATAL-NEONATAL BARTTER AND HYPERPROSTAGLANDIN E SYNDROME) 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3844"/>
            <a:ext cx="10515600" cy="4351339"/>
          </a:xfrm>
        </p:spPr>
        <p:txBody>
          <a:bodyPr/>
          <a:lstStyle/>
          <a:p>
            <a:r>
              <a:rPr lang="en-IN" dirty="0" smtClean="0"/>
              <a:t>Most severe form</a:t>
            </a:r>
          </a:p>
          <a:p>
            <a:r>
              <a:rPr lang="en-IN" dirty="0" smtClean="0"/>
              <a:t>Maternal polyhydramnios, premature birth, severe dehydration, failure to thrive and growth retardation.</a:t>
            </a:r>
          </a:p>
          <a:p>
            <a:r>
              <a:rPr lang="en-IN" dirty="0" err="1" smtClean="0"/>
              <a:t>Nephrocalcinosis</a:t>
            </a:r>
            <a:r>
              <a:rPr lang="en-IN" dirty="0" smtClean="0"/>
              <a:t> occurs</a:t>
            </a:r>
            <a:endParaRPr lang="en-IN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21953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 smtClean="0"/>
              <a:t>TYPE 3</a:t>
            </a:r>
            <a:br>
              <a:rPr lang="en-IN" sz="3200" smtClean="0"/>
            </a:br>
            <a:r>
              <a:rPr lang="en-IN" sz="3200" smtClean="0"/>
              <a:t>(CLASSICAL BARTTER’S SYNDROME)</a:t>
            </a:r>
            <a:endParaRPr lang="en-IN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545099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mtClean="0"/>
              <a:t>Manifest later in childhood or adolescent age group</a:t>
            </a:r>
          </a:p>
          <a:p>
            <a:r>
              <a:rPr lang="en-IN" smtClean="0"/>
              <a:t>Muscle weakness, cramps, fatigue, constipation</a:t>
            </a:r>
          </a:p>
          <a:p>
            <a:r>
              <a:rPr lang="en-IN" smtClean="0"/>
              <a:t>Nephrocalcinosis doesnot occur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039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894037"/>
            <a:ext cx="10515600" cy="1325563"/>
          </a:xfrm>
        </p:spPr>
        <p:txBody>
          <a:bodyPr>
            <a:normAutofit/>
          </a:bodyPr>
          <a:lstStyle/>
          <a:p>
            <a:r>
              <a:rPr lang="en-IN" sz="3200" dirty="0" smtClean="0"/>
              <a:t>TYPE 5</a:t>
            </a:r>
            <a:br>
              <a:rPr lang="en-IN" sz="3200" dirty="0" smtClean="0"/>
            </a:br>
            <a:r>
              <a:rPr lang="en-IN" sz="3200" dirty="0" smtClean="0"/>
              <a:t>(HYPOCALCEMIA WITH BARTTER’S SYNDROME)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63564"/>
          </a:xfrm>
        </p:spPr>
        <p:txBody>
          <a:bodyPr/>
          <a:lstStyle/>
          <a:p>
            <a:r>
              <a:rPr lang="en-IN" dirty="0" smtClean="0"/>
              <a:t>Affects gene, BARTTIN, which regulates chloride channels </a:t>
            </a:r>
            <a:r>
              <a:rPr lang="en-IN" dirty="0" err="1" smtClean="0"/>
              <a:t>ClC-Ka</a:t>
            </a:r>
            <a:r>
              <a:rPr lang="en-IN" dirty="0" smtClean="0"/>
              <a:t> and </a:t>
            </a:r>
            <a:r>
              <a:rPr lang="en-IN" dirty="0" err="1" smtClean="0"/>
              <a:t>ClC</a:t>
            </a:r>
            <a:r>
              <a:rPr lang="en-IN" dirty="0" smtClean="0"/>
              <a:t>-Kb; both are also present in inner ear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 dirty="0"/>
              <a:t>TYPE 4 </a:t>
            </a:r>
            <a:br>
              <a:rPr lang="en-IN" sz="3200" dirty="0"/>
            </a:br>
            <a:r>
              <a:rPr lang="en-IN" sz="3200" dirty="0"/>
              <a:t>(ANTENATAL BARTTER’S SYNDROME WITH DEAFNESS)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397289"/>
            <a:ext cx="10515600" cy="1263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smtClean="0"/>
              <a:t>Associated with hypoparathyroidism</a:t>
            </a:r>
          </a:p>
          <a:p>
            <a:r>
              <a:rPr lang="en-IN" dirty="0" smtClean="0"/>
              <a:t>Due to gain of function mutation of </a:t>
            </a:r>
            <a:r>
              <a:rPr lang="en-IN" dirty="0" err="1" smtClean="0"/>
              <a:t>CaSR</a:t>
            </a:r>
            <a:endParaRPr lang="en-IN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072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290" y="0"/>
            <a:ext cx="71916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33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No H/o involuntary micturition or defecation</a:t>
            </a:r>
          </a:p>
          <a:p>
            <a:r>
              <a:rPr lang="en-IN" dirty="0"/>
              <a:t>No H/o fever / seizure / altered sensorium </a:t>
            </a:r>
          </a:p>
          <a:p>
            <a:r>
              <a:rPr lang="en-IN" dirty="0"/>
              <a:t>No H/o blurring of vision /difficulty in opening eyes</a:t>
            </a:r>
          </a:p>
          <a:p>
            <a:r>
              <a:rPr lang="en-IN" dirty="0"/>
              <a:t>No H/o breathing difficulties</a:t>
            </a:r>
          </a:p>
          <a:p>
            <a:r>
              <a:rPr lang="en-IN" dirty="0"/>
              <a:t>No H/o suggestive of sensory system/ autonomic system </a:t>
            </a:r>
            <a:r>
              <a:rPr lang="en-IN" dirty="0" smtClean="0"/>
              <a:t>involvement</a:t>
            </a:r>
          </a:p>
          <a:p>
            <a:r>
              <a:rPr lang="en-IN" dirty="0"/>
              <a:t>No H/o vomiting / diarrhoea</a:t>
            </a:r>
          </a:p>
          <a:p>
            <a:r>
              <a:rPr lang="en-IN" dirty="0"/>
              <a:t>No H/o palpitation / tremor</a:t>
            </a:r>
          </a:p>
          <a:p>
            <a:r>
              <a:rPr lang="en-IN" dirty="0"/>
              <a:t>No H/o animal bite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210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352" y="157463"/>
            <a:ext cx="10515600" cy="4351338"/>
          </a:xfrm>
        </p:spPr>
        <p:txBody>
          <a:bodyPr>
            <a:normAutofit/>
          </a:bodyPr>
          <a:lstStyle/>
          <a:p>
            <a:r>
              <a:rPr lang="en-IN" sz="1800" dirty="0"/>
              <a:t>In the kidney, loop and </a:t>
            </a:r>
            <a:r>
              <a:rPr lang="en-IN" sz="1800" dirty="0" smtClean="0"/>
              <a:t>thiazide diuretics </a:t>
            </a:r>
            <a:r>
              <a:rPr lang="en-IN" sz="1800" dirty="0"/>
              <a:t>are secreted from the proximal tubule via </a:t>
            </a:r>
            <a:r>
              <a:rPr lang="en-IN" sz="1800" dirty="0" smtClean="0"/>
              <a:t>the organic </a:t>
            </a:r>
            <a:r>
              <a:rPr lang="en-IN" sz="1800" dirty="0"/>
              <a:t>anion transporter-1 (OAT1) and exert their </a:t>
            </a:r>
            <a:r>
              <a:rPr lang="en-IN" sz="1800" dirty="0" smtClean="0"/>
              <a:t>diuretic action </a:t>
            </a:r>
            <a:r>
              <a:rPr lang="en-IN" sz="1800" dirty="0"/>
              <a:t>by binding to the Na-K-2Cl </a:t>
            </a:r>
            <a:r>
              <a:rPr lang="en-IN" sz="1800" dirty="0" smtClean="0"/>
              <a:t>cotransporter type </a:t>
            </a:r>
            <a:r>
              <a:rPr lang="en-IN" sz="1800" dirty="0"/>
              <a:t>2 (NKCC2) in the thick ascending limb and the </a:t>
            </a:r>
            <a:r>
              <a:rPr lang="en-IN" sz="1800" dirty="0" smtClean="0"/>
              <a:t>Na-Cl cotransporter </a:t>
            </a:r>
            <a:r>
              <a:rPr lang="en-IN" sz="1800" dirty="0"/>
              <a:t>(NCC) in the distal convoluted tubule, respectively</a:t>
            </a:r>
            <a:r>
              <a:rPr lang="en-IN" sz="1800" dirty="0" smtClean="0"/>
              <a:t>.</a:t>
            </a:r>
          </a:p>
          <a:p>
            <a:r>
              <a:rPr lang="en-IN" sz="1800" dirty="0"/>
              <a:t>Downstream from the </a:t>
            </a:r>
            <a:r>
              <a:rPr lang="en-IN" sz="1800" dirty="0" smtClean="0"/>
              <a:t>primary site </a:t>
            </a:r>
            <a:r>
              <a:rPr lang="en-IN" sz="1800" dirty="0"/>
              <a:t>of diuretic action, an increase in epithelial </a:t>
            </a:r>
            <a:r>
              <a:rPr lang="en-IN" sz="1800" dirty="0" smtClean="0"/>
              <a:t>Na+ channel </a:t>
            </a:r>
            <a:r>
              <a:rPr lang="en-IN" sz="1800" dirty="0"/>
              <a:t>(</a:t>
            </a:r>
            <a:r>
              <a:rPr lang="en-IN" sz="1800" dirty="0" err="1"/>
              <a:t>ENaC</a:t>
            </a:r>
            <a:r>
              <a:rPr lang="en-IN" sz="1800" dirty="0"/>
              <a:t>) abundance is induced by chronic </a:t>
            </a:r>
            <a:r>
              <a:rPr lang="en-IN" sz="1800" dirty="0" smtClean="0"/>
              <a:t>furosemide or </a:t>
            </a:r>
            <a:r>
              <a:rPr lang="en-IN" sz="1800" dirty="0"/>
              <a:t>hydrochlorothiazide </a:t>
            </a:r>
            <a:r>
              <a:rPr lang="en-IN" sz="1800" dirty="0" smtClean="0"/>
              <a:t>treatment.so there is </a:t>
            </a:r>
            <a:r>
              <a:rPr lang="en-IN" sz="1800" dirty="0"/>
              <a:t>increased Na+ absorption in distal </a:t>
            </a:r>
            <a:r>
              <a:rPr lang="en-IN" sz="1800" dirty="0" smtClean="0"/>
              <a:t>tubular segments.</a:t>
            </a:r>
          </a:p>
          <a:p>
            <a:r>
              <a:rPr lang="en-IN" sz="1800" dirty="0" smtClean="0"/>
              <a:t>The </a:t>
            </a:r>
            <a:r>
              <a:rPr lang="en-IN" sz="1800" dirty="0"/>
              <a:t>abundance of NKCC2 and NCC is </a:t>
            </a:r>
            <a:r>
              <a:rPr lang="en-IN" sz="1800" dirty="0" smtClean="0"/>
              <a:t>increased by </a:t>
            </a:r>
            <a:r>
              <a:rPr lang="en-IN" sz="1800" dirty="0"/>
              <a:t>furosemide and hydrochlorothiazide, respectively.</a:t>
            </a:r>
          </a:p>
          <a:p>
            <a:r>
              <a:rPr lang="en-IN" sz="1800" dirty="0"/>
              <a:t>This compensatory upregulation suggests </a:t>
            </a:r>
            <a:r>
              <a:rPr lang="en-IN" sz="1800" dirty="0" smtClean="0"/>
              <a:t>that either </a:t>
            </a:r>
            <a:r>
              <a:rPr lang="en-IN" sz="1800" dirty="0"/>
              <a:t>diuretic may activate the ion transporter within </a:t>
            </a:r>
            <a:r>
              <a:rPr lang="en-IN" sz="1800" dirty="0" smtClean="0"/>
              <a:t>the primary </a:t>
            </a:r>
            <a:r>
              <a:rPr lang="en-IN" sz="1800" dirty="0"/>
              <a:t>site of action. In the proximal tubule, the </a:t>
            </a:r>
            <a:r>
              <a:rPr lang="en-IN" sz="1800" dirty="0" smtClean="0"/>
              <a:t>abundance of </a:t>
            </a:r>
            <a:r>
              <a:rPr lang="en-IN" sz="1800" dirty="0"/>
              <a:t>OAT1 is increased by chronic treatment </a:t>
            </a:r>
            <a:r>
              <a:rPr lang="en-IN" sz="1800" dirty="0" smtClean="0"/>
              <a:t>with furosemide </a:t>
            </a:r>
            <a:r>
              <a:rPr lang="en-IN" sz="1800" dirty="0"/>
              <a:t>or </a:t>
            </a:r>
            <a:r>
              <a:rPr lang="en-IN" sz="1800" dirty="0" smtClean="0"/>
              <a:t>hydrochlorothiazide</a:t>
            </a:r>
            <a:r>
              <a:rPr lang="en-IN" sz="1600" dirty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0632" y="2778072"/>
            <a:ext cx="3856164" cy="385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86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IN" dirty="0"/>
          </a:p>
          <a:p>
            <a:r>
              <a:rPr lang="en-IN" dirty="0"/>
              <a:t>PAST HISTORY:</a:t>
            </a:r>
          </a:p>
          <a:p>
            <a:r>
              <a:rPr lang="en-IN" dirty="0"/>
              <a:t>Patient had similar episode in past- 1</a:t>
            </a:r>
            <a:r>
              <a:rPr lang="en-IN" baseline="30000" dirty="0"/>
              <a:t>ST</a:t>
            </a:r>
            <a:r>
              <a:rPr lang="en-IN" dirty="0"/>
              <a:t> episode 6 months back and 2</a:t>
            </a:r>
            <a:r>
              <a:rPr lang="en-IN" baseline="30000" dirty="0"/>
              <a:t>ND</a:t>
            </a:r>
            <a:r>
              <a:rPr lang="en-IN" dirty="0"/>
              <a:t> episode 3 months back- for which he got treated in local GH. Further evaluation was not done. Treatment records were not available. </a:t>
            </a:r>
          </a:p>
          <a:p>
            <a:endParaRPr lang="en-IN" dirty="0"/>
          </a:p>
          <a:p>
            <a:r>
              <a:rPr lang="en-IN" dirty="0"/>
              <a:t>FAMILY HISTORY:</a:t>
            </a:r>
          </a:p>
          <a:p>
            <a:r>
              <a:rPr lang="en-IN" dirty="0"/>
              <a:t>No other family member had similar complaints.</a:t>
            </a:r>
          </a:p>
          <a:p>
            <a:r>
              <a:rPr lang="en-IN" dirty="0"/>
              <a:t>Patient was born to non consanguineous marriage</a:t>
            </a:r>
          </a:p>
          <a:p>
            <a:endParaRPr lang="en-IN" dirty="0"/>
          </a:p>
          <a:p>
            <a:r>
              <a:rPr lang="en-IN" dirty="0"/>
              <a:t>DRUG HISTORY:</a:t>
            </a:r>
          </a:p>
          <a:p>
            <a:r>
              <a:rPr lang="en-IN" dirty="0"/>
              <a:t>No H/o suggestive of intake of any diuretics, insulin, antibiotics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8925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GENERAL EXAMINATION:</a:t>
            </a:r>
          </a:p>
          <a:p>
            <a:r>
              <a:rPr lang="en-IN" dirty="0"/>
              <a:t>Conscious</a:t>
            </a:r>
          </a:p>
          <a:p>
            <a:r>
              <a:rPr lang="en-IN" dirty="0"/>
              <a:t>Oriented </a:t>
            </a:r>
          </a:p>
          <a:p>
            <a:r>
              <a:rPr lang="en-IN" dirty="0"/>
              <a:t>No pallor / cyanosis / clubbing</a:t>
            </a:r>
          </a:p>
          <a:p>
            <a:r>
              <a:rPr lang="en-IN" dirty="0"/>
              <a:t>Not icteric</a:t>
            </a:r>
          </a:p>
          <a:p>
            <a:r>
              <a:rPr lang="en-IN" dirty="0"/>
              <a:t>No pedal </a:t>
            </a:r>
            <a:r>
              <a:rPr lang="en-IN" dirty="0" err="1"/>
              <a:t>edema</a:t>
            </a:r>
            <a:r>
              <a:rPr lang="en-IN" dirty="0"/>
              <a:t> / lymphadenopathy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7721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VITALS;</a:t>
            </a:r>
          </a:p>
          <a:p>
            <a:r>
              <a:rPr lang="en-IN" dirty="0"/>
              <a:t>BLOOD PRESSURE- 110/70 mmHg</a:t>
            </a:r>
          </a:p>
          <a:p>
            <a:r>
              <a:rPr lang="en-IN" dirty="0"/>
              <a:t>PULSE RATE- 94/MIN</a:t>
            </a:r>
          </a:p>
          <a:p>
            <a:r>
              <a:rPr lang="en-IN" dirty="0"/>
              <a:t>RESPIRATORY RATE-20/MIN</a:t>
            </a:r>
          </a:p>
          <a:p>
            <a:r>
              <a:rPr lang="en-IN" dirty="0"/>
              <a:t>Single breath </a:t>
            </a:r>
            <a:r>
              <a:rPr lang="en-IN" dirty="0" smtClean="0"/>
              <a:t>count-26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089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Systemic examination:</a:t>
            </a:r>
          </a:p>
          <a:p>
            <a:pPr marL="0" indent="0">
              <a:buNone/>
            </a:pPr>
            <a:r>
              <a:rPr lang="en-IN" dirty="0" smtClean="0"/>
              <a:t>CNS</a:t>
            </a:r>
          </a:p>
          <a:p>
            <a:r>
              <a:rPr lang="en-IN" dirty="0" smtClean="0"/>
              <a:t>Higher function examination- normal</a:t>
            </a:r>
          </a:p>
          <a:p>
            <a:r>
              <a:rPr lang="en-IN" dirty="0" smtClean="0"/>
              <a:t>Cranial nerve examination- normal</a:t>
            </a:r>
          </a:p>
          <a:p>
            <a:r>
              <a:rPr lang="en-IN" dirty="0" err="1" smtClean="0"/>
              <a:t>Spinomotor</a:t>
            </a:r>
            <a:r>
              <a:rPr lang="en-IN" dirty="0" smtClean="0"/>
              <a:t> system examination: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        R                                   L</a:t>
            </a:r>
          </a:p>
          <a:p>
            <a:pPr marL="0" indent="0">
              <a:buNone/>
            </a:pPr>
            <a:r>
              <a:rPr lang="en-IN" dirty="0" smtClean="0"/>
              <a:t>BULK                        NORMAL                       </a:t>
            </a:r>
            <a:r>
              <a:rPr lang="en-IN" dirty="0" err="1" smtClean="0"/>
              <a:t>NORMAL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TONE         U/L        HYPOTONIA                 </a:t>
            </a:r>
            <a:r>
              <a:rPr lang="en-IN" dirty="0" err="1" smtClean="0"/>
              <a:t>HYPOTONIA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L/L         HYPOTONIA                 </a:t>
            </a:r>
            <a:r>
              <a:rPr lang="en-IN" dirty="0" err="1" smtClean="0"/>
              <a:t>HYPOTONIA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113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            R                                  L</a:t>
            </a:r>
          </a:p>
          <a:p>
            <a:pPr marL="0" indent="0">
              <a:buNone/>
            </a:pPr>
            <a:r>
              <a:rPr lang="en-IN" dirty="0" smtClean="0"/>
              <a:t>POWER      U/L               1/5                             1/5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L/L                1/5                             1/5</a:t>
            </a:r>
          </a:p>
          <a:p>
            <a:pPr marL="0" indent="0">
              <a:buNone/>
            </a:pPr>
            <a:r>
              <a:rPr lang="en-IN" dirty="0" smtClean="0"/>
              <a:t>HAND GRIP                     50%                           50%</a:t>
            </a:r>
          </a:p>
          <a:p>
            <a:pPr marL="0" indent="0">
              <a:buNone/>
            </a:pPr>
            <a:r>
              <a:rPr lang="en-IN" dirty="0" smtClean="0"/>
              <a:t>NO NECK MUSCLE WEAKNESS</a:t>
            </a:r>
          </a:p>
          <a:p>
            <a:pPr marL="0" indent="0">
              <a:buNone/>
            </a:pPr>
            <a:r>
              <a:rPr lang="en-IN" dirty="0" smtClean="0"/>
              <a:t>REFLEXES:</a:t>
            </a:r>
          </a:p>
          <a:p>
            <a:pPr marL="0" indent="0">
              <a:buNone/>
            </a:pPr>
            <a:r>
              <a:rPr lang="en-IN" dirty="0" smtClean="0"/>
              <a:t>SUPERFICIAL REFLEX    PRESENT                   </a:t>
            </a:r>
            <a:r>
              <a:rPr lang="en-IN" dirty="0" err="1" smtClean="0"/>
              <a:t>PRESENT</a:t>
            </a:r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59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423265"/>
              </p:ext>
            </p:extLst>
          </p:nvPr>
        </p:nvGraphicFramePr>
        <p:xfrm>
          <a:off x="2197290" y="1027908"/>
          <a:ext cx="6837528" cy="506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176"/>
                <a:gridCol w="2279176"/>
                <a:gridCol w="2279176"/>
              </a:tblGrid>
              <a:tr h="884458">
                <a:tc>
                  <a:txBody>
                    <a:bodyPr/>
                    <a:lstStyle/>
                    <a:p>
                      <a:r>
                        <a:rPr lang="en-IN" dirty="0" smtClean="0"/>
                        <a:t>DEEP TENDON </a:t>
                      </a:r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REFLEX</a:t>
                      </a:r>
                      <a:endParaRPr lang="en-IN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RIGHT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LEFT</a:t>
                      </a:r>
                      <a:endParaRPr lang="en-IN" dirty="0"/>
                    </a:p>
                  </a:txBody>
                  <a:tcPr/>
                </a:tc>
              </a:tr>
              <a:tr h="696565">
                <a:tc>
                  <a:txBody>
                    <a:bodyPr/>
                    <a:lstStyle/>
                    <a:p>
                      <a:r>
                        <a:rPr lang="en-IN" dirty="0" smtClean="0"/>
                        <a:t>BICEPS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 smtClean="0"/>
                        <a:t>         1+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1+</a:t>
                      </a:r>
                      <a:endParaRPr lang="en-IN" dirty="0"/>
                    </a:p>
                  </a:txBody>
                  <a:tcPr/>
                </a:tc>
              </a:tr>
              <a:tr h="696565">
                <a:tc>
                  <a:txBody>
                    <a:bodyPr/>
                    <a:lstStyle/>
                    <a:p>
                      <a:r>
                        <a:rPr lang="en-IN" dirty="0" smtClean="0"/>
                        <a:t>TRICEPS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 smtClean="0"/>
                        <a:t>         1+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1+</a:t>
                      </a:r>
                      <a:endParaRPr lang="en-IN" dirty="0"/>
                    </a:p>
                  </a:txBody>
                  <a:tcPr/>
                </a:tc>
              </a:tr>
              <a:tr h="696565">
                <a:tc>
                  <a:txBody>
                    <a:bodyPr/>
                    <a:lstStyle/>
                    <a:p>
                      <a:r>
                        <a:rPr lang="en-IN" dirty="0" smtClean="0"/>
                        <a:t>SUPINATOR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 smtClean="0"/>
                        <a:t>         1+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1+</a:t>
                      </a:r>
                      <a:endParaRPr lang="en-IN" dirty="0"/>
                    </a:p>
                  </a:txBody>
                  <a:tcPr/>
                </a:tc>
              </a:tr>
              <a:tr h="696565">
                <a:tc>
                  <a:txBody>
                    <a:bodyPr/>
                    <a:lstStyle/>
                    <a:p>
                      <a:r>
                        <a:rPr lang="en-IN" dirty="0" smtClean="0"/>
                        <a:t>KNEE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 smtClean="0"/>
                        <a:t>         1+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1+</a:t>
                      </a:r>
                      <a:endParaRPr lang="en-IN" dirty="0"/>
                    </a:p>
                  </a:txBody>
                  <a:tcPr/>
                </a:tc>
              </a:tr>
              <a:tr h="696565">
                <a:tc>
                  <a:txBody>
                    <a:bodyPr/>
                    <a:lstStyle/>
                    <a:p>
                      <a:r>
                        <a:rPr lang="en-IN" dirty="0" smtClean="0"/>
                        <a:t>ANKLE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 smtClean="0"/>
                        <a:t>         1+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1+</a:t>
                      </a:r>
                      <a:endParaRPr lang="en-IN" dirty="0"/>
                    </a:p>
                  </a:txBody>
                  <a:tcPr/>
                </a:tc>
              </a:tr>
              <a:tr h="696565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PLANTAR REFLEX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dirty="0" smtClean="0"/>
                        <a:t>        FLEXOR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FLEXOR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49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575</TotalTime>
  <Words>945</Words>
  <Application>Microsoft Office PowerPoint</Application>
  <PresentationFormat>Widescreen</PresentationFormat>
  <Paragraphs>209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A CASE OF ADULT ONSET BARTTER’S SYNDROME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INVESTIGTION</vt:lpstr>
      <vt:lpstr>PowerPoint Presentation</vt:lpstr>
      <vt:lpstr>PowerPoint Presentation</vt:lpstr>
      <vt:lpstr>PowerPoint Presentation</vt:lpstr>
      <vt:lpstr>ABG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BARTTER’S SYNDROME</vt:lpstr>
      <vt:lpstr>PowerPoint Presentation</vt:lpstr>
      <vt:lpstr>PowerPoint Presentation</vt:lpstr>
      <vt:lpstr>TYPE 1 AND 2 (ANTENATAL-NEONATAL BARTTER AND HYPERPROSTAGLANDIN E SYNDROME) </vt:lpstr>
      <vt:lpstr>TYPE 5 (HYPOCALCEMIA WITH BARTTER’S SYNDROME)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Richards</dc:creator>
  <cp:lastModifiedBy>Robin Richards</cp:lastModifiedBy>
  <cp:revision>88</cp:revision>
  <dcterms:created xsi:type="dcterms:W3CDTF">2017-05-07T12:57:27Z</dcterms:created>
  <dcterms:modified xsi:type="dcterms:W3CDTF">2017-06-06T19:54:28Z</dcterms:modified>
</cp:coreProperties>
</file>