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00" r:id="rId4"/>
    <p:sldId id="312" r:id="rId5"/>
    <p:sldId id="313" r:id="rId6"/>
    <p:sldId id="301" r:id="rId7"/>
    <p:sldId id="291" r:id="rId8"/>
    <p:sldId id="292" r:id="rId9"/>
    <p:sldId id="296" r:id="rId10"/>
    <p:sldId id="297" r:id="rId11"/>
    <p:sldId id="318" r:id="rId12"/>
    <p:sldId id="334" r:id="rId13"/>
    <p:sldId id="335" r:id="rId14"/>
    <p:sldId id="336" r:id="rId15"/>
    <p:sldId id="259" r:id="rId16"/>
    <p:sldId id="320" r:id="rId17"/>
    <p:sldId id="339" r:id="rId18"/>
    <p:sldId id="340" r:id="rId19"/>
    <p:sldId id="338" r:id="rId20"/>
    <p:sldId id="261" r:id="rId21"/>
    <p:sldId id="306" r:id="rId22"/>
    <p:sldId id="305" r:id="rId23"/>
    <p:sldId id="311" r:id="rId24"/>
    <p:sldId id="307" r:id="rId25"/>
    <p:sldId id="324" r:id="rId26"/>
    <p:sldId id="325" r:id="rId27"/>
    <p:sldId id="326" r:id="rId28"/>
    <p:sldId id="327" r:id="rId29"/>
    <p:sldId id="328" r:id="rId30"/>
    <p:sldId id="330" r:id="rId31"/>
    <p:sldId id="332" r:id="rId32"/>
    <p:sldId id="346" r:id="rId33"/>
    <p:sldId id="348" r:id="rId34"/>
    <p:sldId id="347" r:id="rId35"/>
    <p:sldId id="341" r:id="rId36"/>
    <p:sldId id="343" r:id="rId37"/>
    <p:sldId id="263" r:id="rId38"/>
    <p:sldId id="264" r:id="rId39"/>
    <p:sldId id="308" r:id="rId40"/>
    <p:sldId id="310" r:id="rId41"/>
    <p:sldId id="349" r:id="rId42"/>
  </p:sldIdLst>
  <p:sldSz cx="10972800" cy="73152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7" d="100"/>
          <a:sy n="107" d="100"/>
        </p:scale>
        <p:origin x="-102" y="-288"/>
      </p:cViewPr>
      <p:guideLst>
        <p:guide orient="horz" pos="2304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Relationship Id="rId48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8D24190-417F-4A2A-8D80-FFAF30C6E5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465138"/>
            <a:ext cx="54705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8700E707-A9A4-4744-94A6-F8697F0F9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6913" y="465138"/>
            <a:ext cx="546417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592AE2A-DBD7-4469-A784-80E6FB958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2DD8EA0-407C-4CB0-9608-253C4CB0D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5070F55-3477-4831-B43A-08A5A76CF2C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96913" y="465138"/>
            <a:ext cx="54641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89CA9252-99CF-453B-9685-73AF5DAC8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0BC015B-C2AC-4E70-B1B1-88FF06F4E89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96913" y="465138"/>
            <a:ext cx="54641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4108856D-C9A3-4AB1-B5D1-34DF670D6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F3FC37A-B8A9-4EFC-9078-6FA73DB711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96913" y="465138"/>
            <a:ext cx="54641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70D8FAC1-DBE2-4E8A-B223-57F01EF11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6AE6817F-B8F1-447E-84FC-8E6CAF4BAA4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96913" y="465138"/>
            <a:ext cx="54641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E55AFAC3-DFA9-471E-BAC0-B7A6C347A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7F15644C-7936-4FCD-A6FC-1574E05C81B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96913" y="465138"/>
            <a:ext cx="54641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0D39A5DF-2B65-4D4B-ADBD-E851D2E44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46BF5BA-666E-4319-B3C9-C36CFB8DB31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96913" y="465138"/>
            <a:ext cx="5464175" cy="364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FBCA-E60D-4A3D-94D6-B858CCAF5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96975"/>
            <a:ext cx="82296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C1CC0-C412-46D9-AC52-03424C4D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41750"/>
            <a:ext cx="8229600" cy="1766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77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150E-CE85-4DCB-8E75-60A9404F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F2265-D8B1-4FCE-B650-4A75FC4DC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063" y="1947863"/>
            <a:ext cx="9464675" cy="4640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76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05429-EA38-442D-93F2-B2642D384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3363" y="979488"/>
            <a:ext cx="2365375" cy="5608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5409A-47EF-404D-88D8-F197B1FD6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063" y="979488"/>
            <a:ext cx="6946900" cy="56086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18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A78AC-EA4D-4C88-9B78-2A7C6ED4DB9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54063" y="979488"/>
            <a:ext cx="9464675" cy="5608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39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C9E0-D72D-4175-BC4F-A2F12661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95C5-7FCD-4E72-BA14-EE5DEE44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947863"/>
            <a:ext cx="9464675" cy="4640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3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C83-2610-4CD3-85B0-761592E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1824038"/>
            <a:ext cx="9463088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1476A-7279-48B3-99F3-455A63C71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300" y="4895850"/>
            <a:ext cx="9463088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9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7455-E9DC-4452-9E67-12872DF1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0C12-7780-4C69-BF3B-6DDDFD66A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063" y="1947863"/>
            <a:ext cx="4656137" cy="4640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34B10-BE34-434D-ADE6-4E9403739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1947863"/>
            <a:ext cx="4656138" cy="4640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53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E322-C4FF-457D-8621-2981DAE9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8938"/>
            <a:ext cx="9464675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8F721-A904-4611-A851-46462C515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93875"/>
            <a:ext cx="4641850" cy="8778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34327-55DC-460F-A0B5-9968FE82B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671763"/>
            <a:ext cx="4641850" cy="393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6A944-A483-4A95-9D10-48D4DF0DD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663" y="1793875"/>
            <a:ext cx="4665662" cy="8778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FD1E3-EBB9-4E32-9177-161008FB6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663" y="2671763"/>
            <a:ext cx="4665662" cy="393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30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362C-DDE9-4FC2-9EE1-FB0A3B48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004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23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7755-0F16-408F-9680-F25F4CBA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87363"/>
            <a:ext cx="3538538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004D-7EC0-467F-9C13-B35D9275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663" y="1052513"/>
            <a:ext cx="5554662" cy="51990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2AC4D-944A-45FC-A455-E40F3124A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650" y="2193925"/>
            <a:ext cx="3538538" cy="40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9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6374-4A56-4873-AAF6-75D3A107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87363"/>
            <a:ext cx="3538538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6F927-8287-49B9-AB10-AE1D0FCCF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5663" y="1052513"/>
            <a:ext cx="5554662" cy="5199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5CA9E-55A9-420B-AD3A-2D4B43FA6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650" y="2193925"/>
            <a:ext cx="3538538" cy="40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79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8EFC97-70B3-4C3C-BA25-48F4838F6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45063" y="979488"/>
            <a:ext cx="10922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2pPr>
      <a:lvl3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3pPr>
      <a:lvl4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4pPr>
      <a:lvl5pPr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5pPr>
      <a:lvl6pPr marL="4572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6pPr>
      <a:lvl7pPr marL="9144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7pPr>
      <a:lvl8pPr marL="13716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8pPr>
      <a:lvl9pPr marL="1828800" algn="ctr" defTabSz="9779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948711B-6AEC-4B4D-9C5F-361E1386D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2275" y="457200"/>
            <a:ext cx="5880100" cy="611188"/>
          </a:xfrm>
          <a:noFill/>
          <a:ln/>
        </p:spPr>
        <p:txBody>
          <a:bodyPr/>
          <a:lstStyle/>
          <a:p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Dizziness and Vertigo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1DF5E6F-80EA-4D8F-8D5A-7393DA06C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057400"/>
            <a:ext cx="8270875" cy="2366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306388" indent="-306388" algn="ctr" defTabSz="977900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US" altLang="en-US" sz="2600"/>
          </a:p>
        </p:txBody>
      </p:sp>
      <p:pic>
        <p:nvPicPr>
          <p:cNvPr id="4100" name="Picture 4" descr="dizziness">
            <a:extLst>
              <a:ext uri="{FF2B5EF4-FFF2-40B4-BE49-F238E27FC236}">
                <a16:creationId xmlns:a16="http://schemas.microsoft.com/office/drawing/2014/main" id="{60268AB1-30B1-4EBC-A0D2-60D032B8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2381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050">
            <a:extLst>
              <a:ext uri="{FF2B5EF4-FFF2-40B4-BE49-F238E27FC236}">
                <a16:creationId xmlns:a16="http://schemas.microsoft.com/office/drawing/2014/main" id="{149F0E7B-1E75-46B1-960E-7AC0408D3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6869113" cy="869950"/>
          </a:xfrm>
          <a:noFill/>
          <a:ln/>
        </p:spPr>
        <p:txBody>
          <a:bodyPr wrap="square"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Bedside Tests of 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/>
              <a:t>Horizontal VOR: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Head Thrust Test</a:t>
            </a:r>
          </a:p>
        </p:txBody>
      </p:sp>
      <p:sp>
        <p:nvSpPr>
          <p:cNvPr id="90115" name="Rectangle 2051">
            <a:extLst>
              <a:ext uri="{FF2B5EF4-FFF2-40B4-BE49-F238E27FC236}">
                <a16:creationId xmlns:a16="http://schemas.microsoft.com/office/drawing/2014/main" id="{76EAE3C8-84B0-4A35-B468-F7EA29568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9102725" cy="472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457200" indent="-457200" defTabSz="977900">
              <a:lnSpc>
                <a:spcPct val="80000"/>
              </a:lnSpc>
              <a:buFontTx/>
              <a:buNone/>
            </a:pPr>
            <a:r>
              <a:rPr lang="en-US" altLang="en-US"/>
              <a:t>Rapid, high-acceleration head thrust with patient fixating on examiner’s nose</a:t>
            </a:r>
          </a:p>
          <a:p>
            <a:pPr marL="457200" indent="-457200" defTabSz="977900">
              <a:lnSpc>
                <a:spcPct val="80000"/>
              </a:lnSpc>
              <a:buFontTx/>
              <a:buNone/>
            </a:pPr>
            <a:r>
              <a:rPr lang="en-US" altLang="en-US"/>
              <a:t>Corrective saccade (catch-up saccade) when head is rotated toward the affected vestibular periphery  is positive</a:t>
            </a:r>
          </a:p>
          <a:p>
            <a:pPr marL="457200" indent="-457200" defTabSz="977900">
              <a:lnSpc>
                <a:spcPct val="80000"/>
              </a:lnSpc>
              <a:buFontTx/>
              <a:buNone/>
            </a:pPr>
            <a:r>
              <a:rPr lang="en-US" altLang="en-US"/>
              <a:t>Positive in vestibular neuritis, gentamicin ototoxicity (bilateral), idiopathic and autoimmune vestibulopathy </a:t>
            </a:r>
          </a:p>
          <a:p>
            <a:pPr marL="457200" indent="-457200" defTabSz="977900">
              <a:lnSpc>
                <a:spcPct val="80000"/>
              </a:lnSpc>
              <a:buFontTx/>
              <a:buNone/>
            </a:pPr>
            <a:r>
              <a:rPr lang="en-US" altLang="en-US"/>
              <a:t>May be normal to have slight VOR hypometria bilaterally in older patients</a:t>
            </a:r>
          </a:p>
        </p:txBody>
      </p:sp>
      <p:pic>
        <p:nvPicPr>
          <p:cNvPr id="90116" name="Picture 2052" descr="horizontal canal connections">
            <a:extLst>
              <a:ext uri="{FF2B5EF4-FFF2-40B4-BE49-F238E27FC236}">
                <a16:creationId xmlns:a16="http://schemas.microsoft.com/office/drawing/2014/main" id="{A6AF9DD3-C7A4-41C4-965F-497C1994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3171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omberg 1">
            <a:extLst>
              <a:ext uri="{FF2B5EF4-FFF2-40B4-BE49-F238E27FC236}">
                <a16:creationId xmlns:a16="http://schemas.microsoft.com/office/drawing/2014/main" id="{5678E0F4-F012-4397-9895-ADA752C1590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069013" cy="566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Text Box 3">
            <a:extLst>
              <a:ext uri="{FF2B5EF4-FFF2-40B4-BE49-F238E27FC236}">
                <a16:creationId xmlns:a16="http://schemas.microsoft.com/office/drawing/2014/main" id="{74929C53-2483-4540-BAD2-FEFCD7EA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818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Bedside Vestibulospinal Examination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2BA6360-51AD-4B3C-A5F8-3517391C6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304800"/>
            <a:ext cx="4283075" cy="508000"/>
          </a:xfrm>
        </p:spPr>
        <p:txBody>
          <a:bodyPr wrap="square"/>
          <a:lstStyle/>
          <a:p>
            <a:r>
              <a:rPr lang="en-US" altLang="en-US" sz="3600"/>
              <a:t>Ataxia Syndromes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8868D1A-C3B3-41F7-A49E-7B5892829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9874250" cy="482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Patient may present with unsteadiness, limb incoordination, dysarthria.</a:t>
            </a:r>
          </a:p>
          <a:p>
            <a:r>
              <a:rPr lang="en-US" altLang="en-US"/>
              <a:t>On examination, there may be dysmetria on FTN testing </a:t>
            </a:r>
          </a:p>
          <a:p>
            <a:r>
              <a:rPr lang="en-US" altLang="en-US"/>
              <a:t>On ENG testing, hypermetric saccades, abnormalities of OKN, or of smoooth pursuit.</a:t>
            </a:r>
          </a:p>
          <a:p>
            <a:r>
              <a:rPr lang="en-US" altLang="en-US"/>
              <a:t>MRI : atrophy of the cerebellar vermis and / or hemispheres</a:t>
            </a:r>
          </a:p>
          <a:p>
            <a:endParaRPr lang="en-US" altLang="en-US"/>
          </a:p>
        </p:txBody>
      </p:sp>
      <p:pic>
        <p:nvPicPr>
          <p:cNvPr id="149509" name="Picture 5" descr="cerebellar atrophy">
            <a:extLst>
              <a:ext uri="{FF2B5EF4-FFF2-40B4-BE49-F238E27FC236}">
                <a16:creationId xmlns:a16="http://schemas.microsoft.com/office/drawing/2014/main" id="{86514CFA-AD46-4A8D-8E44-1D250E22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95338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cerebellar atrophy">
            <a:extLst>
              <a:ext uri="{FF2B5EF4-FFF2-40B4-BE49-F238E27FC236}">
                <a16:creationId xmlns:a16="http://schemas.microsoft.com/office/drawing/2014/main" id="{8D30AAFF-06D6-4154-BA75-620A79E3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9"/>
          <a:stretch>
            <a:fillRect/>
          </a:stretch>
        </p:blipFill>
        <p:spPr bwMode="auto">
          <a:xfrm>
            <a:off x="3886200" y="3810000"/>
            <a:ext cx="37623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E64FA668-2BB5-4DF0-A32B-01028D553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1938" y="304800"/>
            <a:ext cx="5029200" cy="508000"/>
          </a:xfrm>
        </p:spPr>
        <p:txBody>
          <a:bodyPr/>
          <a:lstStyle/>
          <a:p>
            <a:r>
              <a:rPr lang="en-US" altLang="en-US" sz="3600"/>
              <a:t>Spinocerebellar Ataxia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5431A917-6E7E-4E73-A70B-23FDF8130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9874250" cy="482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Familial SCA 6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Accounts for 5-15% of SCA autosomal dominant in U.S. (higher % in Japan)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Onset of symptoms usually 3rd to 6th decade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Usually complain of episodic vertigo and oscillopsia, 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especially immediately after lying supine from the sitting position, or quick turn of the head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Chromosome 19p VGCC (CAG repeat) 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highly expressed in the cerebellum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Down-beat nystagmus in supine position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 sz="1400"/>
              <a:t>	</a:t>
            </a:r>
          </a:p>
          <a:p>
            <a:pPr lvl="1">
              <a:lnSpc>
                <a:spcPct val="80000"/>
              </a:lnSpc>
            </a:pPr>
            <a:endParaRPr lang="en-US" altLang="en-US" sz="1400"/>
          </a:p>
          <a:p>
            <a:pPr lvl="1">
              <a:lnSpc>
                <a:spcPct val="80000"/>
              </a:lnSpc>
            </a:pPr>
            <a:endParaRPr lang="en-US" altLang="en-US" sz="1400"/>
          </a:p>
        </p:txBody>
      </p:sp>
      <p:pic>
        <p:nvPicPr>
          <p:cNvPr id="150532" name="Picture 4" descr="ataxia">
            <a:extLst>
              <a:ext uri="{FF2B5EF4-FFF2-40B4-BE49-F238E27FC236}">
                <a16:creationId xmlns:a16="http://schemas.microsoft.com/office/drawing/2014/main" id="{7B10E456-FE74-4C6E-AEF2-9AE7E171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3675063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A77457D-5397-42E7-8B28-A4D9D9E57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533400"/>
            <a:ext cx="10929937" cy="508000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Benign Paroxysmal Positional Vertigo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B3C2048-E313-4CF6-A1EA-B9AB7C7CE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105918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Otolithic calcium carbonate crystals become loose, and fall into the posterior semicircular canal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Common with head trauma, older age, inner ear disease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One of the most common cause of vertigo seen in neurotology clinics, estimated at 20-30% of patients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en-US"/>
          </a:p>
        </p:txBody>
      </p:sp>
      <p:pic>
        <p:nvPicPr>
          <p:cNvPr id="151556" name="Picture 4" descr="bppv diagram of particles in scc">
            <a:extLst>
              <a:ext uri="{FF2B5EF4-FFF2-40B4-BE49-F238E27FC236}">
                <a16:creationId xmlns:a16="http://schemas.microsoft.com/office/drawing/2014/main" id="{FF8675AD-1777-4230-A1BF-185E8F75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6193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7" name="Picture 5" descr="otoconia">
            <a:extLst>
              <a:ext uri="{FF2B5EF4-FFF2-40B4-BE49-F238E27FC236}">
                <a16:creationId xmlns:a16="http://schemas.microsoft.com/office/drawing/2014/main" id="{4BEEBB71-4417-4AEE-A7C7-17CB6148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130425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1DEDB13-55EF-4AB9-944C-1DC11E10A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533400"/>
            <a:ext cx="10929937" cy="508000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Benign Paroxysmal Positional Vertigo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FCF7E83-49A2-4105-9503-6F7C1326B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105918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Typical complaint: spells of vertigo when turning over in bed, “top shelf vertigo”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Examine the patient for nystagmus and vertigo in the Dix-Hallpike position : head-hanging R and L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Vertigo lasts shorter than 1 minute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Geotropic, torsional nystagmus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	with upbeat component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Brought on only by positional changes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Latency of few seconds up to 45 sec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en-US"/>
              <a:t>Fatigues with repeated testing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altLang="en-US" i="1"/>
          </a:p>
        </p:txBody>
      </p:sp>
      <p:pic>
        <p:nvPicPr>
          <p:cNvPr id="7174" name="Picture 6" descr="dix-hallpike-c">
            <a:extLst>
              <a:ext uri="{FF2B5EF4-FFF2-40B4-BE49-F238E27FC236}">
                <a16:creationId xmlns:a16="http://schemas.microsoft.com/office/drawing/2014/main" id="{1DD8C4D7-E960-4A3F-A55E-D9E66AF2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0"/>
            <a:ext cx="2466975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laast-1">
            <a:extLst>
              <a:ext uri="{FF2B5EF4-FFF2-40B4-BE49-F238E27FC236}">
                <a16:creationId xmlns:a16="http://schemas.microsoft.com/office/drawing/2014/main" id="{78F23B05-6955-4061-A809-9DF0B8B6922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6289675" cy="514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Text Box 3">
            <a:extLst>
              <a:ext uri="{FF2B5EF4-FFF2-40B4-BE49-F238E27FC236}">
                <a16:creationId xmlns:a16="http://schemas.microsoft.com/office/drawing/2014/main" id="{4703A994-A993-4F23-BF77-E27F06519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603250"/>
            <a:ext cx="38401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Modified Epley Maneuver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EF4C5EE-007B-4149-AE66-D6D1BE908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5405438" cy="455613"/>
          </a:xfrm>
        </p:spPr>
        <p:txBody>
          <a:bodyPr wrap="square"/>
          <a:lstStyle/>
          <a:p>
            <a:r>
              <a:rPr lang="en-US" altLang="en-US" sz="3200"/>
              <a:t>Epidemiology of BPPV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D9B8B3DE-3635-4F35-A17A-3D71091B0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706563"/>
            <a:ext cx="9874250" cy="4827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Lifetime prevalence of 3.2% in females and 1.6% in males</a:t>
            </a:r>
          </a:p>
          <a:p>
            <a:r>
              <a:rPr lang="en-US" altLang="en-US"/>
              <a:t>Of 100 unselected elderly patients, a prevalence of 9% was reported</a:t>
            </a:r>
          </a:p>
          <a:p>
            <a:r>
              <a:rPr lang="en-US" altLang="en-US"/>
              <a:t>Median duration of two weeks</a:t>
            </a:r>
          </a:p>
          <a:p>
            <a:r>
              <a:rPr lang="en-US" altLang="en-US"/>
              <a:t>Female preponderance likely reflects the association of migraine with BPPV</a:t>
            </a:r>
          </a:p>
          <a:p>
            <a:r>
              <a:rPr lang="en-US" altLang="en-US"/>
              <a:t>Association of BPPV with hypertension and hyperlipidemia</a:t>
            </a:r>
          </a:p>
          <a:p>
            <a:r>
              <a:rPr lang="en-US" altLang="en-US"/>
              <a:t>Vascular damage to the inner ear facilitates detachment of the otoconia</a:t>
            </a:r>
          </a:p>
          <a:p>
            <a:endParaRPr lang="en-US" altLang="en-US"/>
          </a:p>
          <a:p>
            <a:r>
              <a:rPr lang="en-US" altLang="en-US"/>
              <a:t>Von Brevern et al., 2006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CF8D952-D723-4200-80DB-C86933F46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533400"/>
            <a:ext cx="10929937" cy="455613"/>
          </a:xfrm>
          <a:noFill/>
          <a:ln/>
        </p:spPr>
        <p:txBody>
          <a:bodyPr wrap="square"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Benign Paroxysmal Positional Vertigo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1892AE2-6740-4043-8C68-7B8029160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105918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buFontTx/>
              <a:buNone/>
            </a:pPr>
            <a:r>
              <a:rPr lang="en-US" altLang="en-US"/>
              <a:t>Can be presentation of acoustic / inner ear disease: screening audiogram is preferred</a:t>
            </a:r>
          </a:p>
          <a:p>
            <a:pPr marL="381000" indent="-381000">
              <a:buFontTx/>
              <a:buNone/>
            </a:pPr>
            <a:r>
              <a:rPr lang="en-US" altLang="en-US"/>
              <a:t>Etiology of BPPV in 240 patients (Baloh et al., 1987)</a:t>
            </a:r>
          </a:p>
          <a:p>
            <a:pPr marL="381000" indent="-381000">
              <a:buFontTx/>
              <a:buNone/>
            </a:pPr>
            <a:r>
              <a:rPr lang="en-US" altLang="en-US"/>
              <a:t>			Idiopathic in 49%</a:t>
            </a:r>
          </a:p>
          <a:p>
            <a:pPr marL="381000" indent="-381000">
              <a:buFontTx/>
              <a:buNone/>
            </a:pPr>
            <a:r>
              <a:rPr lang="en-US" altLang="en-US"/>
              <a:t>			Traumatic in 18%</a:t>
            </a:r>
          </a:p>
          <a:p>
            <a:pPr marL="381000" indent="-381000">
              <a:buFontTx/>
              <a:buNone/>
            </a:pPr>
            <a:r>
              <a:rPr lang="en-US" altLang="en-US"/>
              <a:t>			Viral Labyrinthitis in 15%</a:t>
            </a:r>
          </a:p>
          <a:p>
            <a:pPr marL="381000" indent="-381000">
              <a:buFontTx/>
              <a:buNone/>
            </a:pPr>
            <a:r>
              <a:rPr lang="en-US" altLang="en-US"/>
              <a:t>			VBI in 5%</a:t>
            </a:r>
          </a:p>
          <a:p>
            <a:pPr marL="381000" indent="-381000">
              <a:buFontTx/>
              <a:buNone/>
            </a:pPr>
            <a:r>
              <a:rPr lang="en-US" altLang="en-US"/>
              <a:t>			Meniere’s in 2%</a:t>
            </a:r>
          </a:p>
          <a:p>
            <a:pPr marL="381000" indent="-381000">
              <a:buFontTx/>
              <a:buNone/>
            </a:pPr>
            <a:r>
              <a:rPr lang="en-US" altLang="en-US"/>
              <a:t>			Surgery in 4%</a:t>
            </a:r>
          </a:p>
          <a:p>
            <a:pPr marL="381000" indent="-381000">
              <a:buFontTx/>
              <a:buNone/>
            </a:pPr>
            <a:r>
              <a:rPr lang="en-US" altLang="en-US"/>
              <a:t>			Ototoxicity in 2%</a:t>
            </a:r>
          </a:p>
          <a:p>
            <a:pPr marL="381000" indent="-381000">
              <a:buFontTx/>
              <a:buNone/>
            </a:pPr>
            <a:r>
              <a:rPr lang="en-US" altLang="en-US"/>
              <a:t>Idiopathic young patients: 3x incidence of migraine vs. in those with BPPV with known cause (e.g. head trauma) Ishiyama et al., 2000</a:t>
            </a:r>
          </a:p>
          <a:p>
            <a:pPr marL="381000" indent="-381000"/>
            <a:endParaRPr lang="en-US" altLang="en-US"/>
          </a:p>
          <a:p>
            <a:pPr marL="381000" indent="-381000"/>
            <a:endParaRPr lang="en-US" altLang="en-US" i="1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79C5C8E6-113E-418D-927F-86DFFD4B2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954838" cy="1284288"/>
          </a:xfrm>
          <a:noFill/>
          <a:ln/>
        </p:spPr>
        <p:txBody>
          <a:bodyPr wrap="square"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Positional and Spontaneous Vertigo: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Multiple Sclerosis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212C14E-57D0-4915-AF17-966ECE5B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96774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Vertigo is the initial symptom of MS in 5%, and presents in 50% of MS patients at some time in the course.</a:t>
            </a:r>
          </a:p>
          <a:p>
            <a:pPr>
              <a:buFontTx/>
              <a:buNone/>
            </a:pPr>
            <a:r>
              <a:rPr lang="en-US" altLang="en-US"/>
              <a:t>25% of patients with MS have caloric paresis</a:t>
            </a:r>
          </a:p>
          <a:p>
            <a:pPr>
              <a:buFontTx/>
              <a:buNone/>
            </a:pPr>
            <a:r>
              <a:rPr lang="en-US" altLang="en-US"/>
              <a:t>80% have eye movement abnormalities</a:t>
            </a:r>
          </a:p>
          <a:p>
            <a:pPr>
              <a:buFontTx/>
              <a:buNone/>
            </a:pPr>
            <a:r>
              <a:rPr lang="en-US" altLang="en-US"/>
              <a:t>Oftentimes abnormalities on ABR and occasionally retrocochlear hearing loss from involvement at the root entry zone near pons</a:t>
            </a:r>
          </a:p>
          <a:p>
            <a:pPr>
              <a:buFontTx/>
              <a:buNone/>
            </a:pPr>
            <a:endParaRPr lang="en-US" altLang="en-US" sz="3000"/>
          </a:p>
        </p:txBody>
      </p:sp>
      <p:pic>
        <p:nvPicPr>
          <p:cNvPr id="153606" name="Picture 6" descr="INO single diagram">
            <a:extLst>
              <a:ext uri="{FF2B5EF4-FFF2-40B4-BE49-F238E27FC236}">
                <a16:creationId xmlns:a16="http://schemas.microsoft.com/office/drawing/2014/main" id="{0AD7F706-08E0-430C-86CE-CE2BBC46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3006725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3742F2-CAA9-4D8E-833B-C213CC56D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2925" y="533400"/>
            <a:ext cx="2657475" cy="508000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Dizziness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B19F95E-4711-463E-9B25-1E68BF8AB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76400"/>
            <a:ext cx="9102725" cy="472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457200" indent="-457200" defTabSz="977900">
              <a:buFontTx/>
              <a:buNone/>
            </a:pPr>
            <a:r>
              <a:rPr lang="en-US" altLang="en-US"/>
              <a:t>Vertigo: umbrella term. illusion of movement</a:t>
            </a:r>
          </a:p>
          <a:p>
            <a:pPr marL="457200" indent="-457200" defTabSz="977900">
              <a:buFontTx/>
              <a:buNone/>
            </a:pPr>
            <a:endParaRPr lang="en-US" altLang="en-US"/>
          </a:p>
          <a:p>
            <a:pPr marL="457200" indent="-457200" defTabSz="977900">
              <a:buFontTx/>
              <a:buNone/>
            </a:pPr>
            <a:r>
              <a:rPr lang="en-US" altLang="en-US"/>
              <a:t>Ataxia: inability to co-ordinate movements (walking or of extremities), “feel as if drunk”</a:t>
            </a:r>
          </a:p>
          <a:p>
            <a:pPr marL="457200" indent="-457200" defTabSz="977900">
              <a:buFontTx/>
              <a:buNone/>
            </a:pPr>
            <a:endParaRPr lang="en-US" altLang="en-US"/>
          </a:p>
          <a:p>
            <a:pPr marL="457200" indent="-457200" defTabSz="977900">
              <a:buFontTx/>
              <a:buNone/>
            </a:pPr>
            <a:r>
              <a:rPr lang="en-US" altLang="en-US"/>
              <a:t>Non-specific dizziness: lightheadedness, swimming sensation inside of head</a:t>
            </a:r>
          </a:p>
          <a:p>
            <a:pPr marL="457200" indent="-457200" defTabSz="977900">
              <a:buFontTx/>
              <a:buNone/>
            </a:pPr>
            <a:endParaRPr lang="en-US" altLang="en-US"/>
          </a:p>
          <a:p>
            <a:pPr marL="457200" indent="-457200" defTabSz="977900">
              <a:buFontTx/>
              <a:buNone/>
            </a:pPr>
            <a:r>
              <a:rPr lang="en-US" altLang="en-US"/>
              <a:t>Gait imbalance: feeling unsure when walking, okay if sitting or lying down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42EF9D8-876A-44D2-936F-0A64C407D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8938" y="381000"/>
            <a:ext cx="7200900" cy="869950"/>
          </a:xfrm>
          <a:noFill/>
          <a:ln/>
        </p:spPr>
        <p:txBody>
          <a:bodyPr wrap="square"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Positional and Spontaneous Vertigo: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Multiple Sclerosis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0BB159F-AE81-4C2E-8DE1-BC25287B8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9296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Demyelinating disease of unknown etiology</a:t>
            </a:r>
          </a:p>
          <a:p>
            <a:pPr>
              <a:buFontTx/>
              <a:buNone/>
            </a:pPr>
            <a:r>
              <a:rPr lang="en-US" altLang="en-US"/>
              <a:t>Onset usually in 3</a:t>
            </a:r>
            <a:r>
              <a:rPr lang="en-US" altLang="en-US" baseline="30000"/>
              <a:t>rd</a:t>
            </a:r>
            <a:r>
              <a:rPr lang="en-US" altLang="en-US"/>
              <a:t> and 4</a:t>
            </a:r>
            <a:r>
              <a:rPr lang="en-US" altLang="en-US" baseline="30000"/>
              <a:t>th</a:t>
            </a:r>
            <a:r>
              <a:rPr lang="en-US" altLang="en-US"/>
              <a:t> decade of life</a:t>
            </a:r>
          </a:p>
          <a:p>
            <a:pPr>
              <a:buFontTx/>
              <a:buNone/>
            </a:pPr>
            <a:r>
              <a:rPr lang="en-US" altLang="en-US"/>
              <a:t>Common associated signs and symptoms: INO (internuclear ophthalmoplegia), optic neuritis, Llermitte’s sign, vibratory loss, spasticity, sensitivity to temperature</a:t>
            </a:r>
          </a:p>
          <a:p>
            <a:pPr>
              <a:buFontTx/>
              <a:buNone/>
            </a:pPr>
            <a:r>
              <a:rPr lang="en-US" altLang="en-US"/>
              <a:t>MRI with FLAIR: plaques</a:t>
            </a:r>
          </a:p>
          <a:p>
            <a:pPr>
              <a:buFontTx/>
              <a:buNone/>
            </a:pPr>
            <a:endParaRPr lang="en-US" altLang="en-US" sz="3000"/>
          </a:p>
        </p:txBody>
      </p:sp>
      <p:pic>
        <p:nvPicPr>
          <p:cNvPr id="9220" name="Picture 4" descr="dawson's fingers">
            <a:extLst>
              <a:ext uri="{FF2B5EF4-FFF2-40B4-BE49-F238E27FC236}">
                <a16:creationId xmlns:a16="http://schemas.microsoft.com/office/drawing/2014/main" id="{BFA2BBD0-E7CC-4A02-8415-54474B2E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326390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9DD8D5E1-7074-4C2C-9FD4-0AAB472E4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124825" cy="611188"/>
          </a:xfrm>
          <a:noFill/>
          <a:ln/>
        </p:spPr>
        <p:txBody>
          <a:bodyPr wrap="square"/>
          <a:lstStyle/>
          <a:p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Meniere’s Disease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D6C31CE-9A59-46BE-9191-3B183D640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990600"/>
            <a:ext cx="9296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Symptoms: Fluctuating hearing loss, tinnitus, ear fullness, and vertigo.  May have initially only hearing loss or only vertigo spells.</a:t>
            </a:r>
          </a:p>
          <a:p>
            <a:pPr>
              <a:buFontTx/>
              <a:buNone/>
            </a:pPr>
            <a:r>
              <a:rPr lang="en-US" altLang="en-US"/>
              <a:t>Possibly sudden falls (Tumarkin crisis)</a:t>
            </a:r>
          </a:p>
          <a:p>
            <a:pPr>
              <a:buFontTx/>
              <a:buNone/>
            </a:pPr>
            <a:r>
              <a:rPr lang="en-US" altLang="en-US"/>
              <a:t>Hearing loss, tinnitus, and aural fullness increase during the vertigo attack</a:t>
            </a:r>
          </a:p>
          <a:p>
            <a:pPr>
              <a:buFontTx/>
              <a:buNone/>
            </a:pPr>
            <a:r>
              <a:rPr lang="en-US" altLang="en-US"/>
              <a:t>Typically lasts 20 minutes or more in duration</a:t>
            </a:r>
          </a:p>
        </p:txBody>
      </p:sp>
      <p:pic>
        <p:nvPicPr>
          <p:cNvPr id="103430" name="Picture 6" descr="endolymph">
            <a:extLst>
              <a:ext uri="{FF2B5EF4-FFF2-40B4-BE49-F238E27FC236}">
                <a16:creationId xmlns:a16="http://schemas.microsoft.com/office/drawing/2014/main" id="{D37D95BE-1ED5-44D5-B9E2-161ACE10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29CBE3B-D1F4-4209-9784-F1D10C937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124825" cy="611188"/>
          </a:xfrm>
          <a:noFill/>
          <a:ln/>
        </p:spPr>
        <p:txBody>
          <a:bodyPr wrap="square"/>
          <a:lstStyle/>
          <a:p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Meniere’s Disease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D332DE4-2AF9-4879-8E2F-7259F2337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9296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On temporal bone histopathology, there is a distension of the entire endolymphatic system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Audiogram: often low-frequency sensorineural hearing loss that increases during attacks.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ENG: Vestibular paresis or directional preponderance to bithermal caloric stimulation</a:t>
            </a:r>
          </a:p>
        </p:txBody>
      </p:sp>
      <p:pic>
        <p:nvPicPr>
          <p:cNvPr id="102404" name="Picture 4" descr="hearing level1">
            <a:extLst>
              <a:ext uri="{FF2B5EF4-FFF2-40B4-BE49-F238E27FC236}">
                <a16:creationId xmlns:a16="http://schemas.microsoft.com/office/drawing/2014/main" id="{BC02AB0F-0C79-4F6D-8F2A-2EE33997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53261" r="45000"/>
          <a:stretch>
            <a:fillRect/>
          </a:stretch>
        </p:blipFill>
        <p:spPr bwMode="auto">
          <a:xfrm>
            <a:off x="3886200" y="3276600"/>
            <a:ext cx="428307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30D6CB4-121F-45F3-90BA-B383D9269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124825" cy="974725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Meniere’s Disease: 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Tumarkin falls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1323E1D-79AF-44D6-B5B6-7672ADE16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94488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In about 7-10% of Meniere’s disease, there are associated sudden falls “drop attacks”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No warning, sudden, violent fall without loss of consciousness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Subjective sensation of being pushed by an external force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Recently noted to be associated with migraine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					(Ishiyama et al., 2003)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Surgical ablation is curative of these dangerous and frightening drop attacks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2D437DD-D2AD-4C59-B782-64D8EC74C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24825" cy="974725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Meniere’s Disease Variant: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Delayed Endolymphatic Hydrops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115AAE2-7FC9-4089-85AA-D385D79D9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92202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Delayed hydrops develops in an ear that has h/o profound SNHL years before (up to 70 years before)</a:t>
            </a:r>
          </a:p>
          <a:p>
            <a:pPr>
              <a:buFontTx/>
              <a:buNone/>
            </a:pPr>
            <a:r>
              <a:rPr lang="en-US" altLang="en-US"/>
              <a:t>Many years later: recurrent spells of vertigo of 20 minutes duration or longer</a:t>
            </a:r>
          </a:p>
          <a:p>
            <a:pPr>
              <a:buFontTx/>
              <a:buNone/>
            </a:pPr>
            <a:r>
              <a:rPr lang="en-US" altLang="en-US"/>
              <a:t>Often without accompanying otologic symptoms of aural fullness, increased tinnitus and hearing fluctuation</a:t>
            </a:r>
          </a:p>
          <a:p>
            <a:pPr>
              <a:buFontTx/>
              <a:buNone/>
            </a:pPr>
            <a:r>
              <a:rPr lang="en-US" altLang="en-US"/>
              <a:t>Can also have Tumarkin falls</a:t>
            </a:r>
          </a:p>
        </p:txBody>
      </p:sp>
      <p:pic>
        <p:nvPicPr>
          <p:cNvPr id="104453" name="Picture 5" descr="anatomy of inner ear">
            <a:extLst>
              <a:ext uri="{FF2B5EF4-FFF2-40B4-BE49-F238E27FC236}">
                <a16:creationId xmlns:a16="http://schemas.microsoft.com/office/drawing/2014/main" id="{B87B9534-C9CD-4B68-9DFF-D121414A5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3602038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CCCFF2F1-DC88-4AA7-9CD8-D893DF8B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0" y="304800"/>
            <a:ext cx="6197600" cy="508000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Migraine-associated Vertigo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448BF81D-5EF3-4F1F-A71C-AF6FC96D4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066800"/>
            <a:ext cx="92202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Vestibular Meniere’s, migraine-associated vestibulopathy, benign paroxysmal vertigo 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25% of patients with migraine have vertigo spells 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Duration of the vertigo varies:  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	31% few min-2 hr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	49% &gt; 24 hrs 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	7% seconds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25% of patients with migraine have caloric paresis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Isolated vertigo without headache are termed migraine equivalent</a:t>
            </a:r>
          </a:p>
          <a:p>
            <a:pPr marL="307975" indent="-307975" defTabSz="984250">
              <a:spcBef>
                <a:spcPct val="45000"/>
              </a:spcBef>
              <a:buFontTx/>
              <a:buNone/>
            </a:pPr>
            <a:r>
              <a:rPr lang="en-US" altLang="en-US" sz="2000" i="1"/>
              <a:t>				</a:t>
            </a:r>
          </a:p>
          <a:p>
            <a:pPr marL="307975" indent="-307975" defTabSz="984250">
              <a:spcBef>
                <a:spcPct val="0"/>
              </a:spcBef>
              <a:buFontTx/>
              <a:buNone/>
            </a:pPr>
            <a:endParaRPr lang="en-US" altLang="en-US" sz="2000" i="1"/>
          </a:p>
        </p:txBody>
      </p:sp>
      <p:pic>
        <p:nvPicPr>
          <p:cNvPr id="132102" name="Picture 6" descr="migraine art">
            <a:extLst>
              <a:ext uri="{FF2B5EF4-FFF2-40B4-BE49-F238E27FC236}">
                <a16:creationId xmlns:a16="http://schemas.microsoft.com/office/drawing/2014/main" id="{6AD3F2D0-F7B6-4392-B7DC-0ED7D81A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05400"/>
            <a:ext cx="23399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1A98AEA5-BFB3-4253-BE33-09DD73FFB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3825" y="457200"/>
            <a:ext cx="5511800" cy="455613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Migraine-associated Vertigo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CBFD61-47F2-449F-9E53-44CA20417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92202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Migraine is an inherited, likely metabolic syndrome with multiple causes, likely autosomal dominant with variable penetrance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Always ask about the family history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Ask about h/o motion sickness (50%)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Ask about h/o altitude sickness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Ask about sensitivity to visual stimuli (bright lights/ patterns, panoramic theater, computer work)</a:t>
            </a:r>
          </a:p>
          <a:p>
            <a:pPr marL="307975" indent="-307975" defTabSz="98425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i="1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66D410A1-1284-4F5D-BE5E-E8914BF43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3825" y="457200"/>
            <a:ext cx="5511800" cy="455613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Migraine-associated Vertigo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611E0B4E-8846-4119-8716-0C4737C49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92202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Ask about h/o recurrent abdominal pains or cyclical vomiting as child, which is usually migraine equivalent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Ask women specifically regarding menses: some will call migraine headaches “PMS”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Migraine-associated vertigo often has a catamenial component, or worsened by OCP in women</a:t>
            </a:r>
          </a:p>
          <a:p>
            <a:pPr marL="307975" indent="-307975" defTabSz="9842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i="1"/>
              <a:t>			</a:t>
            </a:r>
            <a:r>
              <a:rPr lang="en-US" altLang="en-US" sz="2000" i="1"/>
              <a:t>	</a:t>
            </a:r>
          </a:p>
          <a:p>
            <a:pPr marL="307975" indent="-307975" defTabSz="98425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 i="1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83E11BA6-4665-4D9B-8AF6-78A56E8FD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213475" cy="869950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Headache Society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Criteria for Migraine Headaches</a:t>
            </a: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C1997E8D-5560-47D4-8AD7-11B83A74F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52600"/>
            <a:ext cx="92202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/>
              <a:t>At least 5 attacks fulfilling B-D</a:t>
            </a:r>
          </a:p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/>
              <a:t>B. Headache lasting 4-72 hrs</a:t>
            </a:r>
          </a:p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/>
              <a:t>C. At least 2 of: unilateral, pulsating, moderate or severe, aggravation by physical activity</a:t>
            </a:r>
          </a:p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/>
              <a:t>D. At least one of N/V, photophobia and phonophobia</a:t>
            </a:r>
          </a:p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/>
              <a:t> Other causes ruled out</a:t>
            </a:r>
          </a:p>
          <a:p>
            <a:pPr marL="736600" lvl="1" indent="-244475" defTabSz="98425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i="1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0514179A-45E6-4134-BBAD-4EBA367D3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5013325" cy="558800"/>
          </a:xfrm>
          <a:noFill/>
          <a:ln/>
        </p:spPr>
        <p:txBody>
          <a:bodyPr wrap="square"/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Variants of Migraine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6E73E64-6EDE-44D9-B015-FDFCDD248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93726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/>
              <a:t>Migraine visual aura</a:t>
            </a:r>
            <a:r>
              <a:rPr lang="en-US" altLang="en-US"/>
              <a:t>: Visual aura may occur isolated without headache: fortification spectra, scotoma, stars, patterns of colored lights lasting usually 15-20 minutes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/>
              <a:t>Retinal migraine</a:t>
            </a:r>
            <a:r>
              <a:rPr lang="en-US" altLang="en-US"/>
              <a:t>: retinal artery vasospasm which can cause monocular blindness: prophylaxis with verapamil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/>
              <a:t>Benign paroxysmal vertigo of childhood</a:t>
            </a:r>
            <a:r>
              <a:rPr lang="en-US" altLang="en-US"/>
              <a:t>: recurrent spells of vertigo in child is usually migraine, may or may not have H/A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i="1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i="1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BCBA2CD-B4E9-491C-845C-F4DCD11B5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685800"/>
            <a:ext cx="3911600" cy="113982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Evaluation of the 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Dizzy Patient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44F4300-5F54-4FEA-AE23-5561E5E98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10363200" cy="330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marL="368300" indent="-368300" defTabSz="984250">
              <a:spcBef>
                <a:spcPct val="4500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 sz="2800"/>
              <a:t>What type of dizziness is it? </a:t>
            </a:r>
          </a:p>
          <a:p>
            <a:pPr marL="368300" indent="-368300" defTabSz="984250">
              <a:spcBef>
                <a:spcPct val="4500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 sz="2800"/>
              <a:t>How long does it last? Continuous or episodic</a:t>
            </a:r>
          </a:p>
          <a:p>
            <a:pPr marL="368300" indent="-368300" defTabSz="984250">
              <a:spcBef>
                <a:spcPct val="4500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 sz="2800"/>
              <a:t>Spontaneous or positional</a:t>
            </a:r>
          </a:p>
          <a:p>
            <a:pPr marL="368300" indent="-368300" defTabSz="984250">
              <a:spcBef>
                <a:spcPct val="4500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 sz="2800"/>
              <a:t>Duration of vertigo if episodic</a:t>
            </a:r>
          </a:p>
          <a:p>
            <a:pPr marL="368300" indent="-368300" defTabSz="984250">
              <a:spcBef>
                <a:spcPct val="4500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 sz="2800"/>
              <a:t>Are there otologic symptoms?</a:t>
            </a:r>
          </a:p>
          <a:p>
            <a:pPr marL="368300" indent="-368300" defTabSz="984250">
              <a:spcBef>
                <a:spcPct val="4500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 sz="2800"/>
              <a:t>Are there focal neurological symptoms?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DD6011BC-EA90-43B0-8C6E-10977C2DD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4913" y="457200"/>
            <a:ext cx="5916612" cy="869950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Association between Migraine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and Vestibulopathy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E6FC5D8-68C9-4C28-8176-B2ACCCA62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76400"/>
            <a:ext cx="9220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Tumarkin falls may be associated with migraine 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Out of 55 patients with Tumarkin falls, 6 had &gt;1yr h/o normal hearing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5 out of 6 had h/o migraine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Tumarkin falls are known to localize to the vestibular periphery since surgery is curative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                                                                   Ishiyama et al., 2003</a:t>
            </a:r>
          </a:p>
          <a:p>
            <a:pPr marL="307975" indent="-307975" defTabSz="98425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i="1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EEDE5C38-8F2F-447C-B9AD-19D031148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2013" y="457200"/>
            <a:ext cx="3687762" cy="528638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/>
              <a:t>Vestibular Neuritis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0E815B04-1C10-468D-9B00-E0A8C1D33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9553575" cy="267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marL="368300" indent="-368300" defTabSz="984250">
              <a:spcBef>
                <a:spcPct val="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/>
              <a:t>Subacute onset of vertigo, often with nausea and vomiting</a:t>
            </a:r>
          </a:p>
          <a:p>
            <a:pPr marL="368300" indent="-368300" defTabSz="984250">
              <a:spcBef>
                <a:spcPct val="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endParaRPr lang="en-US" altLang="en-US"/>
          </a:p>
          <a:p>
            <a:pPr marL="368300" indent="-368300" defTabSz="984250">
              <a:spcBef>
                <a:spcPct val="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/>
              <a:t>Vertigo lasts a few days, and crescendos in few hours, and decreases in severity with time</a:t>
            </a:r>
          </a:p>
          <a:p>
            <a:pPr marL="368300" indent="-368300" defTabSz="984250">
              <a:spcBef>
                <a:spcPct val="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endParaRPr lang="en-US" altLang="en-US"/>
          </a:p>
          <a:p>
            <a:pPr marL="368300" indent="-368300" defTabSz="984250">
              <a:spcBef>
                <a:spcPct val="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/>
              <a:t>Suspicion for viral cause but evidence for ischemic causes</a:t>
            </a:r>
          </a:p>
          <a:p>
            <a:pPr marL="368300" indent="-368300" defTabSz="984250">
              <a:spcBef>
                <a:spcPct val="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endParaRPr lang="en-US" altLang="en-US"/>
          </a:p>
          <a:p>
            <a:pPr marL="368300" indent="-368300" defTabSz="984250">
              <a:spcBef>
                <a:spcPct val="0"/>
              </a:spcBef>
              <a:buFontTx/>
              <a:buNone/>
              <a:tabLst>
                <a:tab pos="736600" algn="l"/>
                <a:tab pos="1106488" algn="l"/>
                <a:tab pos="1476375" algn="l"/>
                <a:tab pos="1846263" algn="l"/>
                <a:tab pos="2214563" algn="l"/>
                <a:tab pos="2582863" algn="l"/>
                <a:tab pos="2952750" algn="l"/>
                <a:tab pos="3321050" algn="l"/>
                <a:tab pos="3689350" algn="l"/>
                <a:tab pos="4057650" algn="l"/>
                <a:tab pos="4427538" algn="l"/>
                <a:tab pos="4799013" algn="l"/>
                <a:tab pos="5167313" algn="l"/>
                <a:tab pos="5535613" algn="l"/>
                <a:tab pos="5903913" algn="l"/>
                <a:tab pos="6273800" algn="l"/>
              </a:tabLst>
            </a:pPr>
            <a:r>
              <a:rPr lang="en-US" altLang="en-US"/>
              <a:t>Temporal bone histopathology: Scarpa’s ganglion neuronal loss</a:t>
            </a:r>
          </a:p>
        </p:txBody>
      </p:sp>
      <p:pic>
        <p:nvPicPr>
          <p:cNvPr id="147462" name="Picture 6" descr="vestibular neuritis diagram">
            <a:extLst>
              <a:ext uri="{FF2B5EF4-FFF2-40B4-BE49-F238E27FC236}">
                <a16:creationId xmlns:a16="http://schemas.microsoft.com/office/drawing/2014/main" id="{6FC569A4-6326-4007-8508-5A97FA99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3565525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247073F1-A261-4686-8ED6-1CC98ABA1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6675" y="533400"/>
            <a:ext cx="5670550" cy="455613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Vertebrobasilar insufficiency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D437CD3-2692-4116-ACAC-7CD6DAB01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94488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20% of all strokes are in the vertebrobasilar distribution</a:t>
            </a:r>
          </a:p>
          <a:p>
            <a:pPr>
              <a:buFontTx/>
              <a:buNone/>
            </a:pPr>
            <a:r>
              <a:rPr lang="en-US" altLang="en-US"/>
              <a:t>Usually from atherosclerotic disease, but 1/5 of infarcts may be cardioembolic</a:t>
            </a:r>
          </a:p>
          <a:p>
            <a:pPr>
              <a:buFontTx/>
              <a:buNone/>
            </a:pPr>
            <a:r>
              <a:rPr lang="en-US" altLang="en-US"/>
              <a:t>Common cause of episodic, spontaneus vertigo of abrupt onset in older patients</a:t>
            </a:r>
          </a:p>
          <a:p>
            <a:pPr>
              <a:buFontTx/>
              <a:buNone/>
            </a:pPr>
            <a:r>
              <a:rPr lang="en-US" altLang="en-US"/>
              <a:t>Grad and Baloh (1989): 62% had isolated vertigo without associated neurological deficits, and 19% had isolated vertigo as first TIA</a:t>
            </a:r>
          </a:p>
          <a:p>
            <a:pPr>
              <a:buFontTx/>
              <a:buNone/>
            </a:pPr>
            <a:r>
              <a:rPr lang="en-US" altLang="en-US"/>
              <a:t>Several minutes (3-4 min) duration is always suspicious for TIA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D2783CE-B41A-43DA-9134-98E5F675F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800850" cy="455613"/>
          </a:xfrm>
          <a:noFill/>
          <a:ln/>
        </p:spPr>
        <p:txBody>
          <a:bodyPr wrap="square"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Vertebrobasilar insufficiency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79FC5A1-88E9-4C99-90FC-4FDA3BE62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91440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200"/>
              <a:t>	</a:t>
            </a:r>
            <a:r>
              <a:rPr lang="en-US" altLang="en-US" sz="2000"/>
              <a:t>Visual (diplopia/ illusions, field defects in 69%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Drop attacks in 33%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Imbalance/ incoordination in 21%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Extremity weakness in 21%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Confusion in 17%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Headache in 14%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Hearing loss in 14%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Loss of consciousness in 9.5%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Extremity numbness in 9.5%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Dysarthira in 9.5%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Tinnitus in 9.5%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Perioral numbness in 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base cerebro1">
            <a:extLst>
              <a:ext uri="{FF2B5EF4-FFF2-40B4-BE49-F238E27FC236}">
                <a16:creationId xmlns:a16="http://schemas.microsoft.com/office/drawing/2014/main" id="{672BA29E-30ED-494D-9C7E-CEA403A51A0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4475"/>
            <a:ext cx="7864475" cy="687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A9E5AD5-3228-4320-BBAF-717723B31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24825" cy="869950"/>
          </a:xfrm>
          <a:noFill/>
          <a:ln/>
        </p:spPr>
        <p:txBody>
          <a:bodyPr wrap="square"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Stroke syndrome with vertigo:</a:t>
            </a:r>
            <a:b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Wallenberg syndrome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608E01E4-FCC9-4BD5-9C62-B01531DA8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296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Dorsolateral medullary syndrome </a:t>
            </a:r>
          </a:p>
          <a:p>
            <a:pPr>
              <a:buFontTx/>
              <a:buNone/>
            </a:pPr>
            <a:r>
              <a:rPr lang="en-US" altLang="en-US"/>
              <a:t>PICA (posterior inferior cerebellar artery)</a:t>
            </a:r>
          </a:p>
          <a:p>
            <a:pPr>
              <a:buFontTx/>
              <a:buNone/>
            </a:pPr>
            <a:r>
              <a:rPr lang="en-US" altLang="en-US"/>
              <a:t>Vertebral atherosclerotic disease </a:t>
            </a:r>
          </a:p>
          <a:p>
            <a:pPr>
              <a:buFontTx/>
              <a:buNone/>
            </a:pPr>
            <a:r>
              <a:rPr lang="en-US" altLang="en-US"/>
              <a:t>		(artery to artery emboli) prior to takeoff</a:t>
            </a:r>
          </a:p>
          <a:p>
            <a:pPr>
              <a:buFontTx/>
              <a:buNone/>
            </a:pPr>
            <a:r>
              <a:rPr lang="en-US" altLang="en-US"/>
              <a:t>Consider vertebral dissection</a:t>
            </a:r>
          </a:p>
          <a:p>
            <a:pPr>
              <a:buFontTx/>
              <a:buNone/>
            </a:pPr>
            <a:r>
              <a:rPr lang="en-US" altLang="en-US"/>
              <a:t>Look for h/o neck trauma or manipulation</a:t>
            </a:r>
          </a:p>
          <a:p>
            <a:pPr>
              <a:buFontTx/>
              <a:buNone/>
            </a:pPr>
            <a:endParaRPr lang="en-US" altLang="en-US" sz="3600"/>
          </a:p>
        </p:txBody>
      </p:sp>
      <p:pic>
        <p:nvPicPr>
          <p:cNvPr id="156678" name="Picture 6" descr="VBI">
            <a:extLst>
              <a:ext uri="{FF2B5EF4-FFF2-40B4-BE49-F238E27FC236}">
                <a16:creationId xmlns:a16="http://schemas.microsoft.com/office/drawing/2014/main" id="{D94BC8AD-6D0C-4E88-9C0F-6AF8EB629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0"/>
          <a:stretch>
            <a:fillRect/>
          </a:stretch>
        </p:blipFill>
        <p:spPr bwMode="auto">
          <a:xfrm>
            <a:off x="7569200" y="390525"/>
            <a:ext cx="34036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CCC010A9-0507-4343-8577-0C6C6CA75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5545138" cy="546100"/>
          </a:xfrm>
        </p:spPr>
        <p:txBody>
          <a:bodyPr wrap="square"/>
          <a:lstStyle/>
          <a:p>
            <a:r>
              <a:rPr lang="en-US" altLang="en-US"/>
              <a:t>Wallenberg symptoms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82F7DA1-81A7-4894-B521-4CCBD6473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9890125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Right Dorsolateral medullary stroke</a:t>
            </a:r>
          </a:p>
          <a:p>
            <a:pPr lvl="1">
              <a:buFontTx/>
              <a:buNone/>
            </a:pPr>
            <a:r>
              <a:rPr lang="en-US" altLang="en-US" sz="2400"/>
              <a:t>Nystagmus and vertigo (vestibular nuclei)</a:t>
            </a:r>
          </a:p>
          <a:p>
            <a:pPr lvl="1">
              <a:buFontTx/>
              <a:buNone/>
            </a:pPr>
            <a:r>
              <a:rPr lang="en-US" altLang="en-US" sz="2400"/>
              <a:t>Difficulty swallowing, hoarse voice, absent gag on R (nucleus ambiguus)</a:t>
            </a:r>
          </a:p>
          <a:p>
            <a:pPr lvl="1">
              <a:buFontTx/>
              <a:buNone/>
            </a:pPr>
            <a:r>
              <a:rPr lang="en-US" altLang="en-US" sz="2400"/>
              <a:t>Difficulty limb coordination on the right FTN, HTS (right cerebellum)</a:t>
            </a:r>
          </a:p>
          <a:p>
            <a:pPr lvl="1">
              <a:buFontTx/>
              <a:buNone/>
            </a:pPr>
            <a:r>
              <a:rPr lang="en-US" altLang="en-US" sz="2400"/>
              <a:t>On walking, veers and falls to the right </a:t>
            </a:r>
          </a:p>
          <a:p>
            <a:pPr lvl="1">
              <a:buFontTx/>
              <a:buNone/>
            </a:pPr>
            <a:r>
              <a:rPr lang="en-US" altLang="en-US" sz="2400"/>
              <a:t>Pain and temperature loss on right face and left leg, trunk, arm (spinothalamic)</a:t>
            </a:r>
          </a:p>
          <a:p>
            <a:pPr lvl="1">
              <a:buFontTx/>
              <a:buNone/>
            </a:pPr>
            <a:r>
              <a:rPr lang="en-US" altLang="en-US" sz="2400"/>
              <a:t>Right Horner’s: ptosis, miosis, anhydrosis (reticulospinal fibers in lateral medulla)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2F1E11-5FC2-46C4-8A06-B431B9FA7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3563" y="969963"/>
            <a:ext cx="7391400" cy="974725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Stroke syndrome with vertigo: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/>
              <a:t>Anterior inferior cerebellar artery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052CF75-3FB1-46A8-A3EB-285687A5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2362200"/>
            <a:ext cx="75438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Vertigo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Tinnitus, hearing loss secondary to infarct of cochlea/nerve or cochlear nucleus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Ataxia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Facial paralysis and numbness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Ispilateral Horner’s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	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	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D88B0C8-7A2B-4D50-B6F3-99F0FB728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9372600" cy="974725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Stroke syndrome with vertigo: Labyrinthine infarction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1B009F0-4D9C-4E6B-B862-3BC9ED1BE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9296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800"/>
              <a:t>Occlusion of the internal auditory artery</a:t>
            </a:r>
          </a:p>
          <a:p>
            <a:pPr>
              <a:buFontTx/>
              <a:buNone/>
            </a:pPr>
            <a:r>
              <a:rPr lang="en-US" altLang="en-US" sz="2800"/>
              <a:t>Sudden, profound hearing loss</a:t>
            </a:r>
          </a:p>
          <a:p>
            <a:pPr>
              <a:buFontTx/>
              <a:buNone/>
            </a:pPr>
            <a:r>
              <a:rPr lang="en-US" altLang="en-US" sz="2800"/>
              <a:t>Acute onset of spontaneous vertigo lasting days</a:t>
            </a:r>
          </a:p>
          <a:p>
            <a:pPr>
              <a:buFontTx/>
              <a:buNone/>
            </a:pPr>
            <a:r>
              <a:rPr lang="en-US" altLang="en-US" sz="2800"/>
              <a:t>Consider the diagnosis in older patients with h/o TIA, stroke, or atherosclerotic vascular disease</a:t>
            </a:r>
          </a:p>
          <a:p>
            <a:pPr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FDD46F5-89EF-4FCB-B84A-BBE5C404A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9372600" cy="508000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Cerebellar Hemorrhage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47FEFD8-D9CC-4905-AB4A-E04A9A5D8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524000"/>
            <a:ext cx="9296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Etiology is hypertensive vascular disease in 2/3 of patients</a:t>
            </a:r>
          </a:p>
          <a:p>
            <a:pPr>
              <a:buFontTx/>
              <a:buNone/>
            </a:pPr>
            <a:r>
              <a:rPr lang="en-US" altLang="en-US"/>
              <a:t>Acute onset of vertigo, nausea, and vomiting and severe headache, inability to stand</a:t>
            </a:r>
          </a:p>
          <a:p>
            <a:pPr>
              <a:buFontTx/>
              <a:buNone/>
            </a:pPr>
            <a:r>
              <a:rPr lang="en-US" altLang="en-US"/>
              <a:t>Spontaneous or gaze evoked nystagmus, dysmetria, truncal ataxia</a:t>
            </a:r>
          </a:p>
          <a:p>
            <a:pPr>
              <a:buFontTx/>
              <a:buNone/>
            </a:pPr>
            <a:r>
              <a:rPr lang="en-US" altLang="en-US"/>
              <a:t>Often requires prompt evaluation and surgical decompression to prevent progression to coma or even death from herniation</a:t>
            </a:r>
          </a:p>
        </p:txBody>
      </p:sp>
      <p:pic>
        <p:nvPicPr>
          <p:cNvPr id="105476" name="Picture 4" descr="cerebellar hemorrhage">
            <a:extLst>
              <a:ext uri="{FF2B5EF4-FFF2-40B4-BE49-F238E27FC236}">
                <a16:creationId xmlns:a16="http://schemas.microsoft.com/office/drawing/2014/main" id="{DB45BDDD-C866-4A3D-9B60-27BF39AC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326072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7DAD8862-BEAE-447A-9893-52FC4DC85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762000"/>
            <a:ext cx="5765800" cy="974725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Otologic Symptoms in the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Dizzy Patient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861FE68-C370-4E7C-A07E-DCF7A2C4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8721725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3600"/>
              <a:t> </a:t>
            </a:r>
            <a:r>
              <a:rPr lang="en-US" altLang="en-US" sz="2400"/>
              <a:t>Hearing Loss:  progressive, sudden        SNHL,congenital, fluctuating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400"/>
              <a:t>      Tinnitus: continuous or episodic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400"/>
              <a:t>	   Aural fullness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400"/>
              <a:t>		  Ear pain, or chronic drainage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400"/>
              <a:t>       History of ear surgeries/infection</a:t>
            </a:r>
          </a:p>
        </p:txBody>
      </p:sp>
      <p:pic>
        <p:nvPicPr>
          <p:cNvPr id="110596" name="Picture 4" descr="Tinnitus">
            <a:extLst>
              <a:ext uri="{FF2B5EF4-FFF2-40B4-BE49-F238E27FC236}">
                <a16:creationId xmlns:a16="http://schemas.microsoft.com/office/drawing/2014/main" id="{27C76D63-DBB5-4500-A72E-706EFC64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0"/>
            <a:ext cx="18288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7B7A62A-9236-43C2-B8D6-6D752C631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7315200" cy="455613"/>
          </a:xfrm>
          <a:noFill/>
          <a:ln/>
        </p:spPr>
        <p:txBody>
          <a:bodyPr wrap="square"/>
          <a:lstStyle/>
          <a:p>
            <a:pPr algn="l"/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     Duration of vertigo           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8916014-6BF6-4785-9137-B62AB30ED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109728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3400"/>
              <a:t>					    </a:t>
            </a:r>
            <a:r>
              <a:rPr lang="en-US" altLang="en-US"/>
              <a:t>Duration</a:t>
            </a:r>
          </a:p>
          <a:p>
            <a:pPr>
              <a:buFontTx/>
              <a:buNone/>
            </a:pPr>
            <a:r>
              <a:rPr lang="en-US" altLang="en-US"/>
              <a:t>	     BPPV	   	       Seconds, always &lt; 1 min</a:t>
            </a:r>
          </a:p>
          <a:p>
            <a:pPr>
              <a:buFontTx/>
              <a:buNone/>
            </a:pPr>
            <a:r>
              <a:rPr lang="en-US" altLang="en-US"/>
              <a:t>				    			</a:t>
            </a:r>
          </a:p>
          <a:p>
            <a:pPr>
              <a:buFontTx/>
              <a:buNone/>
            </a:pPr>
            <a:r>
              <a:rPr lang="en-US" altLang="en-US"/>
              <a:t>	     VBI	        		       Few minutes, </a:t>
            </a:r>
          </a:p>
          <a:p>
            <a:pPr>
              <a:buFontTx/>
              <a:buNone/>
            </a:pPr>
            <a:r>
              <a:rPr lang="en-US" altLang="en-US"/>
              <a:t>				        </a:t>
            </a:r>
            <a:r>
              <a:rPr lang="en-US" altLang="en-US">
                <a:sym typeface="Symbol" panose="05050102010706020507" pitchFamily="18" charset="2"/>
              </a:rPr>
              <a:t></a:t>
            </a:r>
            <a:r>
              <a:rPr lang="en-US" altLang="en-US"/>
              <a:t> focal neurological signs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     Migraine               Varies sec, minutes, hours or days</a:t>
            </a:r>
          </a:p>
          <a:p>
            <a:pPr>
              <a:buFontTx/>
              <a:buNone/>
            </a:pPr>
            <a:r>
              <a:rPr lang="en-US" altLang="en-US"/>
              <a:t>	     Meniere’s	              20 minutes to hours</a:t>
            </a:r>
          </a:p>
          <a:p>
            <a:pPr>
              <a:buFontTx/>
              <a:buNone/>
            </a:pPr>
            <a:r>
              <a:rPr lang="en-US" altLang="en-US"/>
              <a:t>	     Vest.neuritis	                    Days</a:t>
            </a:r>
          </a:p>
          <a:p>
            <a:pPr>
              <a:buFontTx/>
              <a:buNone/>
            </a:pPr>
            <a:r>
              <a:rPr lang="en-US" altLang="en-US"/>
              <a:t>	     Stroke		                    Days</a:t>
            </a:r>
          </a:p>
          <a:p>
            <a:pPr>
              <a:buFontTx/>
              <a:buNone/>
            </a:pPr>
            <a:r>
              <a:rPr lang="en-US" altLang="en-US" sz="3400"/>
              <a:t>				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D524-04D9-A949-B4BB-4F673A7B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20" y="979488"/>
            <a:ext cx="4917693" cy="551819"/>
          </a:xfrm>
        </p:spPr>
        <p:txBody>
          <a:bodyPr/>
          <a:lstStyle/>
          <a:p>
            <a:r>
              <a:rPr lang="en-US"/>
              <a:t>Treatment of vertigo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4A52-EFB7-8644-8A06-E3F29F60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Treatment reserved for short term control of vertigo.</a:t>
            </a:r>
          </a:p>
          <a:p>
            <a:pPr marL="0" indent="0">
              <a:buNone/>
            </a:pPr>
            <a:r>
              <a:rPr lang="en-US"/>
              <a:t>Longer duration of treatment can cause psychomotor retardation and sedation</a:t>
            </a:r>
          </a:p>
          <a:p>
            <a:r>
              <a:rPr lang="en-US"/>
              <a:t>Vestibular suppresents like</a:t>
            </a:r>
          </a:p>
          <a:p>
            <a:r>
              <a:rPr lang="en-US"/>
              <a:t>1.Flunarizin 5 -10 mg daily</a:t>
            </a:r>
          </a:p>
          <a:p>
            <a:r>
              <a:rPr lang="en-US"/>
              <a:t>2.vasodilator like betahistine 24-48 mg/day</a:t>
            </a:r>
          </a:p>
          <a:p>
            <a:r>
              <a:rPr lang="en-US"/>
              <a:t>3.Tranquilizer like diazepam 2.5 mg 1-3 times daily.</a:t>
            </a:r>
          </a:p>
          <a:p>
            <a:r>
              <a:rPr lang="en-US"/>
              <a:t>4.Antidepressents like Amitriptyline 10 mg 1 HS to 1 TDS</a:t>
            </a:r>
          </a:p>
          <a:p>
            <a:r>
              <a:rPr lang="en-US"/>
              <a:t>5.Antihistamine. Like Dimenhydrinate ,Meclizine, Promethazine,cinnarizine. And diuretic in case of endolymphatic hydrops.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>
            <a:extLst>
              <a:ext uri="{FF2B5EF4-FFF2-40B4-BE49-F238E27FC236}">
                <a16:creationId xmlns:a16="http://schemas.microsoft.com/office/drawing/2014/main" id="{A35F84F9-0195-44C1-BF35-2029F0196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8880475" cy="508000"/>
          </a:xfrm>
          <a:noFill/>
          <a:ln/>
        </p:spPr>
        <p:txBody>
          <a:bodyPr wrap="square"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Focal Neurological Symptoms</a:t>
            </a:r>
          </a:p>
        </p:txBody>
      </p:sp>
      <p:sp>
        <p:nvSpPr>
          <p:cNvPr id="111619" name="Rectangle 1027">
            <a:extLst>
              <a:ext uri="{FF2B5EF4-FFF2-40B4-BE49-F238E27FC236}">
                <a16:creationId xmlns:a16="http://schemas.microsoft.com/office/drawing/2014/main" id="{EA0E9448-F8AF-4B90-BBBA-280F01FB7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9102725" cy="472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Vertigo if secondary to cerebrovascular insufficiency is indicative of posterior circulatory problems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Visual loss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Loss of consciousness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Numbness especially if on one side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Weakness especially if on one side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Incoordination as if drunk, esp if in spells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Difficulty swallowing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/>
              <a:t>Slurring of the speech</a:t>
            </a:r>
          </a:p>
          <a:p>
            <a:pPr marL="831850" lvl="1" indent="-342900" defTabSz="977900">
              <a:lnSpc>
                <a:spcPct val="80000"/>
              </a:lnSpc>
              <a:spcBef>
                <a:spcPct val="4500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FA753666-3610-4193-889F-C72AEF1A7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4913" y="762000"/>
            <a:ext cx="3911600" cy="974725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Evaluation of the 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Dizzy Patient</a:t>
            </a:r>
          </a:p>
        </p:txBody>
      </p:sp>
      <p:sp>
        <p:nvSpPr>
          <p:cNvPr id="97283" name="Rectangle 1027">
            <a:extLst>
              <a:ext uri="{FF2B5EF4-FFF2-40B4-BE49-F238E27FC236}">
                <a16:creationId xmlns:a16="http://schemas.microsoft.com/office/drawing/2014/main" id="{9341ABF8-E72B-42AF-B333-0A25E5BD2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57400"/>
            <a:ext cx="8915400" cy="4957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831850" lvl="1" indent="-342900" algn="ctr" defTabSz="977900">
              <a:spcBef>
                <a:spcPct val="45000"/>
              </a:spcBef>
              <a:buFontTx/>
              <a:buNone/>
            </a:pPr>
            <a:endParaRPr lang="en-US" altLang="en-US" sz="2400"/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800"/>
              <a:t>Family History: 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800"/>
              <a:t>      Hearing Loss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800"/>
              <a:t>      Vertigo Spells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800"/>
              <a:t>      Headaches or visual auras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r>
              <a:rPr lang="en-US" altLang="en-US" sz="2800"/>
              <a:t>      Gait ataxia or imbalance </a:t>
            </a:r>
          </a:p>
          <a:p>
            <a:pPr marL="831850" lvl="1" indent="-342900" defTabSz="977900">
              <a:spcBef>
                <a:spcPct val="4500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C91561B-43FC-488B-BEC2-4705983BB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5313" y="762000"/>
            <a:ext cx="7670800" cy="508000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Nystagmus: Features of Peripheral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854FF78-0124-434B-A5A8-5C07B7EAD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9102725" cy="472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457200" indent="-457200" defTabSz="977900">
              <a:buFontTx/>
              <a:buNone/>
            </a:pPr>
            <a:r>
              <a:rPr lang="en-US" altLang="en-US" sz="2600"/>
              <a:t>Spontaneous nystagmus from imbalance of signals from the right and left vestibular periphery</a:t>
            </a:r>
          </a:p>
          <a:p>
            <a:pPr marL="457200" indent="-457200" defTabSz="977900">
              <a:buFontTx/>
              <a:buNone/>
            </a:pPr>
            <a:r>
              <a:rPr lang="en-US" altLang="en-US" sz="2600"/>
              <a:t>The resulting nystagmus is a combined torsional, horizontal.  </a:t>
            </a:r>
          </a:p>
          <a:p>
            <a:pPr marL="457200" indent="-457200" defTabSz="977900">
              <a:buFontTx/>
              <a:buNone/>
            </a:pPr>
            <a:r>
              <a:rPr lang="en-US" altLang="en-US" sz="2600"/>
              <a:t>Alexander’s law: Increased frequency and amplitude of nystagmus with gaze in  direction of fast component, reverse effect with gaze opposite to the fast component.</a:t>
            </a:r>
          </a:p>
          <a:p>
            <a:pPr marL="457200" indent="-457200" defTabSz="977900">
              <a:buFontTx/>
              <a:buNone/>
            </a:pPr>
            <a:r>
              <a:rPr lang="en-US" altLang="en-US" sz="2600"/>
              <a:t>Inhibited by fixation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83F8502-E94D-44C1-BEEE-EE816BC5F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8875" y="304800"/>
            <a:ext cx="6858000" cy="508000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Features of Central Nystagmus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75900B4-5193-4570-A0D7-879D0B50A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47800"/>
            <a:ext cx="9178925" cy="4348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457200" indent="-457200" defTabSz="977900">
              <a:buFontTx/>
              <a:buNone/>
            </a:pPr>
            <a:r>
              <a:rPr lang="en-US" altLang="en-US" sz="2600"/>
              <a:t>Prominent with and without fixation </a:t>
            </a:r>
          </a:p>
          <a:p>
            <a:pPr marL="457200" indent="-457200" defTabSz="977900">
              <a:buFontTx/>
              <a:buNone/>
            </a:pPr>
            <a:r>
              <a:rPr lang="en-US" altLang="en-US" sz="2600"/>
              <a:t>Can be purely vertical (always central), horizontal, or torsional, of have some combination  </a:t>
            </a:r>
          </a:p>
          <a:p>
            <a:pPr marL="457200" indent="-457200" defTabSz="977900">
              <a:buFontTx/>
              <a:buNone/>
            </a:pPr>
            <a:r>
              <a:rPr lang="en-US" altLang="en-US" sz="2600"/>
              <a:t>The rule is if the nystagmus is vertical (upbeat or downbeat), it is central i.e. not coming from the inner ear</a:t>
            </a:r>
          </a:p>
          <a:p>
            <a:pPr marL="457200" indent="-457200" defTabSz="977900">
              <a:buFontTx/>
              <a:buNone/>
            </a:pPr>
            <a:r>
              <a:rPr lang="en-US" altLang="en-US" sz="2600"/>
              <a:t>Cerebellar: spontaneous downbeat with vertical amplitude increasing with horizontal gaze deviation</a:t>
            </a:r>
          </a:p>
          <a:p>
            <a:pPr marL="457200" indent="-457200" defTabSz="977900">
              <a:buFontTx/>
              <a:buNone/>
            </a:pPr>
            <a:r>
              <a:rPr lang="en-US" altLang="en-US" sz="2600"/>
              <a:t>	or brought out when placed in supine position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4076295-0087-4388-A4DE-D7F4D96AC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7025" y="0"/>
            <a:ext cx="8305800" cy="974725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Bedside Tests of Vestibular Function: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Dynamic Visual Acuity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70CDAC4-A840-4678-836F-A5596BBE8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9102725" cy="472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marL="457200" indent="-457200" defTabSz="977900">
              <a:buFontTx/>
              <a:buNone/>
            </a:pPr>
            <a:r>
              <a:rPr lang="en-US" altLang="en-US"/>
              <a:t>Oscillopsia : perception of environment jumping up and down when walking.  </a:t>
            </a:r>
          </a:p>
          <a:p>
            <a:pPr marL="457200" indent="-457200" defTabSz="977900">
              <a:buFontTx/>
              <a:buNone/>
            </a:pPr>
            <a:r>
              <a:rPr lang="en-US" altLang="en-US"/>
              <a:t>Ask the patient: “Can you read the print on the cans while walking down the grocery store aisle?”</a:t>
            </a:r>
          </a:p>
          <a:p>
            <a:pPr marL="457200" indent="-457200" defTabSz="977900">
              <a:buFontTx/>
              <a:buNone/>
            </a:pPr>
            <a:r>
              <a:rPr lang="en-US" altLang="en-US"/>
              <a:t>May be a sign of bilateral loss of VOR function  </a:t>
            </a:r>
          </a:p>
          <a:p>
            <a:pPr marL="457200" indent="-457200" defTabSz="977900">
              <a:buFontTx/>
              <a:buNone/>
            </a:pPr>
            <a:r>
              <a:rPr lang="en-US" altLang="en-US"/>
              <a:t>Horizontal passive rotation at 2 Hz. Normal is loss of 1 line of Snellen acuity card, bilateral vestibular loss will lose 5 lines. </a:t>
            </a:r>
          </a:p>
        </p:txBody>
      </p:sp>
      <p:pic>
        <p:nvPicPr>
          <p:cNvPr id="89092" name="Picture 4" descr="snellen">
            <a:extLst>
              <a:ext uri="{FF2B5EF4-FFF2-40B4-BE49-F238E27FC236}">
                <a16:creationId xmlns:a16="http://schemas.microsoft.com/office/drawing/2014/main" id="{C60E568E-3EC3-4CBD-BFB2-A2D5EE15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18859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lide presentation">
  <a:themeElements>
    <a:clrScheme name="">
      <a:dk1>
        <a:srgbClr val="000000"/>
      </a:dk1>
      <a:lt1>
        <a:srgbClr val="FFFFFF"/>
      </a:lt1>
      <a:dk2>
        <a:srgbClr val="0000FF"/>
      </a:dk2>
      <a:lt2>
        <a:srgbClr val="FAFD00"/>
      </a:lt2>
      <a:accent1>
        <a:srgbClr val="FC0128"/>
      </a:accent1>
      <a:accent2>
        <a:srgbClr val="BC3700"/>
      </a:accent2>
      <a:accent3>
        <a:srgbClr val="AAAAFF"/>
      </a:accent3>
      <a:accent4>
        <a:srgbClr val="DADADA"/>
      </a:accent4>
      <a:accent5>
        <a:srgbClr val="FDAAAC"/>
      </a:accent5>
      <a:accent6>
        <a:srgbClr val="AA3100"/>
      </a:accent6>
      <a:hlink>
        <a:srgbClr val="790015"/>
      </a:hlink>
      <a:folHlink>
        <a:srgbClr val="063DE8"/>
      </a:folHlink>
    </a:clrScheme>
    <a:fontScheme name="Slide presentatio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lid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Pages>43</Pages>
  <Words>1748</Words>
  <Application>Microsoft Office PowerPoint</Application>
  <PresentationFormat>Custom</PresentationFormat>
  <Paragraphs>275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Slide presentation</vt:lpstr>
      <vt:lpstr>Dizziness and Vertigo</vt:lpstr>
      <vt:lpstr>Dizziness</vt:lpstr>
      <vt:lpstr>Evaluation of the  Dizzy Patient</vt:lpstr>
      <vt:lpstr>Otologic Symptoms in the Dizzy Patient</vt:lpstr>
      <vt:lpstr>Focal Neurological Symptoms</vt:lpstr>
      <vt:lpstr>Evaluation of the  Dizzy Patient</vt:lpstr>
      <vt:lpstr>Nystagmus: Features of Peripheral</vt:lpstr>
      <vt:lpstr>Features of Central Nystagmus</vt:lpstr>
      <vt:lpstr>Bedside Tests of Vestibular Function: Dynamic Visual Acuity</vt:lpstr>
      <vt:lpstr>Bedside Tests of  Horizontal VOR: Head Thrust Test</vt:lpstr>
      <vt:lpstr>PowerPoint Presentation</vt:lpstr>
      <vt:lpstr>Ataxia Syndromes</vt:lpstr>
      <vt:lpstr>Spinocerebellar Ataxia</vt:lpstr>
      <vt:lpstr>Benign Paroxysmal Positional Vertigo</vt:lpstr>
      <vt:lpstr>Benign Paroxysmal Positional Vertigo</vt:lpstr>
      <vt:lpstr>PowerPoint Presentation</vt:lpstr>
      <vt:lpstr>Epidemiology of BPPV</vt:lpstr>
      <vt:lpstr>Benign Paroxysmal Positional Vertigo</vt:lpstr>
      <vt:lpstr>Positional and Spontaneous Vertigo: Multiple Sclerosis</vt:lpstr>
      <vt:lpstr>Positional and Spontaneous Vertigo: Multiple Sclerosis</vt:lpstr>
      <vt:lpstr>Meniere’s Disease</vt:lpstr>
      <vt:lpstr>Meniere’s Disease</vt:lpstr>
      <vt:lpstr>Meniere’s Disease:  Tumarkin falls</vt:lpstr>
      <vt:lpstr>Meniere’s Disease Variant: Delayed Endolymphatic Hydrops</vt:lpstr>
      <vt:lpstr>Migraine-associated Vertigo</vt:lpstr>
      <vt:lpstr>Migraine-associated Vertigo</vt:lpstr>
      <vt:lpstr>Migraine-associated Vertigo</vt:lpstr>
      <vt:lpstr>International Headache Society Criteria for Migraine Headaches</vt:lpstr>
      <vt:lpstr>Variants of Migraine</vt:lpstr>
      <vt:lpstr>Association between Migraine and Vestibulopathy</vt:lpstr>
      <vt:lpstr>Vestibular Neuritis</vt:lpstr>
      <vt:lpstr>Vertebrobasilar insufficiency</vt:lpstr>
      <vt:lpstr>Vertebrobasilar insufficiency</vt:lpstr>
      <vt:lpstr>PowerPoint Presentation</vt:lpstr>
      <vt:lpstr>Stroke syndrome with vertigo: Wallenberg syndrome</vt:lpstr>
      <vt:lpstr>Wallenberg symptoms</vt:lpstr>
      <vt:lpstr>Stroke syndrome with vertigo:  Anterior inferior cerebellar artery</vt:lpstr>
      <vt:lpstr>Stroke syndrome with vertigo: Labyrinthine infarction</vt:lpstr>
      <vt:lpstr>Cerebellar Hemorrhage</vt:lpstr>
      <vt:lpstr>          Duration of vertigo           </vt:lpstr>
      <vt:lpstr>Treatment of vertigo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Vertigo</dc:title>
  <dc:subject>Talk to Northridge Hospital</dc:subject>
  <dc:creator>Gail Ishiyama</dc:creator>
  <cp:keywords>vertigo, dizzy workup</cp:keywords>
  <dc:description/>
  <cp:lastModifiedBy>baghath94@gmail.com</cp:lastModifiedBy>
  <cp:revision>172</cp:revision>
  <cp:lastPrinted>1995-10-13T07:26:54Z</cp:lastPrinted>
  <dcterms:created xsi:type="dcterms:W3CDTF">1995-10-12T06:42:38Z</dcterms:created>
  <dcterms:modified xsi:type="dcterms:W3CDTF">2019-08-16T12:51:03Z</dcterms:modified>
</cp:coreProperties>
</file>