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78" r:id="rId4"/>
    <p:sldId id="316" r:id="rId5"/>
    <p:sldId id="320" r:id="rId6"/>
    <p:sldId id="263" r:id="rId7"/>
    <p:sldId id="267" r:id="rId8"/>
    <p:sldId id="271" r:id="rId9"/>
    <p:sldId id="272" r:id="rId10"/>
    <p:sldId id="317" r:id="rId11"/>
    <p:sldId id="31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1" autoAdjust="0"/>
    <p:restoredTop sz="94660"/>
  </p:normalViewPr>
  <p:slideViewPr>
    <p:cSldViewPr>
      <p:cViewPr>
        <p:scale>
          <a:sx n="76" d="100"/>
          <a:sy n="76" d="100"/>
        </p:scale>
        <p:origin x="-1302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CD38-50D6-45D9-B113-52000EC666EB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F27E9-73C6-4D34-9909-EDC317B757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211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22B770-9DBA-4E0C-A091-F32041D872DE}" type="datetimeFigureOut">
              <a:rPr lang="en-IN" smtClean="0"/>
              <a:t>28-05-2024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DFEEAE-CD33-4A29-8DDE-02AD3D86242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7534"/>
            <a:ext cx="8305800" cy="1485900"/>
          </a:xfrm>
        </p:spPr>
        <p:txBody>
          <a:bodyPr/>
          <a:lstStyle/>
          <a:p>
            <a:r>
              <a:rPr lang="en-US" b="1" u="sng" dirty="0" smtClean="0"/>
              <a:t>A CASE</a:t>
            </a:r>
            <a:r>
              <a:rPr lang="en-US" b="1" u="sng" dirty="0" smtClean="0"/>
              <a:t> OF ANAEMIA WITH SPENOMEGALY</a:t>
            </a:r>
            <a:endParaRPr lang="en-IN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859782"/>
            <a:ext cx="7173416" cy="1922450"/>
          </a:xfrm>
        </p:spPr>
        <p:txBody>
          <a:bodyPr>
            <a:noAutofit/>
          </a:bodyPr>
          <a:lstStyle/>
          <a:p>
            <a:pPr algn="r"/>
            <a:r>
              <a:rPr lang="en-US" sz="2400" i="1" dirty="0"/>
              <a:t>CHIEF PROF:    </a:t>
            </a:r>
            <a:r>
              <a:rPr lang="en-US" sz="2400" i="1" dirty="0" err="1"/>
              <a:t>Dr.DAVID</a:t>
            </a:r>
            <a:r>
              <a:rPr lang="en-US" sz="2400" i="1" dirty="0"/>
              <a:t> PRADEEP KUMAR M.D,MRCP</a:t>
            </a:r>
          </a:p>
          <a:p>
            <a:r>
              <a:rPr lang="en-US" sz="2400" i="1" dirty="0" smtClean="0"/>
              <a:t>     ASST </a:t>
            </a:r>
            <a:r>
              <a:rPr lang="en-US" sz="2400" i="1" dirty="0"/>
              <a:t>PROF:   </a:t>
            </a:r>
            <a:r>
              <a:rPr lang="en-US" sz="2400" i="1" dirty="0" err="1"/>
              <a:t>Dr.RAM</a:t>
            </a:r>
            <a:r>
              <a:rPr lang="en-US" sz="2400" i="1" dirty="0"/>
              <a:t> KUMAR M.D </a:t>
            </a:r>
          </a:p>
          <a:p>
            <a:r>
              <a:rPr lang="en-US" sz="2400" i="1" dirty="0"/>
              <a:t>     </a:t>
            </a:r>
            <a:r>
              <a:rPr lang="en-US" sz="2400" i="1" dirty="0" smtClean="0"/>
              <a:t>ASST </a:t>
            </a:r>
            <a:r>
              <a:rPr lang="en-US" sz="2400" i="1" dirty="0"/>
              <a:t>PROF:  </a:t>
            </a:r>
            <a:r>
              <a:rPr lang="en-US" sz="2400" i="1" dirty="0" err="1"/>
              <a:t>Dr.NASEEMA</a:t>
            </a:r>
            <a:r>
              <a:rPr lang="en-US" sz="2400" i="1" dirty="0"/>
              <a:t> BANU M.D</a:t>
            </a:r>
          </a:p>
          <a:p>
            <a:r>
              <a:rPr lang="en-US" sz="2400" i="1" dirty="0"/>
              <a:t>  </a:t>
            </a:r>
            <a:r>
              <a:rPr lang="en-US" sz="2400" i="1" dirty="0" smtClean="0"/>
              <a:t>   ASST </a:t>
            </a:r>
            <a:r>
              <a:rPr lang="en-US" sz="2400" i="1" dirty="0"/>
              <a:t>PROF:    </a:t>
            </a:r>
            <a:r>
              <a:rPr lang="en-US" sz="2400" i="1" dirty="0" err="1"/>
              <a:t>Dr.NABIL</a:t>
            </a:r>
            <a:r>
              <a:rPr lang="en-US" sz="2400" i="1" dirty="0"/>
              <a:t> FAYAZ M.D</a:t>
            </a:r>
          </a:p>
          <a:p>
            <a:pPr algn="r"/>
            <a:r>
              <a:rPr lang="en-US" sz="2400" i="1" dirty="0"/>
              <a:t>PRESENTOR: </a:t>
            </a:r>
            <a:r>
              <a:rPr lang="en-US" sz="2400" i="1" dirty="0" err="1"/>
              <a:t>Dr.HAMITH</a:t>
            </a:r>
            <a:r>
              <a:rPr lang="en-US" sz="2400" i="1" dirty="0"/>
              <a:t> MUJAMMIL KHAN PG</a:t>
            </a:r>
            <a:endParaRPr lang="en-IN" sz="2400" i="1" dirty="0"/>
          </a:p>
        </p:txBody>
      </p:sp>
    </p:spTree>
    <p:extLst>
      <p:ext uri="{BB962C8B-B14F-4D97-AF65-F5344CB8AC3E}">
        <p14:creationId xmlns:p14="http://schemas.microsoft.com/office/powerpoint/2010/main" val="20617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514"/>
            <a:ext cx="7886700" cy="994172"/>
          </a:xfrm>
        </p:spPr>
        <p:txBody>
          <a:bodyPr/>
          <a:lstStyle/>
          <a:p>
            <a:r>
              <a:rPr lang="en-US" dirty="0" smtClean="0"/>
              <a:t>USG ABD AND PELVIS</a:t>
            </a:r>
            <a:endParaRPr lang="en-I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347614"/>
            <a:ext cx="5760639" cy="3672407"/>
          </a:xfrm>
        </p:spPr>
      </p:pic>
    </p:spTree>
    <p:extLst>
      <p:ext uri="{BB962C8B-B14F-4D97-AF65-F5344CB8AC3E}">
        <p14:creationId xmlns:p14="http://schemas.microsoft.com/office/powerpoint/2010/main" val="6841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13588"/>
            <a:ext cx="6768752" cy="3247736"/>
          </a:xfrm>
        </p:spPr>
      </p:pic>
    </p:spTree>
    <p:extLst>
      <p:ext uri="{BB962C8B-B14F-4D97-AF65-F5344CB8AC3E}">
        <p14:creationId xmlns:p14="http://schemas.microsoft.com/office/powerpoint/2010/main" val="39889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A 33 years old male </a:t>
            </a:r>
            <a:r>
              <a:rPr lang="en-US" sz="3600" dirty="0" smtClean="0"/>
              <a:t>came here,</a:t>
            </a:r>
            <a:r>
              <a:rPr lang="en-US" sz="3600" dirty="0" smtClean="0"/>
              <a:t> with history of</a:t>
            </a:r>
            <a:endParaRPr lang="en-US" sz="3600" dirty="0"/>
          </a:p>
          <a:p>
            <a:pPr>
              <a:buFont typeface="Wingdings" pitchFamily="2" charset="2"/>
              <a:buChar char="q"/>
            </a:pPr>
            <a:r>
              <a:rPr lang="en-US" sz="3600" b="1" dirty="0"/>
              <a:t> </a:t>
            </a:r>
            <a:r>
              <a:rPr lang="en-US" sz="3600" b="1" dirty="0" smtClean="0"/>
              <a:t>Easy Fatigability 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Abdominal distention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              </a:t>
            </a:r>
            <a:r>
              <a:rPr lang="en-US" sz="3600" b="1" dirty="0" smtClean="0"/>
              <a:t>for 2 years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                  </a:t>
            </a:r>
            <a:endParaRPr lang="en-US" sz="3600" b="1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988"/>
            <a:ext cx="7886700" cy="994172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TREATMENT HISTORY</a:t>
            </a:r>
            <a:r>
              <a:rPr lang="en-US" sz="4400" b="1" u="sng" dirty="0" smtClean="0"/>
              <a:t>:</a:t>
            </a:r>
            <a:endParaRPr lang="en-IN" sz="44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3528" y="1131590"/>
            <a:ext cx="8229600" cy="3585846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r>
              <a:rPr lang="en-US" sz="12000" dirty="0" smtClean="0"/>
              <a:t>Patient was previously treated for multiple joint pain and fatigue, in </a:t>
            </a:r>
            <a:r>
              <a:rPr lang="en-US" sz="12000" dirty="0" err="1"/>
              <a:t>Theni</a:t>
            </a:r>
            <a:r>
              <a:rPr lang="en-US" sz="12000" dirty="0"/>
              <a:t> GH</a:t>
            </a:r>
            <a:r>
              <a:rPr lang="en-US" sz="12000" dirty="0" smtClean="0"/>
              <a:t> as a case of </a:t>
            </a:r>
            <a:r>
              <a:rPr lang="en-US" sz="12000" b="1" dirty="0" err="1"/>
              <a:t>A</a:t>
            </a:r>
            <a:r>
              <a:rPr lang="en-US" sz="12000" b="1" dirty="0" err="1" smtClean="0"/>
              <a:t>naemia</a:t>
            </a:r>
            <a:r>
              <a:rPr lang="en-US" sz="12000" b="1" dirty="0" smtClean="0"/>
              <a:t> with splenomegaly and gouty arthritis</a:t>
            </a:r>
          </a:p>
          <a:p>
            <a:pPr>
              <a:buFont typeface="Wingdings" pitchFamily="2" charset="2"/>
              <a:buChar char="q"/>
            </a:pPr>
            <a:r>
              <a:rPr lang="en-US" sz="12000" dirty="0" smtClean="0"/>
              <a:t>2 months later, went to Private hospital, and evaluated</a:t>
            </a:r>
          </a:p>
          <a:p>
            <a:pPr marL="0" indent="0">
              <a:buNone/>
            </a:pPr>
            <a:r>
              <a:rPr lang="en-US" sz="12000" dirty="0"/>
              <a:t> </a:t>
            </a:r>
            <a:r>
              <a:rPr lang="en-US" sz="12000" dirty="0" smtClean="0"/>
              <a:t> 1) </a:t>
            </a:r>
            <a:r>
              <a:rPr lang="en-US" sz="12000" dirty="0" err="1" smtClean="0"/>
              <a:t>Usg</a:t>
            </a:r>
            <a:r>
              <a:rPr lang="en-US" sz="12000" dirty="0" smtClean="0"/>
              <a:t> </a:t>
            </a:r>
            <a:r>
              <a:rPr lang="en-US" sz="12000" dirty="0" err="1" smtClean="0"/>
              <a:t>Abd</a:t>
            </a:r>
            <a:r>
              <a:rPr lang="en-US" sz="12000" dirty="0" smtClean="0"/>
              <a:t> showed </a:t>
            </a:r>
            <a:r>
              <a:rPr lang="en-US" sz="12000" b="1" dirty="0" smtClean="0"/>
              <a:t>Gross splenomegaly</a:t>
            </a:r>
            <a:r>
              <a:rPr lang="en-US" sz="12000" dirty="0" smtClean="0"/>
              <a:t> with Portal vein, IVC, Hepatic vein </a:t>
            </a:r>
            <a:r>
              <a:rPr lang="en-US" sz="12000" dirty="0" err="1" smtClean="0"/>
              <a:t>doppler</a:t>
            </a:r>
            <a:r>
              <a:rPr lang="en-US" sz="12000" dirty="0" smtClean="0"/>
              <a:t> showing normal flow </a:t>
            </a:r>
          </a:p>
          <a:p>
            <a:pPr marL="0" indent="0">
              <a:buNone/>
            </a:pPr>
            <a:r>
              <a:rPr lang="en-US" sz="12000" dirty="0"/>
              <a:t> </a:t>
            </a:r>
            <a:r>
              <a:rPr lang="en-US" sz="12000" dirty="0" smtClean="0"/>
              <a:t> 2) </a:t>
            </a:r>
            <a:r>
              <a:rPr lang="en-US" sz="12000" dirty="0" err="1" smtClean="0"/>
              <a:t>OGDscopy</a:t>
            </a:r>
            <a:r>
              <a:rPr lang="en-US" sz="12000" dirty="0" smtClean="0"/>
              <a:t> – Normal study</a:t>
            </a:r>
          </a:p>
          <a:p>
            <a:pPr marL="0" indent="0">
              <a:buNone/>
            </a:pPr>
            <a:r>
              <a:rPr lang="en-US" sz="12000" dirty="0"/>
              <a:t> </a:t>
            </a:r>
            <a:r>
              <a:rPr lang="en-US" sz="12000" dirty="0" smtClean="0"/>
              <a:t> </a:t>
            </a:r>
          </a:p>
          <a:p>
            <a:pPr marL="0" indent="0">
              <a:buNone/>
            </a:pPr>
            <a:r>
              <a:rPr lang="en-US" sz="12800" dirty="0" smtClean="0"/>
              <a:t>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114300" indent="0">
              <a:buNone/>
            </a:pPr>
            <a:r>
              <a:rPr lang="en-US" sz="11200" dirty="0"/>
              <a:t>        </a:t>
            </a:r>
            <a:r>
              <a:rPr lang="en-US" sz="6000" dirty="0" smtClean="0"/>
              <a:t>                     </a:t>
            </a:r>
            <a:endParaRPr lang="en-US" sz="60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                   </a:t>
            </a:r>
          </a:p>
          <a:p>
            <a:pPr marL="114300" indent="0">
              <a:buNone/>
            </a:pPr>
            <a:r>
              <a:rPr lang="en-US" dirty="0"/>
              <a:t>                    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67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 </a:t>
            </a:r>
            <a:r>
              <a:rPr lang="en-US" sz="12800" dirty="0"/>
              <a:t>3) Echo – Normal study</a:t>
            </a:r>
            <a:endParaRPr lang="en-US" sz="12800" dirty="0" smtClean="0"/>
          </a:p>
          <a:p>
            <a:pPr marL="0" indent="0">
              <a:buNone/>
            </a:pPr>
            <a:r>
              <a:rPr lang="en-US" sz="12800" dirty="0" smtClean="0"/>
              <a:t> 4)Bone marrow aspiration study:</a:t>
            </a:r>
          </a:p>
          <a:p>
            <a:pPr marL="0" indent="0" algn="ctr">
              <a:buNone/>
            </a:pPr>
            <a:r>
              <a:rPr lang="en-US" sz="12800" b="1" dirty="0" err="1" smtClean="0"/>
              <a:t>Hypocellular</a:t>
            </a:r>
            <a:r>
              <a:rPr lang="en-US" sz="12800" b="1" dirty="0" smtClean="0"/>
              <a:t> marrow</a:t>
            </a:r>
          </a:p>
          <a:p>
            <a:pPr marL="0" indent="0">
              <a:buNone/>
            </a:pPr>
            <a:r>
              <a:rPr lang="en-US" sz="12800" dirty="0" smtClean="0"/>
              <a:t>and planned for </a:t>
            </a:r>
            <a:r>
              <a:rPr lang="en-US" sz="12800" dirty="0" err="1" smtClean="0"/>
              <a:t>splenectomy</a:t>
            </a:r>
            <a:r>
              <a:rPr lang="en-US" sz="12800" dirty="0" smtClean="0"/>
              <a:t> </a:t>
            </a:r>
          </a:p>
          <a:p>
            <a:pPr marL="0" indent="0">
              <a:buNone/>
            </a:pPr>
            <a:endParaRPr lang="en-US" sz="12800" b="1" dirty="0"/>
          </a:p>
          <a:p>
            <a:r>
              <a:rPr lang="en-US" sz="12800" dirty="0" smtClean="0"/>
              <a:t>Patient went to alternate medicine and discontinued treatment as his condition </a:t>
            </a:r>
            <a:r>
              <a:rPr lang="en-US" sz="12800" dirty="0" err="1" smtClean="0"/>
              <a:t>doesnot</a:t>
            </a:r>
            <a:r>
              <a:rPr lang="en-US" sz="12800" dirty="0" smtClean="0"/>
              <a:t> improve</a:t>
            </a:r>
          </a:p>
          <a:p>
            <a:pPr marL="0" indent="0">
              <a:buNone/>
            </a:pPr>
            <a:r>
              <a:rPr lang="en-US" sz="11200" b="1" dirty="0"/>
              <a:t> </a:t>
            </a:r>
            <a:r>
              <a:rPr lang="en-US" sz="3000" b="1" dirty="0" smtClean="0"/>
              <a:t>                    </a:t>
            </a:r>
            <a:endParaRPr lang="en-IN" sz="3000" b="1" dirty="0"/>
          </a:p>
        </p:txBody>
      </p:sp>
    </p:spTree>
    <p:extLst>
      <p:ext uri="{BB962C8B-B14F-4D97-AF65-F5344CB8AC3E}">
        <p14:creationId xmlns:p14="http://schemas.microsoft.com/office/powerpoint/2010/main" val="15863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23528" y="1203598"/>
            <a:ext cx="3886200" cy="26860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Conscious, oriented</a:t>
            </a:r>
          </a:p>
          <a:p>
            <a:r>
              <a:rPr lang="en-US" sz="2800" b="1" dirty="0" smtClean="0"/>
              <a:t>Pallor+</a:t>
            </a:r>
          </a:p>
          <a:p>
            <a:r>
              <a:rPr lang="en-US" sz="2800" dirty="0" smtClean="0"/>
              <a:t>No icterus, cyanosis, clubbing</a:t>
            </a:r>
          </a:p>
          <a:p>
            <a:r>
              <a:rPr lang="en-US" sz="2800" dirty="0" smtClean="0"/>
              <a:t>No generalized lymphadenopathy</a:t>
            </a:r>
          </a:p>
          <a:p>
            <a:r>
              <a:rPr lang="en-US" sz="2800" dirty="0" smtClean="0"/>
              <a:t>No pedal edema </a:t>
            </a:r>
            <a:endParaRPr lang="en-IN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26452" y="1203598"/>
            <a:ext cx="3886200" cy="2686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BP-100/60 mmHg</a:t>
            </a:r>
          </a:p>
          <a:p>
            <a:r>
              <a:rPr lang="en-US" sz="2400" dirty="0" smtClean="0"/>
              <a:t>PR- 96/ min</a:t>
            </a:r>
          </a:p>
          <a:p>
            <a:r>
              <a:rPr lang="en-US" sz="2400" dirty="0" smtClean="0"/>
              <a:t>SpO2- 98% in RA</a:t>
            </a:r>
            <a:endParaRPr lang="en-IN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07504" y="267494"/>
            <a:ext cx="4536504" cy="617934"/>
          </a:xfrm>
        </p:spPr>
        <p:txBody>
          <a:bodyPr>
            <a:noAutofit/>
          </a:bodyPr>
          <a:lstStyle/>
          <a:p>
            <a:r>
              <a:rPr lang="en-US" sz="3200" b="0" u="sng" dirty="0" smtClean="0"/>
              <a:t>GENERAL EXAMINATION</a:t>
            </a:r>
            <a:endParaRPr lang="en-IN" sz="3200" b="0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256609" y="267494"/>
            <a:ext cx="3887391" cy="617934"/>
          </a:xfrm>
        </p:spPr>
        <p:txBody>
          <a:bodyPr/>
          <a:lstStyle/>
          <a:p>
            <a:r>
              <a:rPr lang="en-US" sz="2800" b="0" u="sng" dirty="0" smtClean="0"/>
              <a:t>VITALS</a:t>
            </a:r>
            <a:endParaRPr lang="en-IN" sz="2800" b="0" u="sng" dirty="0"/>
          </a:p>
        </p:txBody>
      </p:sp>
    </p:spTree>
    <p:extLst>
      <p:ext uri="{BB962C8B-B14F-4D97-AF65-F5344CB8AC3E}">
        <p14:creationId xmlns:p14="http://schemas.microsoft.com/office/powerpoint/2010/main" val="8126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SYSTEMIC EXAMINATION</a:t>
            </a:r>
            <a:endParaRPr lang="en-IN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ABDOMEN: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Spleen crosses </a:t>
            </a:r>
            <a:r>
              <a:rPr lang="en-US" sz="2800" dirty="0" err="1" smtClean="0"/>
              <a:t>umblicus</a:t>
            </a:r>
            <a:r>
              <a:rPr lang="en-US" sz="2800" dirty="0" smtClean="0"/>
              <a:t>, 11cm from Left Costal margin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BS+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Other system examination – Normal</a:t>
            </a:r>
          </a:p>
          <a:p>
            <a:r>
              <a:rPr lang="en-US" sz="2800" dirty="0" smtClean="0"/>
              <a:t>Fundus examination- Normal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0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INVESTIGATIONS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0901317"/>
              </p:ext>
            </p:extLst>
          </p:nvPr>
        </p:nvGraphicFramePr>
        <p:xfrm>
          <a:off x="395536" y="1815666"/>
          <a:ext cx="3597432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0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TC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4500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Hb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7.6</a:t>
                      </a:r>
                      <a:endParaRPr lang="en-IN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PCV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24.5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PLT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1,80,000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MCV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84.8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MCH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26.3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RBS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135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36030"/>
              </p:ext>
            </p:extLst>
          </p:nvPr>
        </p:nvGraphicFramePr>
        <p:xfrm>
          <a:off x="4499992" y="2031690"/>
          <a:ext cx="4032448" cy="171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</a:tblGrid>
              <a:tr h="274320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135</a:t>
                      </a:r>
                      <a:endParaRPr lang="en-IN" sz="14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IN" sz="14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Ca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8.6</a:t>
                      </a:r>
                      <a:endParaRPr lang="en-IN" sz="1400" dirty="0"/>
                    </a:p>
                  </a:txBody>
                  <a:tcPr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4.7</a:t>
                      </a:r>
                      <a:endParaRPr lang="en-IN" sz="1400" dirty="0"/>
                    </a:p>
                  </a:txBody>
                  <a:tcPr marT="34290" marB="34290"/>
                </a:tc>
              </a:tr>
              <a:tr h="3061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Uric</a:t>
                      </a:r>
                      <a:r>
                        <a:rPr lang="en-US" sz="1400" baseline="0" dirty="0" smtClean="0"/>
                        <a:t> Acid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9.1</a:t>
                      </a:r>
                      <a:endParaRPr lang="en-IN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5606035"/>
              </p:ext>
            </p:extLst>
          </p:nvPr>
        </p:nvGraphicFramePr>
        <p:xfrm>
          <a:off x="179512" y="1815666"/>
          <a:ext cx="4824536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TOT. BILIRUBIN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DIR. BILIRUBIN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IND. BILIRUBIN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SGOT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SGPT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ALP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84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PT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16.1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INR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APTT</a:t>
                      </a:r>
                      <a:endParaRPr lang="en-IN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35.9</a:t>
                      </a:r>
                      <a:endParaRPr lang="en-IN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281118"/>
              </p:ext>
            </p:extLst>
          </p:nvPr>
        </p:nvGraphicFramePr>
        <p:xfrm>
          <a:off x="5148064" y="1869672"/>
          <a:ext cx="3816424" cy="140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1039"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87630" marR="8763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87630" marR="8763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sz="1400" dirty="0" err="1"/>
                        <a:t>HBsAg</a:t>
                      </a:r>
                      <a:endParaRPr lang="en-IN" sz="1400" dirty="0"/>
                    </a:p>
                  </a:txBody>
                  <a:tcPr marL="87630" marR="8763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NEGATIVE</a:t>
                      </a:r>
                      <a:endParaRPr lang="en-IN" sz="1400" dirty="0"/>
                    </a:p>
                  </a:txBody>
                  <a:tcPr marL="87630" marR="8763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sz="1400" dirty="0"/>
                        <a:t>HCV</a:t>
                      </a:r>
                      <a:endParaRPr lang="en-IN" sz="1400" dirty="0"/>
                    </a:p>
                  </a:txBody>
                  <a:tcPr marL="87630" marR="8763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NEGATIVE</a:t>
                      </a:r>
                      <a:endParaRPr lang="en-IN" sz="1400" dirty="0"/>
                    </a:p>
                  </a:txBody>
                  <a:tcPr marL="87630" marR="8763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r>
                        <a:rPr lang="en-US" sz="1400" dirty="0"/>
                        <a:t>HIV</a:t>
                      </a:r>
                      <a:endParaRPr lang="en-IN" sz="1400" dirty="0"/>
                    </a:p>
                  </a:txBody>
                  <a:tcPr marL="87630" marR="8763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NON-REACTIVE</a:t>
                      </a:r>
                      <a:endParaRPr lang="en-IN" sz="1400" dirty="0"/>
                    </a:p>
                  </a:txBody>
                  <a:tcPr marL="87630" marR="8763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94658"/>
              </p:ext>
            </p:extLst>
          </p:nvPr>
        </p:nvGraphicFramePr>
        <p:xfrm>
          <a:off x="5148064" y="3435846"/>
          <a:ext cx="374441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</a:tblGrid>
              <a:tr h="54006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US" dirty="0" smtClean="0"/>
                        <a:t>CHEST X-RAY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Normal Study</a:t>
                      </a:r>
                      <a:endParaRPr lang="en-IN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3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7462"/>
            <a:ext cx="7886700" cy="994172"/>
          </a:xfrm>
        </p:spPr>
        <p:txBody>
          <a:bodyPr/>
          <a:lstStyle/>
          <a:p>
            <a:r>
              <a:rPr lang="en-US" dirty="0" smtClean="0"/>
              <a:t>PERIPERAL SMEAR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22808" r="12720" b="5341"/>
          <a:stretch/>
        </p:blipFill>
        <p:spPr>
          <a:xfrm>
            <a:off x="179512" y="1207390"/>
            <a:ext cx="4017446" cy="37084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r="11593" b="34643"/>
          <a:stretch/>
        </p:blipFill>
        <p:spPr>
          <a:xfrm>
            <a:off x="4572000" y="1275606"/>
            <a:ext cx="3756026" cy="27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889</TotalTime>
  <Words>290</Words>
  <Application>Microsoft Office PowerPoint</Application>
  <PresentationFormat>On-screen Show (16:9)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A CASE OF ANAEMIA WITH SPENOMEGALY</vt:lpstr>
      <vt:lpstr>PowerPoint Presentation</vt:lpstr>
      <vt:lpstr>TREATMENT HISTORY:</vt:lpstr>
      <vt:lpstr>PowerPoint Presentation</vt:lpstr>
      <vt:lpstr>PowerPoint Presentation</vt:lpstr>
      <vt:lpstr>SYSTEMIC EXAMINATION</vt:lpstr>
      <vt:lpstr>INVESTIGATIONS</vt:lpstr>
      <vt:lpstr>PowerPoint Presentation</vt:lpstr>
      <vt:lpstr>PERIPERAL SMEAR</vt:lpstr>
      <vt:lpstr>USG ABD AND PELVIS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88</cp:revision>
  <dcterms:created xsi:type="dcterms:W3CDTF">2023-12-06T12:19:35Z</dcterms:created>
  <dcterms:modified xsi:type="dcterms:W3CDTF">2024-05-28T14:59:02Z</dcterms:modified>
</cp:coreProperties>
</file>