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35" r:id="rId2"/>
    <p:sldId id="258" r:id="rId3"/>
    <p:sldId id="286" r:id="rId4"/>
    <p:sldId id="259" r:id="rId5"/>
    <p:sldId id="262" r:id="rId6"/>
    <p:sldId id="280" r:id="rId7"/>
    <p:sldId id="319" r:id="rId8"/>
    <p:sldId id="289" r:id="rId9"/>
    <p:sldId id="290" r:id="rId10"/>
    <p:sldId id="308" r:id="rId11"/>
    <p:sldId id="309" r:id="rId12"/>
    <p:sldId id="305" r:id="rId13"/>
    <p:sldId id="304" r:id="rId14"/>
    <p:sldId id="306" r:id="rId15"/>
    <p:sldId id="307" r:id="rId16"/>
    <p:sldId id="291" r:id="rId17"/>
    <p:sldId id="292" r:id="rId18"/>
    <p:sldId id="281" r:id="rId19"/>
    <p:sldId id="282" r:id="rId20"/>
    <p:sldId id="283" r:id="rId21"/>
    <p:sldId id="284" r:id="rId22"/>
    <p:sldId id="321" r:id="rId23"/>
    <p:sldId id="288" r:id="rId24"/>
    <p:sldId id="260" r:id="rId25"/>
    <p:sldId id="261" r:id="rId26"/>
    <p:sldId id="318" r:id="rId27"/>
    <p:sldId id="265" r:id="rId28"/>
    <p:sldId id="293" r:id="rId29"/>
    <p:sldId id="275" r:id="rId30"/>
    <p:sldId id="301" r:id="rId31"/>
    <p:sldId id="302" r:id="rId32"/>
    <p:sldId id="303" r:id="rId33"/>
    <p:sldId id="266" r:id="rId34"/>
    <p:sldId id="310" r:id="rId35"/>
    <p:sldId id="267" r:id="rId36"/>
    <p:sldId id="313" r:id="rId37"/>
    <p:sldId id="268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294" r:id="rId49"/>
    <p:sldId id="295" r:id="rId50"/>
    <p:sldId id="296" r:id="rId51"/>
    <p:sldId id="297" r:id="rId52"/>
    <p:sldId id="271" r:id="rId53"/>
    <p:sldId id="320" r:id="rId54"/>
    <p:sldId id="314" r:id="rId55"/>
    <p:sldId id="315" r:id="rId56"/>
    <p:sldId id="316" r:id="rId57"/>
    <p:sldId id="317" r:id="rId58"/>
    <p:sldId id="311" r:id="rId59"/>
    <p:sldId id="312" r:id="rId60"/>
    <p:sldId id="322" r:id="rId61"/>
    <p:sldId id="298" r:id="rId62"/>
    <p:sldId id="323" r:id="rId63"/>
    <p:sldId id="324" r:id="rId64"/>
    <p:sldId id="273" r:id="rId65"/>
    <p:sldId id="299" r:id="rId66"/>
    <p:sldId id="30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71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tableStyles" Target="tableStyle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2A7F8-A5B5-4146-A516-E96E75F32D62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124E0-56FB-4D0F-B377-F4FBABD4A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24E0-56FB-4D0F-B377-F4FBABD4A07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466C6B-9FA7-4676-8E9D-70BA7367C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05D8-C79A-4D57-AD10-FD95C745090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A90E-EEA0-407E-885D-ACB40A8D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6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6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7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7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7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7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7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7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7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451166" cy="1447799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ACUTE MYOCARDIAL INFARCTION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209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Prof.Dr.G.Bagialakshmi</a:t>
            </a:r>
            <a:r>
              <a:rPr lang="en-US" dirty="0"/>
              <a:t> M.D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Department of General Medicine</a:t>
            </a:r>
          </a:p>
          <a:p>
            <a:r>
              <a:rPr lang="en-US" dirty="0"/>
              <a:t>GRH Madurai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2900"/>
            <a:ext cx="38766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09" y="1371600"/>
            <a:ext cx="894698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61474"/>
            <a:ext cx="8311662" cy="568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9912"/>
            <a:ext cx="9144000" cy="522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014652"/>
            <a:ext cx="8867153" cy="49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88" y="457200"/>
            <a:ext cx="9041112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091125" cy="59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74" y="180815"/>
            <a:ext cx="8862226" cy="629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83762" cy="591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9069" y="2057401"/>
            <a:ext cx="8298013" cy="42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DEFINITION</a:t>
            </a:r>
          </a:p>
          <a:p>
            <a:r>
              <a:rPr lang="en-US" dirty="0"/>
              <a:t>EPIDEMOLGY AND CLASSIFICATION</a:t>
            </a:r>
          </a:p>
          <a:p>
            <a:r>
              <a:rPr lang="en-US" dirty="0"/>
              <a:t>RISK FACTORS</a:t>
            </a:r>
          </a:p>
          <a:p>
            <a:r>
              <a:rPr lang="en-US" dirty="0"/>
              <a:t>PATHOGENESIS</a:t>
            </a:r>
          </a:p>
          <a:p>
            <a:r>
              <a:rPr lang="en-US" dirty="0"/>
              <a:t>SYMPTOMS AND SIGNS</a:t>
            </a:r>
          </a:p>
          <a:p>
            <a:r>
              <a:rPr lang="en-US" dirty="0"/>
              <a:t>DIAGNOSIS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COMPLICATIONS</a:t>
            </a:r>
          </a:p>
          <a:p>
            <a:r>
              <a:rPr lang="en-US" dirty="0"/>
              <a:t>PROGNOSIS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192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‘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Vulnerable’ plaques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by  a  lipid-rich  core,  a  thin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fibrocellular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cap  and  an  increase  in  inflammatory  cells that release specific enzymes to degrade matrix proteins.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Stable plaques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typified by a small lipid pool, a thick fibrous cap, calcification and plentiful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collagenous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cross-struts. 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Fissuring or rupture tends to occur at  sites  of  maximal  mechanical  stress,  particularly  the margins of an eccentric plaque, and may be triggered by a surge in BP, such as during exercise or emotional stress.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724" y="46409"/>
            <a:ext cx="9206724" cy="681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5503"/>
            <a:ext cx="7924799" cy="62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91" y="457201"/>
            <a:ext cx="90937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Acute coronary syndrome (ACS)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Umbrella term for the clinical signs and symptoms of myocardial ischemia:</a:t>
            </a:r>
          </a:p>
          <a:p>
            <a:endParaRPr lang="en-US" dirty="0"/>
          </a:p>
          <a:p>
            <a:r>
              <a:rPr lang="en-US" dirty="0"/>
              <a:t> Unstable angina</a:t>
            </a:r>
          </a:p>
          <a:p>
            <a:endParaRPr lang="en-US" dirty="0"/>
          </a:p>
          <a:p>
            <a:r>
              <a:rPr lang="en-US" dirty="0"/>
              <a:t> Non–ST-segment elevation myocardial infarction</a:t>
            </a:r>
          </a:p>
          <a:p>
            <a:endParaRPr lang="en-US" dirty="0"/>
          </a:p>
          <a:p>
            <a:r>
              <a:rPr lang="en-US" dirty="0"/>
              <a:t> ST-segment elevation myocardial infarction.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/SIGNS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891" y="1066800"/>
            <a:ext cx="9277779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Ischemic-Type Chest </a:t>
            </a:r>
            <a:r>
              <a:rPr lang="en-US" dirty="0" err="1"/>
              <a:t>PainPressure</a:t>
            </a:r>
            <a:r>
              <a:rPr lang="en-US" dirty="0"/>
              <a:t> sensation, fullness or squeezing retro-</a:t>
            </a:r>
            <a:r>
              <a:rPr lang="en-US" dirty="0" err="1"/>
              <a:t>sternally</a:t>
            </a:r>
            <a:endParaRPr lang="en-US" dirty="0"/>
          </a:p>
          <a:p>
            <a:r>
              <a:rPr lang="en-US" dirty="0"/>
              <a:t> Radiation of chest pain into </a:t>
            </a:r>
            <a:r>
              <a:rPr lang="en-US" dirty="0" err="1"/>
              <a:t>thejaw</a:t>
            </a:r>
            <a:r>
              <a:rPr lang="en-US" dirty="0"/>
              <a:t>/teeth, shoulder, arm, and/or back</a:t>
            </a:r>
          </a:p>
          <a:p>
            <a:r>
              <a:rPr lang="en-US" dirty="0"/>
              <a:t> Associated </a:t>
            </a:r>
            <a:r>
              <a:rPr lang="en-US" dirty="0" err="1"/>
              <a:t>dyspnea</a:t>
            </a:r>
            <a:r>
              <a:rPr lang="en-US" dirty="0"/>
              <a:t> or shortness </a:t>
            </a:r>
            <a:r>
              <a:rPr lang="en-US" dirty="0" err="1"/>
              <a:t>ofbreath</a:t>
            </a:r>
            <a:endParaRPr lang="en-US" dirty="0"/>
          </a:p>
          <a:p>
            <a:r>
              <a:rPr lang="en-US" dirty="0"/>
              <a:t> Associated </a:t>
            </a:r>
            <a:r>
              <a:rPr lang="en-US" dirty="0" err="1"/>
              <a:t>epigastric</a:t>
            </a:r>
            <a:r>
              <a:rPr lang="en-US" dirty="0"/>
              <a:t> discomfort with or without nausea and vomiting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2" y="1624013"/>
            <a:ext cx="9088508" cy="41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9888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113109"/>
            <a:ext cx="5943601" cy="474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8847"/>
            <a:ext cx="8610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Criteria for Acute Myocardial Infarction</a:t>
            </a:r>
          </a:p>
          <a:p>
            <a:endParaRPr lang="en-US" sz="2800" b="1" dirty="0"/>
          </a:p>
          <a:p>
            <a:r>
              <a:rPr lang="en-US" sz="2000" b="1" dirty="0"/>
              <a:t>The term acute MI should be used when there is evidence of myocardial necrosis in a clinical setting consistent with acute myocardial ischemia</a:t>
            </a:r>
          </a:p>
          <a:p>
            <a:endParaRPr lang="en-US" b="1" dirty="0"/>
          </a:p>
          <a:p>
            <a:r>
              <a:rPr lang="en-US" sz="2000" dirty="0"/>
              <a:t>• Detection of a rise and/or fall in cardiac biomarker values (preferably </a:t>
            </a:r>
            <a:r>
              <a:rPr lang="en-US" sz="2000" dirty="0" err="1"/>
              <a:t>cTn</a:t>
            </a:r>
            <a:r>
              <a:rPr lang="en-US" sz="2000" dirty="0"/>
              <a:t>), with at least one value above the 99th percentile of the URL and with at least one of the following:</a:t>
            </a:r>
          </a:p>
          <a:p>
            <a:endParaRPr lang="en-US" sz="2000" dirty="0"/>
          </a:p>
          <a:p>
            <a:r>
              <a:rPr lang="en-US" sz="2000" dirty="0"/>
              <a:t>• Symptoms of ischemia</a:t>
            </a:r>
          </a:p>
          <a:p>
            <a:endParaRPr lang="en-US" sz="2000" dirty="0"/>
          </a:p>
          <a:p>
            <a:r>
              <a:rPr lang="en-US" sz="2000" dirty="0"/>
              <a:t>• New or presumed new significant ST-segment T wave (ST-T) changes or new LBBB</a:t>
            </a:r>
          </a:p>
          <a:p>
            <a:endParaRPr lang="en-US" sz="2000" dirty="0"/>
          </a:p>
          <a:p>
            <a:r>
              <a:rPr lang="en-US" sz="2000" dirty="0"/>
              <a:t>• Development of pathologic Q waves on the ECG</a:t>
            </a:r>
          </a:p>
          <a:p>
            <a:endParaRPr lang="en-US" sz="2000" dirty="0"/>
          </a:p>
          <a:p>
            <a:r>
              <a:rPr lang="en-US" sz="2000" dirty="0"/>
              <a:t>• Imaging evidence of new loss of viable myocardium or new regional wall motion abnormality</a:t>
            </a:r>
          </a:p>
          <a:p>
            <a:endParaRPr lang="en-US" sz="2000" dirty="0"/>
          </a:p>
          <a:p>
            <a:r>
              <a:rPr lang="en-US" sz="2000" dirty="0"/>
              <a:t>• Identification of an intracoronary thrombus by angiography or autopsy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153400" cy="6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96" y="990599"/>
            <a:ext cx="9037504" cy="493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7" y="1143000"/>
            <a:ext cx="90552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Symptoms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Diaphoresis or sweating</a:t>
            </a:r>
          </a:p>
          <a:p>
            <a:r>
              <a:rPr lang="en-US" dirty="0"/>
              <a:t> Syncope or near-syncope</a:t>
            </a:r>
          </a:p>
          <a:p>
            <a:r>
              <a:rPr lang="en-US" dirty="0"/>
              <a:t> Impairment of cognitive function without</a:t>
            </a:r>
          </a:p>
          <a:p>
            <a:r>
              <a:rPr lang="en-US" dirty="0"/>
              <a:t>other cause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76600" y="1524000"/>
            <a:ext cx="1981200" cy="1143000"/>
          </a:xfrm>
        </p:spPr>
        <p:txBody>
          <a:bodyPr/>
          <a:lstStyle/>
          <a:p>
            <a:r>
              <a:rPr lang="en-US" dirty="0"/>
              <a:t>ECG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3276600"/>
            <a:ext cx="8229600" cy="330676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 ST-segment elevation (with compatible history)</a:t>
            </a:r>
          </a:p>
          <a:p>
            <a:r>
              <a:rPr lang="en-US" dirty="0"/>
              <a:t>specificity=91%, sensitivity=46%</a:t>
            </a:r>
          </a:p>
          <a:p>
            <a:r>
              <a:rPr lang="en-US" dirty="0"/>
              <a:t> The higher the elevation and the more the leads</a:t>
            </a:r>
          </a:p>
          <a:p>
            <a:r>
              <a:rPr lang="en-US" dirty="0"/>
              <a:t>involved, the larger the infarct and the greater the</a:t>
            </a:r>
          </a:p>
          <a:p>
            <a:r>
              <a:rPr lang="en-US" dirty="0"/>
              <a:t>mortality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873" y="228600"/>
            <a:ext cx="371167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048000" cy="374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4923"/>
            <a:ext cx="9144001" cy="44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Other causes of ST-segment </a:t>
            </a:r>
            <a:br>
              <a:rPr lang="en-US" dirty="0"/>
            </a:br>
            <a:r>
              <a:rPr lang="en-US" dirty="0"/>
              <a:t>elevation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6280"/>
          </a:xfrm>
        </p:spPr>
        <p:txBody>
          <a:bodyPr/>
          <a:lstStyle/>
          <a:p>
            <a:r>
              <a:rPr lang="en-US" dirty="0"/>
              <a:t> </a:t>
            </a:r>
            <a:r>
              <a:rPr lang="en-US" dirty="0" err="1"/>
              <a:t>Pericarditis</a:t>
            </a:r>
            <a:endParaRPr lang="en-US" dirty="0"/>
          </a:p>
          <a:p>
            <a:r>
              <a:rPr lang="en-US" dirty="0"/>
              <a:t> Old MI (aneurysm) </a:t>
            </a:r>
          </a:p>
          <a:p>
            <a:r>
              <a:rPr lang="en-US" dirty="0"/>
              <a:t> Normal variant (early </a:t>
            </a:r>
            <a:r>
              <a:rPr lang="en-US" dirty="0" err="1"/>
              <a:t>repolarization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3600"/>
              <a:t>The ECG in  ST Elevation MI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Hyper-acute Phase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/>
              <a:t>Less than 12 hours</a:t>
            </a:r>
            <a:endParaRPr lang="en-US" sz="2000"/>
          </a:p>
          <a:p>
            <a:r>
              <a:rPr lang="en-US" sz="2400"/>
              <a:t>“ST segment elevation is the hallmark ECG abnormality of acute myocardial infarction” (Quinn, 1996)</a:t>
            </a:r>
          </a:p>
          <a:p>
            <a:r>
              <a:rPr lang="en-US" sz="2400"/>
              <a:t>The ECG changes are evidence that the ischaemic myocardium cannot completely depolarize or repolarize as normal</a:t>
            </a:r>
          </a:p>
          <a:p>
            <a:r>
              <a:rPr lang="en-US" sz="2400"/>
              <a:t>Usually occurs within a few hours of infarction</a:t>
            </a:r>
          </a:p>
          <a:p>
            <a:r>
              <a:rPr lang="en-US" sz="2400"/>
              <a:t>May vary in severity from 1mm to ‘tombstone’ 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98" y="19022"/>
            <a:ext cx="8863002" cy="661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/>
              <a:t>24 - 48 hours from the onset of a myocardial infarction</a:t>
            </a:r>
            <a:endParaRPr lang="en-US" sz="2400"/>
          </a:p>
          <a:p>
            <a:r>
              <a:rPr lang="en-US" sz="2400"/>
              <a:t>ST segment elevation is less (coming back to baseline).</a:t>
            </a:r>
          </a:p>
          <a:p>
            <a:r>
              <a:rPr lang="en-US" sz="2400"/>
              <a:t>T waves are inverting.</a:t>
            </a:r>
          </a:p>
          <a:p>
            <a:r>
              <a:rPr lang="en-US" sz="2400"/>
              <a:t>Pathological Q waves are developing (&gt;2mm)</a:t>
            </a:r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Fully Evolved Phase</a:t>
            </a:r>
          </a:p>
        </p:txBody>
      </p:sp>
      <p:pic>
        <p:nvPicPr>
          <p:cNvPr id="352260" name="Picture 4"/>
          <p:cNvPicPr>
            <a:picLocks noChangeAspect="1" noChangeArrowheads="1"/>
          </p:cNvPicPr>
          <p:nvPr/>
        </p:nvPicPr>
        <p:blipFill>
          <a:blip r:embed="rId2"/>
          <a:srcRect l="47575" b="56068"/>
          <a:stretch>
            <a:fillRect/>
          </a:stretch>
        </p:blipFill>
        <p:spPr bwMode="auto">
          <a:xfrm>
            <a:off x="1981200" y="4267200"/>
            <a:ext cx="50641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Isoelectric ST segments</a:t>
            </a:r>
          </a:p>
          <a:p>
            <a:r>
              <a:rPr lang="en-US"/>
              <a:t>T waves upright.</a:t>
            </a:r>
          </a:p>
          <a:p>
            <a:r>
              <a:rPr lang="en-US"/>
              <a:t>Pathological Q waves.</a:t>
            </a:r>
          </a:p>
          <a:p>
            <a:r>
              <a:rPr lang="en-US"/>
              <a:t>May take months or weeks.</a:t>
            </a: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Chronic Stabilised Phase</a:t>
            </a:r>
          </a:p>
        </p:txBody>
      </p:sp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2"/>
          <a:srcRect l="52841" b="61084"/>
          <a:stretch>
            <a:fillRect/>
          </a:stretch>
        </p:blipFill>
        <p:spPr bwMode="auto">
          <a:xfrm>
            <a:off x="2133600" y="4495800"/>
            <a:ext cx="46894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439738"/>
            <a:ext cx="6477000" cy="5732462"/>
          </a:xfrm>
        </p:spPr>
      </p:pic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Changes occurring on the opposite side of the myocardium that is infarcting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Reciprocal Changes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Reciprocal Changes ie S-T depression in some leads in MI</a:t>
            </a:r>
          </a:p>
        </p:txBody>
      </p:sp>
      <p:pic>
        <p:nvPicPr>
          <p:cNvPr id="356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73914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Commonly ST depression and deep T wave inversion</a:t>
            </a:r>
          </a:p>
          <a:p>
            <a:r>
              <a:rPr lang="en-US"/>
              <a:t>History of chest pain typical of MI</a:t>
            </a:r>
          </a:p>
          <a:p>
            <a:r>
              <a:rPr lang="en-US"/>
              <a:t>Other autonomic nervous symptoms present</a:t>
            </a:r>
          </a:p>
          <a:p>
            <a:r>
              <a:rPr lang="en-US"/>
              <a:t>Biochemistry results required to diagnose MI</a:t>
            </a:r>
          </a:p>
          <a:p>
            <a:r>
              <a:rPr lang="en-US"/>
              <a:t>Q-waves may or may not form on the ECG</a:t>
            </a:r>
          </a:p>
          <a:p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ST Elevation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Changes in NSTEMI</a:t>
            </a:r>
          </a:p>
        </p:txBody>
      </p:sp>
      <p:pic>
        <p:nvPicPr>
          <p:cNvPr id="358403" name="Picture 3" descr="nste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62263"/>
            <a:ext cx="3810000" cy="224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11" y="1828800"/>
            <a:ext cx="921143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981200"/>
            <a:ext cx="4061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3869794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393" y="0"/>
            <a:ext cx="91943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406371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048000"/>
            <a:ext cx="5857875" cy="334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76800" y="457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ANTEROLATERAL INFARCT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191000" cy="310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641948"/>
            <a:ext cx="4772025" cy="39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95800" y="3810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TRUE POSTERIOR WALL INFARCT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7469" y="1646238"/>
            <a:ext cx="754906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719"/>
            <a:ext cx="8000999" cy="63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10" y="304801"/>
            <a:ext cx="918501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3352"/>
            <a:ext cx="8915400" cy="639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114800" cy="542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3823988" cy="662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45" y="304800"/>
            <a:ext cx="897774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724400" cy="295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04799"/>
            <a:ext cx="3143250" cy="532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79" y="685800"/>
            <a:ext cx="86266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33400"/>
            <a:ext cx="6248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Cardiac Risk Factors</a:t>
            </a:r>
          </a:p>
          <a:p>
            <a:r>
              <a:rPr lang="en-US" sz="2000" dirty="0"/>
              <a:t>• Diabetes</a:t>
            </a:r>
          </a:p>
          <a:p>
            <a:r>
              <a:rPr lang="en-US" sz="2000" dirty="0"/>
              <a:t>• Smoking</a:t>
            </a:r>
          </a:p>
          <a:p>
            <a:r>
              <a:rPr lang="en-US" sz="2000" dirty="0"/>
              <a:t>• Hypertension</a:t>
            </a:r>
          </a:p>
          <a:p>
            <a:r>
              <a:rPr lang="en-US" sz="2000" dirty="0"/>
              <a:t>• High cholesterol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Hyperlipidemia</a:t>
            </a:r>
            <a:endParaRPr lang="en-US" sz="2000" dirty="0"/>
          </a:p>
          <a:p>
            <a:r>
              <a:rPr lang="en-US" sz="2000" dirty="0"/>
              <a:t>• Sedentary lifestyle</a:t>
            </a:r>
          </a:p>
          <a:p>
            <a:r>
              <a:rPr lang="en-US" sz="2000" dirty="0"/>
              <a:t>• High-fat diet</a:t>
            </a:r>
          </a:p>
          <a:p>
            <a:r>
              <a:rPr lang="en-US" sz="2000" dirty="0"/>
              <a:t>• Stress</a:t>
            </a:r>
          </a:p>
          <a:p>
            <a:r>
              <a:rPr lang="en-US" sz="2000" dirty="0"/>
              <a:t>• “Metabolic syndrome”</a:t>
            </a:r>
          </a:p>
          <a:p>
            <a:r>
              <a:rPr lang="en-US" sz="2000" dirty="0"/>
              <a:t>• Family history of CHD (including history of MI, sudden </a:t>
            </a:r>
          </a:p>
          <a:p>
            <a:r>
              <a:rPr lang="en-US" sz="2000" dirty="0"/>
              <a:t>cardiac death, and first-degree relatives who underwent </a:t>
            </a:r>
          </a:p>
          <a:p>
            <a:r>
              <a:rPr lang="en-US" sz="2000" dirty="0"/>
              <a:t>coronary revascularization)</a:t>
            </a:r>
          </a:p>
          <a:p>
            <a:r>
              <a:rPr lang="en-US" sz="2000" dirty="0"/>
              <a:t>• Age</a:t>
            </a:r>
          </a:p>
          <a:p>
            <a:r>
              <a:rPr lang="en-US" sz="2000" dirty="0"/>
              <a:t>• Male sex</a:t>
            </a:r>
          </a:p>
          <a:p>
            <a:r>
              <a:rPr lang="en-US" sz="2000" dirty="0"/>
              <a:t>• Obesity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381" y="533400"/>
            <a:ext cx="9184768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8836869" cy="321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1909763"/>
            <a:ext cx="63531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PCI in STEMI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 Ischemic symptoms &lt;12 h</a:t>
            </a:r>
          </a:p>
          <a:p>
            <a:r>
              <a:rPr lang="en-US" dirty="0"/>
              <a:t> Contraindications to </a:t>
            </a:r>
            <a:r>
              <a:rPr lang="en-US" dirty="0" err="1"/>
              <a:t>fibrinolytic</a:t>
            </a:r>
            <a:r>
              <a:rPr lang="en-US" dirty="0"/>
              <a:t> therapy </a:t>
            </a:r>
          </a:p>
          <a:p>
            <a:r>
              <a:rPr lang="en-US" dirty="0"/>
              <a:t>irrespective of time delay </a:t>
            </a:r>
          </a:p>
          <a:p>
            <a:r>
              <a:rPr lang="en-US" dirty="0"/>
              <a:t> </a:t>
            </a:r>
            <a:r>
              <a:rPr lang="en-US" dirty="0" err="1"/>
              <a:t>Cardiogenic</a:t>
            </a:r>
            <a:r>
              <a:rPr lang="en-US" dirty="0"/>
              <a:t> shock or acute severe HF </a:t>
            </a:r>
          </a:p>
          <a:p>
            <a:r>
              <a:rPr lang="en-US" dirty="0"/>
              <a:t> Evidence of ongoing ischemia 12 to 24 h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852"/>
            <a:ext cx="9143999" cy="67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2527"/>
            <a:ext cx="4419600" cy="666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298040" cy="687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02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399"/>
            <a:ext cx="7086600" cy="60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674</Words>
  <Application>Microsoft Office PowerPoint</Application>
  <PresentationFormat>On-screen Show (4:3)</PresentationFormat>
  <Paragraphs>118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ACUTE MYOCARDIAL INFARCTION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coronary syndrome (ACS) </vt:lpstr>
      <vt:lpstr>SYMPTOMS /SIGNS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Symptoms </vt:lpstr>
      <vt:lpstr>INVESTIGATIONS</vt:lpstr>
      <vt:lpstr>ECG</vt:lpstr>
      <vt:lpstr>PowerPoint Presentation</vt:lpstr>
      <vt:lpstr>   Other causes of ST-segment  elevation </vt:lpstr>
      <vt:lpstr>The ECG in  ST Elevation MI</vt:lpstr>
      <vt:lpstr>The Hyper-acute Phase</vt:lpstr>
      <vt:lpstr>PowerPoint Presentation</vt:lpstr>
      <vt:lpstr>The Fully Evolved Phase</vt:lpstr>
      <vt:lpstr>The Chronic Stabilised Phase</vt:lpstr>
      <vt:lpstr>PowerPoint Presentation</vt:lpstr>
      <vt:lpstr>Reciprocal Changes</vt:lpstr>
      <vt:lpstr>Reciprocal Changes ie S-T depression in some leads in MI</vt:lpstr>
      <vt:lpstr>Non ST Elevation MI</vt:lpstr>
      <vt:lpstr>Changes in NSTEMI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Primary PCI in STEMI </vt:lpstr>
      <vt:lpstr>PowerPoint Presentation</vt:lpstr>
      <vt:lpstr>PowerPoint Presentation</vt:lpstr>
    </vt:vector>
  </TitlesOfParts>
  <Company>GRH MADURAI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GENMED</dc:creator>
  <cp:lastModifiedBy>Unknown User</cp:lastModifiedBy>
  <cp:revision>34</cp:revision>
  <dcterms:created xsi:type="dcterms:W3CDTF">2017-11-22T00:47:13Z</dcterms:created>
  <dcterms:modified xsi:type="dcterms:W3CDTF">2020-05-07T17:23:58Z</dcterms:modified>
</cp:coreProperties>
</file>