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85" r:id="rId6"/>
    <p:sldId id="264" r:id="rId7"/>
    <p:sldId id="260" r:id="rId8"/>
    <p:sldId id="261" r:id="rId9"/>
    <p:sldId id="265" r:id="rId10"/>
    <p:sldId id="262" r:id="rId11"/>
    <p:sldId id="286" r:id="rId12"/>
    <p:sldId id="263" r:id="rId13"/>
    <p:sldId id="267" r:id="rId14"/>
    <p:sldId id="283" r:id="rId15"/>
    <p:sldId id="268" r:id="rId16"/>
    <p:sldId id="269" r:id="rId17"/>
    <p:sldId id="284" r:id="rId18"/>
    <p:sldId id="270" r:id="rId19"/>
    <p:sldId id="271" r:id="rId20"/>
    <p:sldId id="272" r:id="rId21"/>
    <p:sldId id="273" r:id="rId22"/>
    <p:sldId id="274" r:id="rId23"/>
    <p:sldId id="277" r:id="rId24"/>
    <p:sldId id="275" r:id="rId25"/>
    <p:sldId id="276" r:id="rId26"/>
    <p:sldId id="278" r:id="rId27"/>
    <p:sldId id="279" r:id="rId28"/>
    <p:sldId id="280" r:id="rId29"/>
    <p:sldId id="281" r:id="rId30"/>
    <p:sldId id="28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62B24-6DFF-47A3-9253-B950977A214C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814FE-C42A-465A-8D9E-50BA95256B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4531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814FE-C42A-465A-8D9E-50BA95256B7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5322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02580-1BE3-26C3-F575-C4B8ACC954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HUMOURLESS IMMUNITY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BCAA2-F648-6CFB-7B2C-2FCDC71CE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4155" y="4777380"/>
            <a:ext cx="3756458" cy="1810456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CHIEF PROFESSOR:</a:t>
            </a:r>
          </a:p>
          <a:p>
            <a:r>
              <a:rPr lang="en-US" dirty="0"/>
              <a:t>DR. B. PALANI KUMAR M.D.,</a:t>
            </a:r>
          </a:p>
          <a:p>
            <a:r>
              <a:rPr lang="en-US" b="1" dirty="0"/>
              <a:t>ASSISTANT PROFESSOR:</a:t>
            </a:r>
          </a:p>
          <a:p>
            <a:r>
              <a:rPr lang="en-US" dirty="0"/>
              <a:t>Dr. M. ILAMARAN M.D.,</a:t>
            </a:r>
          </a:p>
          <a:p>
            <a:r>
              <a:rPr lang="en-US" dirty="0"/>
              <a:t>DR. S. PONSENTHIL KUMAR M.D.,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03724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56847B-9342-9631-C270-0EC387EE1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512" y="1510531"/>
            <a:ext cx="3608087" cy="5148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6866FE-6850-5A37-88C9-1313BF861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653" y="1533171"/>
            <a:ext cx="3512127" cy="51260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3C3217-23E9-C15D-8C36-600639135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96854"/>
            <a:ext cx="9404723" cy="1400530"/>
          </a:xfrm>
        </p:spPr>
        <p:txBody>
          <a:bodyPr/>
          <a:lstStyle/>
          <a:p>
            <a:r>
              <a:rPr lang="en-US" b="1" dirty="0"/>
              <a:t>GENETIC ANALYSIS</a:t>
            </a:r>
            <a:br>
              <a:rPr lang="en-US" b="1" dirty="0"/>
            </a:br>
            <a:r>
              <a:rPr lang="en-US" sz="1800" b="1" dirty="0"/>
              <a:t>Whole Exome Sequencing (WES)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2581600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4DAC8-D8AE-8AC0-2313-D2BCFCBF0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Whole Exome Sequencing (WES)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26A65-FA9A-E6DD-7B96-6F5D1B302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Result</a:t>
            </a:r>
          </a:p>
          <a:p>
            <a:pPr marL="0" indent="0">
              <a:buNone/>
            </a:pPr>
            <a:r>
              <a:rPr lang="en-IN" b="1" dirty="0"/>
              <a:t>“Likely pathogenic variant detected”</a:t>
            </a:r>
            <a:endParaRPr lang="en-IN" dirty="0"/>
          </a:p>
          <a:p>
            <a:r>
              <a:rPr lang="en-IN" b="1" dirty="0"/>
              <a:t>Gene Identified: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IN" b="1" dirty="0"/>
              <a:t>BTK gene</a:t>
            </a:r>
            <a:r>
              <a:rPr lang="en-IN" dirty="0"/>
              <a:t> </a:t>
            </a:r>
          </a:p>
          <a:p>
            <a:r>
              <a:rPr lang="en-IN" b="1" dirty="0"/>
              <a:t>Mutation: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IN" b="1" dirty="0"/>
              <a:t>c.520+2T&gt;C (splice site mutation, intron 6)</a:t>
            </a:r>
            <a:r>
              <a:rPr lang="en-IN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IN" b="1" dirty="0"/>
              <a:t>Hemizygous</a:t>
            </a:r>
            <a:r>
              <a:rPr lang="en-IN" dirty="0"/>
              <a:t> (only one X chromosome in males)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7506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F8CA4-DEAD-5883-7537-B5A4348D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FCAC-1F20-9D4E-931B-61774A690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Pt was planed for Bone marrow transplantation/ monthly IVIG infusion.</a:t>
            </a:r>
          </a:p>
          <a:p>
            <a:pPr marL="0" indent="0">
              <a:buNone/>
            </a:pPr>
            <a:r>
              <a:rPr lang="en-US" dirty="0"/>
              <a:t>IVIG infusion was first done on 20/11/2024 (15g) over 12 hrs.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Pt was treated with IV antibiotics, ATT, IVIG infusion, nebulization and other supportive measures. General condition was improved and hence discharged with advice of continuing </a:t>
            </a:r>
            <a:r>
              <a:rPr lang="en-US" dirty="0" err="1"/>
              <a:t>T.cotrimoxazole</a:t>
            </a:r>
            <a:r>
              <a:rPr lang="en-US" dirty="0"/>
              <a:t> and </a:t>
            </a:r>
            <a:r>
              <a:rPr lang="en-US" dirty="0" err="1"/>
              <a:t>T.azithromycin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Pt is now on monthly IVIG therapy.</a:t>
            </a:r>
          </a:p>
        </p:txBody>
      </p:sp>
    </p:spTree>
    <p:extLst>
      <p:ext uri="{BB962C8B-B14F-4D97-AF65-F5344CB8AC3E}">
        <p14:creationId xmlns:p14="http://schemas.microsoft.com/office/powerpoint/2010/main" val="1639187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E36141-4568-DEB2-8EF2-F32306965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930" y="2884190"/>
            <a:ext cx="9404723" cy="1400530"/>
          </a:xfrm>
        </p:spPr>
        <p:txBody>
          <a:bodyPr/>
          <a:lstStyle/>
          <a:p>
            <a:r>
              <a:rPr lang="en-US" b="1" dirty="0"/>
              <a:t>DISCUSSION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155586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431DE8A-BA57-AD73-18FB-B48015ABC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625592"/>
            <a:ext cx="5592186" cy="1574808"/>
          </a:xfrm>
        </p:spPr>
        <p:txBody>
          <a:bodyPr>
            <a:normAutofit/>
          </a:bodyPr>
          <a:lstStyle/>
          <a:p>
            <a:r>
              <a:rPr lang="en-US" sz="3200" u="sng" dirty="0"/>
              <a:t>X LINKED AGAMMAGLOBULINEMIA</a:t>
            </a:r>
            <a:endParaRPr lang="en-IN" sz="3200" u="sn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D1177-080C-2900-7D3F-6F5373983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It was the first primary immunodeficiency ever described</a:t>
            </a:r>
            <a:br>
              <a:rPr lang="en-US" sz="2000" dirty="0"/>
            </a:br>
            <a:r>
              <a:rPr lang="en-US" sz="2000" dirty="0"/>
              <a:t>by </a:t>
            </a:r>
            <a:r>
              <a:rPr lang="en-US" sz="2000" b="1" dirty="0"/>
              <a:t>OGDEN BRUTON</a:t>
            </a:r>
            <a:r>
              <a:rPr lang="en-US" sz="2000" dirty="0"/>
              <a:t> in 1952.</a:t>
            </a:r>
            <a:endParaRPr lang="en-IN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467F76-6FF0-F7A2-1674-A39FF2D04A79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" r="366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251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63A72-DC9A-8D22-19C0-18646E8C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9D7C6-65E5-60F2-B035-A901A2F8D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‘</a:t>
            </a:r>
            <a:r>
              <a:rPr lang="en-US" sz="2400" i="1" dirty="0"/>
              <a:t>X linked agammaglobulinemia is one of the most common pediatric primary immunodeficiencies that prevent affected individuals from making antibodies and requires lifelong immunoglobulin replacement therapy for survival</a:t>
            </a:r>
            <a:r>
              <a:rPr lang="en-US" sz="2400" dirty="0"/>
              <a:t>.’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277915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91BFB-F9FA-A94C-C569-C1BB2B9E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GENETICS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BF792-2882-6BCA-B157-CA11FA1F8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Mutation in:  BTK gene (Bruton Tyrosine Kinase)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Missense mutations (most common)</a:t>
            </a:r>
          </a:p>
          <a:p>
            <a:r>
              <a:rPr lang="en-IN" dirty="0"/>
              <a:t>Location:       X chromosome (Xq21.3–Xq22)</a:t>
            </a:r>
          </a:p>
          <a:p>
            <a:r>
              <a:rPr lang="en-IN" dirty="0"/>
              <a:t>Inheritance:  X-linked recessive</a:t>
            </a:r>
          </a:p>
          <a:p>
            <a:r>
              <a:rPr lang="en-IN" dirty="0"/>
              <a:t>Affects:          Almost exclusively males</a:t>
            </a:r>
          </a:p>
        </p:txBody>
      </p:sp>
    </p:spTree>
    <p:extLst>
      <p:ext uri="{BB962C8B-B14F-4D97-AF65-F5344CB8AC3E}">
        <p14:creationId xmlns:p14="http://schemas.microsoft.com/office/powerpoint/2010/main" val="583270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6A32-4D46-3748-AE53-0D6C99549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BTK</a:t>
            </a:r>
            <a:br>
              <a:rPr lang="en-US" b="1" dirty="0"/>
            </a:br>
            <a:r>
              <a:rPr lang="en-US" sz="2400" b="1" dirty="0"/>
              <a:t>(Normal Physiology)</a:t>
            </a:r>
            <a:br>
              <a:rPr lang="en-US" sz="2400" b="1" dirty="0"/>
            </a:b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DA7B5-1E40-4975-F1DA-B797E627E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of </a:t>
            </a:r>
            <a:r>
              <a:rPr lang="en-US" b="1" dirty="0"/>
              <a:t>B-cell receptor (BCR) signaling pathway</a:t>
            </a:r>
            <a:r>
              <a:rPr lang="en-US" dirty="0"/>
              <a:t> </a:t>
            </a:r>
          </a:p>
          <a:p>
            <a:r>
              <a:rPr lang="en-US" dirty="0"/>
              <a:t>Required for: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Survival of pre-B cells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Differentiation → mature B cells </a:t>
            </a:r>
          </a:p>
          <a:p>
            <a:r>
              <a:rPr lang="en-US" dirty="0"/>
              <a:t>Acts at </a:t>
            </a:r>
            <a:r>
              <a:rPr lang="en-US" b="1" dirty="0"/>
              <a:t>pre-B cell stage in bone marrow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4259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25F8E-823C-CA92-B21F-9EFC4E6F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PATHOGENESIS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2CA66-E4A2-42B9-9F27-BFD0548D5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Defect leads to: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Arrest at pre-B cell stage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Failure of B-cell maturation</a:t>
            </a:r>
          </a:p>
          <a:p>
            <a:r>
              <a:rPr lang="en-IN" dirty="0"/>
              <a:t>Result: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Absent mature B cells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Severely reduced immunoglobulins</a:t>
            </a:r>
          </a:p>
        </p:txBody>
      </p:sp>
    </p:spTree>
    <p:extLst>
      <p:ext uri="{BB962C8B-B14F-4D97-AF65-F5344CB8AC3E}">
        <p14:creationId xmlns:p14="http://schemas.microsoft.com/office/powerpoint/2010/main" val="3229233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53D08F-4217-B8FC-CDB8-4538858E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IMMUNOLOGICAL PROFILE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4E44E1-443E-890C-984F-8A6CCB837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Peripheral B cells (CD19/CD20):  &lt;1% (absent)</a:t>
            </a:r>
          </a:p>
          <a:p>
            <a:r>
              <a:rPr lang="en-IN" dirty="0"/>
              <a:t>Immunoglobulins: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IgG ↓↓↓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IgM ↓↓↓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IgA ↓↓↓</a:t>
            </a:r>
          </a:p>
          <a:p>
            <a:r>
              <a:rPr lang="en-IN" dirty="0"/>
              <a:t>T-cell immunity:  Normal</a:t>
            </a:r>
          </a:p>
        </p:txBody>
      </p:sp>
    </p:spTree>
    <p:extLst>
      <p:ext uri="{BB962C8B-B14F-4D97-AF65-F5344CB8AC3E}">
        <p14:creationId xmlns:p14="http://schemas.microsoft.com/office/powerpoint/2010/main" val="424050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16D7E-6661-4F47-E20D-86FDED291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HISTORY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0B063-C162-54F4-B7C0-ACC469C0A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921" y="1491809"/>
            <a:ext cx="9297988" cy="5251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u="sng" dirty="0"/>
              <a:t>8/4/26:</a:t>
            </a:r>
          </a:p>
          <a:p>
            <a:pPr marL="0" indent="0">
              <a:buNone/>
            </a:pPr>
            <a:r>
              <a:rPr lang="en-US" dirty="0"/>
              <a:t>14 yr old male pt, a k/c/o X linked agammaglobulinemia came to GRH for routine IVIG injection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PAST HISTORY:</a:t>
            </a:r>
          </a:p>
          <a:p>
            <a:r>
              <a:rPr lang="en-US" dirty="0"/>
              <a:t>Child was apparently normal till 11 yrs of age and for last 5 yrs  h/o recurrent sinopulmonary infections and ear discharge.</a:t>
            </a:r>
          </a:p>
          <a:p>
            <a:r>
              <a:rPr lang="en-US" dirty="0"/>
              <a:t>On 10/9/24, Sputum neg (radiologically diagnosed ) PTB f/b admission for 4 days (10 days later) for recurrent relapsing pneumonia.</a:t>
            </a:r>
          </a:p>
          <a:p>
            <a:pPr marL="0" indent="0">
              <a:buNone/>
            </a:pPr>
            <a:r>
              <a:rPr lang="en-US" b="1" u="sng" dirty="0"/>
              <a:t>FAMILY HISTORY:</a:t>
            </a:r>
          </a:p>
          <a:p>
            <a:r>
              <a:rPr lang="en-US" dirty="0"/>
              <a:t>h/o elder sibling (male) death 7 yrs back- records not available </a:t>
            </a:r>
            <a:endParaRPr lang="en-IN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236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0BD2E-94BE-623D-03E2-EDE1821A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ONSET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E4521-F356-306F-37D8-255F40945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Symptoms begin after 6 months</a:t>
            </a:r>
          </a:p>
          <a:p>
            <a:r>
              <a:rPr lang="en-US" dirty="0"/>
              <a:t>Reason: Decline of maternal IgG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6424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B755-BCE9-7CA3-512B-92352CAF7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MICROBIOLOGY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4D877-2856-B0B5-836A-7CB257834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Predisposed organisms: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Encapsulated bacteria: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Streptococcus pneumoniae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Haemophilus influenzae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Staphylococcus aureus</a:t>
            </a:r>
          </a:p>
          <a:p>
            <a:r>
              <a:rPr lang="en-IN" dirty="0"/>
              <a:t>Others: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Enteroviruses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Giardia lamblia</a:t>
            </a:r>
          </a:p>
        </p:txBody>
      </p:sp>
    </p:spTree>
    <p:extLst>
      <p:ext uri="{BB962C8B-B14F-4D97-AF65-F5344CB8AC3E}">
        <p14:creationId xmlns:p14="http://schemas.microsoft.com/office/powerpoint/2010/main" val="1138980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4899D-F028-5511-9BE1-B34572EC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1642D-15AC-1F5B-0251-15DCCF5BB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Recurrent: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Pneumonia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Sinusitis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Otitis media</a:t>
            </a:r>
          </a:p>
          <a:p>
            <a:r>
              <a:rPr lang="en-IN" dirty="0"/>
              <a:t>Chronic </a:t>
            </a:r>
            <a:r>
              <a:rPr lang="en-IN" dirty="0" err="1"/>
              <a:t>diarrhea</a:t>
            </a:r>
            <a:endParaRPr lang="en-IN" dirty="0"/>
          </a:p>
          <a:p>
            <a:r>
              <a:rPr lang="en-IN" dirty="0"/>
              <a:t>Failure to thrive (some cases)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dirty="0"/>
              <a:t>EXAMINATION:</a:t>
            </a:r>
          </a:p>
          <a:p>
            <a:r>
              <a:rPr lang="en-IN" dirty="0"/>
              <a:t>Absent tonsils and lymph nodes (important exam clue)</a:t>
            </a:r>
          </a:p>
        </p:txBody>
      </p:sp>
    </p:spTree>
    <p:extLst>
      <p:ext uri="{BB962C8B-B14F-4D97-AF65-F5344CB8AC3E}">
        <p14:creationId xmlns:p14="http://schemas.microsoft.com/office/powerpoint/2010/main" val="3669685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94159-80F8-43EC-23F3-0F3B7614A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 FLAG SIGNS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8F132-1B58-385D-A456-87C0CD8C1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Recurrent severe infections</a:t>
            </a:r>
          </a:p>
          <a:p>
            <a:r>
              <a:rPr lang="en-US" dirty="0"/>
              <a:t>Poor response to antibiotics</a:t>
            </a:r>
          </a:p>
          <a:p>
            <a:r>
              <a:rPr lang="en-US" dirty="0"/>
              <a:t>Male child</a:t>
            </a:r>
          </a:p>
          <a:p>
            <a:r>
              <a:rPr lang="en-US" dirty="0"/>
              <a:t>No lymphoid tissue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1457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E07D5-3FDA-B4C7-22F6-801F2805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2A612-325C-0D1A-C452-8691312F7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Step 1:</a:t>
            </a:r>
          </a:p>
          <a:p>
            <a:pPr marL="0" indent="0">
              <a:buNone/>
            </a:pPr>
            <a:r>
              <a:rPr lang="en-IN" dirty="0"/>
              <a:t>	Serum immunoglobulins: All markedly decreased</a:t>
            </a:r>
          </a:p>
          <a:p>
            <a:r>
              <a:rPr lang="en-IN" b="1" dirty="0"/>
              <a:t>Step 2:</a:t>
            </a:r>
          </a:p>
          <a:p>
            <a:pPr marL="0" indent="0">
              <a:buNone/>
            </a:pPr>
            <a:r>
              <a:rPr lang="en-IN" dirty="0"/>
              <a:t>	Flow cytometry: Absent CD19+ B cells</a:t>
            </a:r>
          </a:p>
          <a:p>
            <a:r>
              <a:rPr lang="en-IN" b="1" dirty="0"/>
              <a:t>Step 3:</a:t>
            </a:r>
          </a:p>
          <a:p>
            <a:pPr marL="0" indent="0">
              <a:buNone/>
            </a:pPr>
            <a:r>
              <a:rPr lang="en-IN" dirty="0"/>
              <a:t>	Genetic testing:  BTK mutation (confirmatory)</a:t>
            </a:r>
          </a:p>
        </p:txBody>
      </p:sp>
    </p:spTree>
    <p:extLst>
      <p:ext uri="{BB962C8B-B14F-4D97-AF65-F5344CB8AC3E}">
        <p14:creationId xmlns:p14="http://schemas.microsoft.com/office/powerpoint/2010/main" val="1517206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951212-9DD4-6DB3-1CC2-D91FE0D20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53893"/>
            <a:ext cx="9404723" cy="1400530"/>
          </a:xfrm>
        </p:spPr>
        <p:txBody>
          <a:bodyPr/>
          <a:lstStyle/>
          <a:p>
            <a:r>
              <a:rPr lang="en-US" dirty="0"/>
              <a:t>D/D: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9D61EC-2FF0-6E06-D013-D038EE00D7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388197"/>
              </p:ext>
            </p:extLst>
          </p:nvPr>
        </p:nvGraphicFramePr>
        <p:xfrm>
          <a:off x="1103686" y="1184564"/>
          <a:ext cx="8757288" cy="5419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096">
                  <a:extLst>
                    <a:ext uri="{9D8B030D-6E8A-4147-A177-3AD203B41FA5}">
                      <a16:colId xmlns:a16="http://schemas.microsoft.com/office/drawing/2014/main" val="1842724709"/>
                    </a:ext>
                  </a:extLst>
                </a:gridCol>
                <a:gridCol w="2919096">
                  <a:extLst>
                    <a:ext uri="{9D8B030D-6E8A-4147-A177-3AD203B41FA5}">
                      <a16:colId xmlns:a16="http://schemas.microsoft.com/office/drawing/2014/main" val="318439852"/>
                    </a:ext>
                  </a:extLst>
                </a:gridCol>
                <a:gridCol w="2919096">
                  <a:extLst>
                    <a:ext uri="{9D8B030D-6E8A-4147-A177-3AD203B41FA5}">
                      <a16:colId xmlns:a16="http://schemas.microsoft.com/office/drawing/2014/main" val="2061312957"/>
                    </a:ext>
                  </a:extLst>
                </a:gridCol>
              </a:tblGrid>
              <a:tr h="2881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Condition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dirty="0"/>
                        <a:t>Key Clue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6066863"/>
                  </a:ext>
                </a:extLst>
              </a:tr>
              <a:tr h="5042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b="1"/>
                        <a:t>Primary</a:t>
                      </a: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X-linked agammaglobulinemia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dirty="0"/>
                        <a:t>Male infant, absent B cells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977429"/>
                  </a:ext>
                </a:extLst>
              </a:tr>
              <a:tr h="5042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Severe Combined Immunodeficiency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Severe infections early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972177"/>
                  </a:ext>
                </a:extLst>
              </a:tr>
              <a:tr h="5042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Common Variable Immunodeficiency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Adolescent/adult onset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5615070"/>
                  </a:ext>
                </a:extLst>
              </a:tr>
              <a:tr h="5042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Wiskott–Aldrich syndrome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Eczema + thrombocytopenia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7502447"/>
                  </a:ext>
                </a:extLst>
              </a:tr>
              <a:tr h="2881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b="1"/>
                        <a:t>Secondary</a:t>
                      </a: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Nephrotic syndrome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Protein loss in urine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3080265"/>
                  </a:ext>
                </a:extLst>
              </a:tr>
              <a:tr h="5042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Protein-losing enteropathy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GI protein loss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8086284"/>
                  </a:ext>
                </a:extLst>
              </a:tr>
              <a:tr h="72034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Chronic lymphocytic leukemia / Multiple myeloma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Malignancy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2765424"/>
                  </a:ext>
                </a:extLst>
              </a:tr>
              <a:tr h="5042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Drugs (rituximab, steroids)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Drug history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9119788"/>
                  </a:ext>
                </a:extLst>
              </a:tr>
              <a:tr h="288137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HIV infection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Late-stage HIV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405537"/>
                  </a:ext>
                </a:extLst>
              </a:tr>
              <a:tr h="7203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b="1"/>
                        <a:t>Transient</a:t>
                      </a:r>
                      <a:endParaRPr lang="en-IN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/>
                        <a:t>Transient hypogammaglobulinemia of infancy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1400" dirty="0"/>
                        <a:t>Self-resolving infancy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6672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275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0389C-346D-8B9A-2802-F152A56F9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7BBBE-887A-F311-CD62-2129541C1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78082"/>
            <a:ext cx="8946541" cy="4970317"/>
          </a:xfrm>
        </p:spPr>
        <p:txBody>
          <a:bodyPr>
            <a:normAutofit/>
          </a:bodyPr>
          <a:lstStyle/>
          <a:p>
            <a:r>
              <a:rPr lang="en-US" dirty="0"/>
              <a:t>Mainstay: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 IVIG replacement therapy</a:t>
            </a:r>
          </a:p>
          <a:p>
            <a:pPr marL="914400" lvl="2" indent="0">
              <a:buNone/>
            </a:pPr>
            <a:r>
              <a:rPr lang="en-US" dirty="0"/>
              <a:t>Dose: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dirty="0"/>
              <a:t>400–600 mg/kg every 3–4 weeks</a:t>
            </a:r>
          </a:p>
          <a:p>
            <a:r>
              <a:rPr lang="en-US" dirty="0"/>
              <a:t>Additional: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Aggressive antibiotics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Avoid live vaccines</a:t>
            </a:r>
          </a:p>
          <a:p>
            <a:pPr lvl="2"/>
            <a:r>
              <a:rPr lang="en-US" dirty="0"/>
              <a:t>Contraindicated: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OPV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MMR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dirty="0"/>
              <a:t>BCG</a:t>
            </a:r>
          </a:p>
          <a:p>
            <a:pPr marL="914400" lvl="2" indent="0">
              <a:buNone/>
            </a:pPr>
            <a:r>
              <a:rPr lang="en-US" dirty="0"/>
              <a:t>Reason: Risk of vaccine-associated infection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24626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3B7C3-09ED-1DE4-284E-BCCF57C49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61C7C-A6DE-66F6-1FFF-3C9558EB0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Bronchiectasis</a:t>
            </a:r>
          </a:p>
          <a:p>
            <a:r>
              <a:rPr lang="en-IN" dirty="0"/>
              <a:t>Chronic lung disease</a:t>
            </a:r>
          </a:p>
          <a:p>
            <a:r>
              <a:rPr lang="en-IN" dirty="0"/>
              <a:t>Enteroviral meningoencephalitis</a:t>
            </a:r>
          </a:p>
        </p:txBody>
      </p:sp>
    </p:spTree>
    <p:extLst>
      <p:ext uri="{BB962C8B-B14F-4D97-AF65-F5344CB8AC3E}">
        <p14:creationId xmlns:p14="http://schemas.microsoft.com/office/powerpoint/2010/main" val="441420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2DAFD-10B4-D451-3318-552A3F2C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38615-6A0E-C963-1BEE-CB5120E4A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with: Regular IVIG</a:t>
            </a:r>
          </a:p>
          <a:p>
            <a:r>
              <a:rPr lang="en-US" dirty="0"/>
              <a:t>Poor if: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Delayed diagnosis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Irreversible lung damage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22008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17759-F872-6397-5877-221ADD10B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TO CASE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11B13-4653-BA30-912A-FC0251A47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1245" y="1561461"/>
            <a:ext cx="8946541" cy="41954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r>
              <a:rPr lang="en-IN" b="1" i="1" dirty="0"/>
              <a:t>Classical XLA presentation!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9B8898-024B-CD6E-6CC3-8BB032721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748330"/>
              </p:ext>
            </p:extLst>
          </p:nvPr>
        </p:nvGraphicFramePr>
        <p:xfrm>
          <a:off x="1211245" y="1561461"/>
          <a:ext cx="8128000" cy="3200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208777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9581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Male child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✔️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107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Recurrent pneumonia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✔️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425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Encapsulated organism (S. pneumoniae)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✔️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970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Low Ig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✔️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98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BTK mutation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✔️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58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330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04DEB-23CF-940A-4226-D65E852E2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87F2E-7331-9456-23E7-CA64D7582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678846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CBC:</a:t>
            </a: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2C29BC-E151-E2F6-DB42-45C3DDB10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046397"/>
              </p:ext>
            </p:extLst>
          </p:nvPr>
        </p:nvGraphicFramePr>
        <p:xfrm>
          <a:off x="1211118" y="2399162"/>
          <a:ext cx="3444010" cy="39776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2005">
                  <a:extLst>
                    <a:ext uri="{9D8B030D-6E8A-4147-A177-3AD203B41FA5}">
                      <a16:colId xmlns:a16="http://schemas.microsoft.com/office/drawing/2014/main" val="3414857224"/>
                    </a:ext>
                  </a:extLst>
                </a:gridCol>
                <a:gridCol w="1722005">
                  <a:extLst>
                    <a:ext uri="{9D8B030D-6E8A-4147-A177-3AD203B41FA5}">
                      <a16:colId xmlns:a16="http://schemas.microsoft.com/office/drawing/2014/main" val="3459051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966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WBC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1910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27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278000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221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21.1/45/0.3/</a:t>
                      </a:r>
                    </a:p>
                    <a:p>
                      <a:r>
                        <a:rPr lang="en-US" dirty="0"/>
                        <a:t>33.2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41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HCT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29.8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802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70.5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687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356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MCHC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30.6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800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ESR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998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qCRP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69139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4CE122-2D34-EC08-5B3B-B080B5BC7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786531"/>
              </p:ext>
            </p:extLst>
          </p:nvPr>
        </p:nvGraphicFramePr>
        <p:xfrm>
          <a:off x="6359235" y="2693938"/>
          <a:ext cx="4174838" cy="1854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87419">
                  <a:extLst>
                    <a:ext uri="{9D8B030D-6E8A-4147-A177-3AD203B41FA5}">
                      <a16:colId xmlns:a16="http://schemas.microsoft.com/office/drawing/2014/main" val="2383026756"/>
                    </a:ext>
                  </a:extLst>
                </a:gridCol>
                <a:gridCol w="2087419">
                  <a:extLst>
                    <a:ext uri="{9D8B030D-6E8A-4147-A177-3AD203B41FA5}">
                      <a16:colId xmlns:a16="http://schemas.microsoft.com/office/drawing/2014/main" val="15623215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 (1500-6000)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576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860 (3000-7000)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22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AEC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(40-440)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329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630 (12-1100)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146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(0-100)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087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892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80D5F0-C897-65E8-0611-6634556C0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1" y="1447800"/>
            <a:ext cx="9023926" cy="2323374"/>
          </a:xfrm>
        </p:spPr>
        <p:txBody>
          <a:bodyPr/>
          <a:lstStyle/>
          <a:p>
            <a:r>
              <a:rPr lang="en-US" dirty="0"/>
              <a:t>Look beyond infections… Look for the missing B cells!!</a:t>
            </a:r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BD14B5-D8C9-C2F8-5FFA-EC5B53642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6527" y="3942261"/>
            <a:ext cx="8825659" cy="1676400"/>
          </a:xfrm>
        </p:spPr>
        <p:txBody>
          <a:bodyPr/>
          <a:lstStyle/>
          <a:p>
            <a:r>
              <a:rPr lang="en-US" sz="3200" dirty="0"/>
              <a:t>THANK YOU</a:t>
            </a:r>
            <a:endParaRPr lang="en-IN" sz="32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203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C62D8-93E0-CBD6-A1D8-FA9FD912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9CABFC04-E4D5-1E3F-AB43-ABD955AA8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935904"/>
              </p:ext>
            </p:extLst>
          </p:nvPr>
        </p:nvGraphicFramePr>
        <p:xfrm>
          <a:off x="1103313" y="2052638"/>
          <a:ext cx="3988232" cy="2966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94116">
                  <a:extLst>
                    <a:ext uri="{9D8B030D-6E8A-4147-A177-3AD203B41FA5}">
                      <a16:colId xmlns:a16="http://schemas.microsoft.com/office/drawing/2014/main" val="3839507768"/>
                    </a:ext>
                  </a:extLst>
                </a:gridCol>
                <a:gridCol w="1994116">
                  <a:extLst>
                    <a:ext uri="{9D8B030D-6E8A-4147-A177-3AD203B41FA5}">
                      <a16:colId xmlns:a16="http://schemas.microsoft.com/office/drawing/2014/main" val="2389109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FBS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385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cholesterol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081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TGA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35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243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814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VLDL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321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LDL/HDL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1.79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756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Chol/HDL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3.30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9565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B50A49B-746A-F967-DD4A-95BAC1AB8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894708"/>
              </p:ext>
            </p:extLst>
          </p:nvPr>
        </p:nvGraphicFramePr>
        <p:xfrm>
          <a:off x="5679209" y="2052638"/>
          <a:ext cx="4064000" cy="741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84929539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07112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urea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514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78419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ECC6A2-853C-97EC-4D05-0029614AD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192039"/>
              </p:ext>
            </p:extLst>
          </p:nvPr>
        </p:nvGraphicFramePr>
        <p:xfrm>
          <a:off x="5679209" y="3223875"/>
          <a:ext cx="4064000" cy="2865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7424261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85525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sodium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34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potassium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0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chloride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9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bicarbonate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835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Sr.ionized</a:t>
                      </a:r>
                      <a:r>
                        <a:rPr lang="en-US" dirty="0"/>
                        <a:t> calcium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16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Sr.pH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7.41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06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Sr.PCO2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35.3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784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53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4C701-FB21-08F1-C670-A518129E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IMMUNOGLOBULINS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FDECC-75F7-8C89-9333-DEFB2882B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7/11/24 blood investigation showed decreased IgG, IgM, IgA levels- suspected primary immunodeficiency (outside hospital)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Lab findings:</a:t>
            </a:r>
          </a:p>
          <a:p>
            <a:r>
              <a:rPr lang="en-IN" dirty="0"/>
              <a:t>↓ IgG, IgA, IgM </a:t>
            </a:r>
          </a:p>
          <a:p>
            <a:r>
              <a:rPr lang="en-IN" dirty="0"/>
              <a:t>Normal IgE</a:t>
            </a:r>
            <a:br>
              <a:rPr lang="en-IN" dirty="0"/>
            </a:br>
            <a:r>
              <a:rPr lang="en-IN" dirty="0"/>
              <a:t>	 Suggests </a:t>
            </a:r>
            <a:r>
              <a:rPr lang="en-IN" b="1" dirty="0"/>
              <a:t>primary immunodeficiency</a:t>
            </a: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C12E4A1-65DA-CB05-9F00-0AD060E64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691111"/>
              </p:ext>
            </p:extLst>
          </p:nvPr>
        </p:nvGraphicFramePr>
        <p:xfrm>
          <a:off x="1198691" y="5023495"/>
          <a:ext cx="4149781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481667">
                  <a:extLst>
                    <a:ext uri="{9D8B030D-6E8A-4147-A177-3AD203B41FA5}">
                      <a16:colId xmlns:a16="http://schemas.microsoft.com/office/drawing/2014/main" val="1274577243"/>
                    </a:ext>
                  </a:extLst>
                </a:gridCol>
                <a:gridCol w="2668114">
                  <a:extLst>
                    <a:ext uri="{9D8B030D-6E8A-4147-A177-3AD203B41FA5}">
                      <a16:colId xmlns:a16="http://schemas.microsoft.com/office/drawing/2014/main" val="2057397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IgE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</a:t>
                      </a:r>
                      <a:r>
                        <a:rPr lang="en-US" b="0" dirty="0"/>
                        <a:t>(28-140)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063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IgM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3.88</a:t>
                      </a:r>
                      <a:r>
                        <a:rPr lang="en-US" dirty="0"/>
                        <a:t> (40-230)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630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IgG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58</a:t>
                      </a:r>
                      <a:r>
                        <a:rPr lang="en-US" dirty="0"/>
                        <a:t> (700-1600)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541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30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1CCBB-B00D-4646-733F-9C89A2EA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6CD64-E621-0D11-8AFB-96F0271FB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13/11/2024:</a:t>
            </a:r>
          </a:p>
          <a:p>
            <a:pPr marL="0" indent="0">
              <a:buNone/>
            </a:pPr>
            <a:r>
              <a:rPr lang="en-US" dirty="0"/>
              <a:t>      Hematology opinion was obtained and suspected ?CVID ?</a:t>
            </a:r>
            <a:r>
              <a:rPr lang="en-US" dirty="0" err="1"/>
              <a:t>Brutons</a:t>
            </a:r>
            <a:r>
              <a:rPr lang="en-US" dirty="0"/>
              <a:t> agammaglobulinemia and </a:t>
            </a:r>
            <a:r>
              <a:rPr lang="en-US" dirty="0" err="1"/>
              <a:t>adviced</a:t>
            </a:r>
            <a:r>
              <a:rPr lang="en-US" dirty="0"/>
              <a:t> to 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lymphocyte subset analysis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genetic analysis (WES).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939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F60A6-A55B-9CEA-FB9E-6209DF6CC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LYMPHOCYTE ANALYSIS</a:t>
            </a:r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6E5F85-B7A7-D329-95A4-FDB765E8F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18" y="1571158"/>
            <a:ext cx="4148136" cy="50804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049A63F-3DA9-1214-805E-73CBA018E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729" y="1586915"/>
            <a:ext cx="4202105" cy="506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79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6CFCFC9-A6E4-F436-A5ED-FC8808681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221193"/>
              </p:ext>
            </p:extLst>
          </p:nvPr>
        </p:nvGraphicFramePr>
        <p:xfrm>
          <a:off x="509154" y="137160"/>
          <a:ext cx="9798628" cy="65836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472648">
                  <a:extLst>
                    <a:ext uri="{9D8B030D-6E8A-4147-A177-3AD203B41FA5}">
                      <a16:colId xmlns:a16="http://schemas.microsoft.com/office/drawing/2014/main" val="1405126515"/>
                    </a:ext>
                  </a:extLst>
                </a:gridCol>
                <a:gridCol w="1421471">
                  <a:extLst>
                    <a:ext uri="{9D8B030D-6E8A-4147-A177-3AD203B41FA5}">
                      <a16:colId xmlns:a16="http://schemas.microsoft.com/office/drawing/2014/main" val="3320680880"/>
                    </a:ext>
                  </a:extLst>
                </a:gridCol>
                <a:gridCol w="2545773">
                  <a:extLst>
                    <a:ext uri="{9D8B030D-6E8A-4147-A177-3AD203B41FA5}">
                      <a16:colId xmlns:a16="http://schemas.microsoft.com/office/drawing/2014/main" val="2147568114"/>
                    </a:ext>
                  </a:extLst>
                </a:gridCol>
                <a:gridCol w="2358736">
                  <a:extLst>
                    <a:ext uri="{9D8B030D-6E8A-4147-A177-3AD203B41FA5}">
                      <a16:colId xmlns:a16="http://schemas.microsoft.com/office/drawing/2014/main" val="25859043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 dirty="0"/>
                        <a:t>Parameter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/>
                        <a:t>Result</a:t>
                      </a:r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/>
                        <a:t>Reference Range</a:t>
                      </a:r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/>
                        <a:t>Interpretation</a:t>
                      </a:r>
                      <a:endParaRPr lang="en-I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4776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CD3+ T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94.7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6416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CD3+ T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1505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1390–3008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7754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CD19+ B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/>
                        <a:t>0.0</a:t>
                      </a:r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❗ Absent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9633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CD19+ B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b="1"/>
                        <a:t>0</a:t>
                      </a:r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273–813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❗ Severely 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9168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CD16/56+ NK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3.9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Borderline 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7701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CD16/56+ NK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110–437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❗ 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8490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T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9519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T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1128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659–1547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503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Naive T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82.7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6219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Naive T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325–1208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9859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Recent Thymic Emigrants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79.27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7014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Recent Thymic Emigrants (Abs)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895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Normal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8228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Central Memory T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7.5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8554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CD4+ Central Memory T cells (Abs)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172–511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❗ 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921740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8B38A01-CE9F-A0D8-1FFC-B3042C372BEF}"/>
              </a:ext>
            </a:extLst>
          </p:cNvPr>
          <p:cNvSpPr/>
          <p:nvPr/>
        </p:nvSpPr>
        <p:spPr>
          <a:xfrm>
            <a:off x="311728" y="1226127"/>
            <a:ext cx="10172700" cy="1433946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IN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82F8FE-63C1-52F7-D72D-7FAA48302C28}"/>
              </a:ext>
            </a:extLst>
          </p:cNvPr>
          <p:cNvSpPr/>
          <p:nvPr/>
        </p:nvSpPr>
        <p:spPr>
          <a:xfrm>
            <a:off x="311729" y="5403273"/>
            <a:ext cx="10172700" cy="1317567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3645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11E1D6B-B2D2-49E6-A980-C3308F919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607820"/>
              </p:ext>
            </p:extLst>
          </p:nvPr>
        </p:nvGraphicFramePr>
        <p:xfrm>
          <a:off x="862446" y="885921"/>
          <a:ext cx="8798792" cy="3754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99698">
                  <a:extLst>
                    <a:ext uri="{9D8B030D-6E8A-4147-A177-3AD203B41FA5}">
                      <a16:colId xmlns:a16="http://schemas.microsoft.com/office/drawing/2014/main" val="2294591801"/>
                    </a:ext>
                  </a:extLst>
                </a:gridCol>
                <a:gridCol w="2199698">
                  <a:extLst>
                    <a:ext uri="{9D8B030D-6E8A-4147-A177-3AD203B41FA5}">
                      <a16:colId xmlns:a16="http://schemas.microsoft.com/office/drawing/2014/main" val="2127411137"/>
                    </a:ext>
                  </a:extLst>
                </a:gridCol>
                <a:gridCol w="2199698">
                  <a:extLst>
                    <a:ext uri="{9D8B030D-6E8A-4147-A177-3AD203B41FA5}">
                      <a16:colId xmlns:a16="http://schemas.microsoft.com/office/drawing/2014/main" val="1070493543"/>
                    </a:ext>
                  </a:extLst>
                </a:gridCol>
                <a:gridCol w="2199698">
                  <a:extLst>
                    <a:ext uri="{9D8B030D-6E8A-4147-A177-3AD203B41FA5}">
                      <a16:colId xmlns:a16="http://schemas.microsoft.com/office/drawing/2014/main" val="986506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Parameter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Result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Reference Range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Interpretation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9347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Switched Memory B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highlight>
                            <a:srgbClr val="FFFF00"/>
                          </a:highlight>
                        </a:rPr>
                        <a:t>❗ Absent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5195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Unswitched Memory B cells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highlight>
                            <a:srgbClr val="FFFF00"/>
                          </a:highlight>
                        </a:rPr>
                        <a:t>❗ Absent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31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Unswitched Memory B cells (Absolute)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highlight>
                            <a:srgbClr val="FFFF00"/>
                          </a:highlight>
                        </a:rPr>
                        <a:t>❗ Absent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4437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Absolute Lymphocyte 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/>
                        <a:t>1590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/>
                        <a:t>2038–4113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dirty="0">
                          <a:highlight>
                            <a:srgbClr val="FFFF00"/>
                          </a:highlight>
                        </a:rPr>
                        <a:t>❗ 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6638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603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490</TotalTime>
  <Words>1087</Words>
  <Application>Microsoft Office PowerPoint</Application>
  <PresentationFormat>Widescreen</PresentationFormat>
  <Paragraphs>333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Wingdings</vt:lpstr>
      <vt:lpstr>Wingdings 3</vt:lpstr>
      <vt:lpstr>Ion</vt:lpstr>
      <vt:lpstr>THE HUMOURLESS IMMUNITY</vt:lpstr>
      <vt:lpstr>CASE HISTORY</vt:lpstr>
      <vt:lpstr>2024</vt:lpstr>
      <vt:lpstr>PowerPoint Presentation</vt:lpstr>
      <vt:lpstr>IMMUNOGLOBULINS</vt:lpstr>
      <vt:lpstr>PowerPoint Presentation</vt:lpstr>
      <vt:lpstr> LYMPHOCYTE ANALYSIS</vt:lpstr>
      <vt:lpstr>PowerPoint Presentation</vt:lpstr>
      <vt:lpstr>PowerPoint Presentation</vt:lpstr>
      <vt:lpstr>GENETIC ANALYSIS Whole Exome Sequencing (WES)</vt:lpstr>
      <vt:lpstr>Whole Exome Sequencing (WES)</vt:lpstr>
      <vt:lpstr>PowerPoint Presentation</vt:lpstr>
      <vt:lpstr>DISCUSSION</vt:lpstr>
      <vt:lpstr>X LINKED AGAMMAGLOBULINEMIA</vt:lpstr>
      <vt:lpstr>INTRODUCTION</vt:lpstr>
      <vt:lpstr>GENETICS</vt:lpstr>
      <vt:lpstr>Role of BTK (Normal Physiology) </vt:lpstr>
      <vt:lpstr>PATHOGENESIS</vt:lpstr>
      <vt:lpstr>IMMUNOLOGICAL PROFILE</vt:lpstr>
      <vt:lpstr>ONSET</vt:lpstr>
      <vt:lpstr>MICROBIOLOGY</vt:lpstr>
      <vt:lpstr>CLINICAL FEATURES</vt:lpstr>
      <vt:lpstr>RED FLAG SIGNS</vt:lpstr>
      <vt:lpstr>DIAGNOSIS</vt:lpstr>
      <vt:lpstr>D/D:</vt:lpstr>
      <vt:lpstr>TREATMENT</vt:lpstr>
      <vt:lpstr>COMPLICATIONS</vt:lpstr>
      <vt:lpstr>PROGNOSIS</vt:lpstr>
      <vt:lpstr>CORRELATION TO CASE</vt:lpstr>
      <vt:lpstr>Look beyond infections… Look for the missing B cells!!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Mahima Sakthivel</dc:creator>
  <cp:lastModifiedBy>Mahima Sakthivel</cp:lastModifiedBy>
  <cp:revision>7</cp:revision>
  <dcterms:created xsi:type="dcterms:W3CDTF">2026-04-11T11:47:08Z</dcterms:created>
  <dcterms:modified xsi:type="dcterms:W3CDTF">2026-04-14T05:38:18Z</dcterms:modified>
</cp:coreProperties>
</file>