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9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0D9C-2EA1-4942-A8D5-55BE5BCC88A7}" type="datetimeFigureOut">
              <a:rPr lang="en-IN" smtClean="0"/>
              <a:t>16-10-2024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4B1F-CADB-4736-B6AF-6FC990CEF7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80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54B1F-CADB-4736-B6AF-6FC990CEF77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34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1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4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89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89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3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4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1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9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1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3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5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2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7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13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DE21-5A15-6A04-A5BE-A56B124E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1130"/>
            <a:ext cx="9440034" cy="1828801"/>
          </a:xfrm>
        </p:spPr>
        <p:txBody>
          <a:bodyPr/>
          <a:lstStyle/>
          <a:p>
            <a:r>
              <a:rPr lang="en-IN" dirty="0"/>
              <a:t>ECG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7CEB9-1695-BA20-59EF-B7663A67B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428999"/>
            <a:ext cx="9001462" cy="18288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BY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MEDICAL UNIT                                                                    HOD &amp; CHIEF : </a:t>
            </a:r>
            <a:r>
              <a:rPr lang="en-US" b="1" dirty="0">
                <a:solidFill>
                  <a:schemeClr val="tx1"/>
                </a:solidFill>
              </a:rPr>
              <a:t>PROF.DR.M.NATARAJAN MD</a:t>
            </a:r>
          </a:p>
          <a:p>
            <a:r>
              <a:rPr lang="en-US" b="1" dirty="0">
                <a:solidFill>
                  <a:schemeClr val="tx1"/>
                </a:solidFill>
              </a:rPr>
              <a:t>                 </a:t>
            </a:r>
            <a:r>
              <a:rPr lang="en-US" b="1" dirty="0">
                <a:solidFill>
                  <a:srgbClr val="FF0000"/>
                </a:solidFill>
              </a:rPr>
              <a:t>ASST PROF : </a:t>
            </a:r>
            <a:r>
              <a:rPr lang="en-US" b="1" dirty="0">
                <a:solidFill>
                  <a:schemeClr val="tx1"/>
                </a:solidFill>
              </a:rPr>
              <a:t>DR.PALANIKUMARAN MD D.DIAB</a:t>
            </a:r>
          </a:p>
          <a:p>
            <a:r>
              <a:rPr lang="en-US" b="1" dirty="0">
                <a:solidFill>
                  <a:schemeClr val="tx1"/>
                </a:solidFill>
              </a:rPr>
              <a:t>                                            DR.VASANTHA KALYANI MD DCP</a:t>
            </a:r>
          </a:p>
          <a:p>
            <a:r>
              <a:rPr lang="en-US" b="1" dirty="0">
                <a:solidFill>
                  <a:schemeClr val="tx1"/>
                </a:solidFill>
              </a:rPr>
              <a:t>                          DR.SURESH KUMAR MD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PRESENTOR    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: K.VIGNESHKUMAR </a:t>
            </a:r>
            <a:r>
              <a:rPr lang="en-US" dirty="0">
                <a:solidFill>
                  <a:schemeClr val="tx1"/>
                </a:solidFill>
              </a:rPr>
              <a:t>(FIRSTYEAR PG)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232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6521-685E-FFEE-2FFE-00D59964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118" y="2799249"/>
            <a:ext cx="8316013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IN" sz="4800" b="1" dirty="0"/>
              <a:t>LETS DISCUSS</a:t>
            </a:r>
          </a:p>
        </p:txBody>
      </p:sp>
    </p:spTree>
    <p:extLst>
      <p:ext uri="{BB962C8B-B14F-4D97-AF65-F5344CB8AC3E}">
        <p14:creationId xmlns:p14="http://schemas.microsoft.com/office/powerpoint/2010/main" val="258659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0953-0D25-90F2-32BE-78361C67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81" y="1188164"/>
            <a:ext cx="10353762" cy="4058751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IN" dirty="0"/>
              <a:t>A 40 YEAR OLD MALE PT ADMITTED WITH CHIEF COMPLAINTS OF </a:t>
            </a:r>
          </a:p>
          <a:p>
            <a:pPr marL="36900" indent="0">
              <a:buNone/>
            </a:pPr>
            <a:r>
              <a:rPr lang="en-IN" dirty="0"/>
              <a:t>                        PALPITATION FOR 2 DAYS </a:t>
            </a:r>
          </a:p>
          <a:p>
            <a:pPr marL="36900" indent="0">
              <a:buNone/>
            </a:pPr>
            <a:r>
              <a:rPr lang="en-IN" dirty="0"/>
              <a:t>                        </a:t>
            </a:r>
          </a:p>
          <a:p>
            <a:pPr marL="36900" indent="0">
              <a:buNone/>
            </a:pPr>
            <a:r>
              <a:rPr lang="en-IN" dirty="0"/>
              <a:t>                        </a:t>
            </a: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IN" dirty="0"/>
              <a:t>    </a:t>
            </a:r>
            <a:r>
              <a:rPr kumimoji="0" lang="en-IN" sz="20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PAST HISTORY </a:t>
            </a:r>
          </a:p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        KNOWN CASE OF OLD PTB 5 YEARS BACK LOST TO FOLLOW UP                    </a:t>
            </a:r>
          </a:p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        </a:t>
            </a:r>
          </a:p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        NOT A KNOWN CASE OF DM,HTN,BA,SEIZURE DISORDER,THYROID DISORDER</a:t>
            </a:r>
          </a:p>
          <a:p>
            <a:pPr marL="36900" indent="0">
              <a:buNone/>
            </a:pPr>
            <a:r>
              <a:rPr lang="en-IN" dirty="0"/>
              <a:t>                    </a:t>
            </a:r>
          </a:p>
          <a:p>
            <a:pPr marL="369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390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9276-8E13-50A0-9366-61432832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95" y="1188164"/>
            <a:ext cx="10353762" cy="4058751"/>
          </a:xfrm>
        </p:spPr>
        <p:txBody>
          <a:bodyPr/>
          <a:lstStyle/>
          <a:p>
            <a:r>
              <a:rPr lang="en-IN" dirty="0"/>
              <a:t>PERSONAL HISTORY</a:t>
            </a:r>
          </a:p>
          <a:p>
            <a:pPr marL="36900" indent="0">
              <a:buNone/>
            </a:pPr>
            <a:r>
              <a:rPr lang="en-IN" dirty="0"/>
              <a:t> </a:t>
            </a:r>
          </a:p>
          <a:p>
            <a:pPr marL="36900" indent="0">
              <a:buNone/>
            </a:pPr>
            <a:r>
              <a:rPr lang="en-IN" dirty="0"/>
              <a:t>                                     MIXED DIET</a:t>
            </a:r>
          </a:p>
          <a:p>
            <a:pPr marL="36900" indent="0">
              <a:buNone/>
            </a:pPr>
            <a:r>
              <a:rPr lang="en-IN" dirty="0"/>
              <a:t>                                     NORMAL BOWEL AND BLADDER HABITS</a:t>
            </a:r>
          </a:p>
          <a:p>
            <a:pPr marL="36900" indent="0">
              <a:buNone/>
            </a:pPr>
            <a:r>
              <a:rPr lang="en-IN" dirty="0"/>
              <a:t>                                     SLEEP PATTERN NORMAL</a:t>
            </a:r>
          </a:p>
          <a:p>
            <a:pPr marL="36900" indent="0">
              <a:buNone/>
            </a:pPr>
            <a:r>
              <a:rPr lang="en-IN" dirty="0"/>
              <a:t>                                     ALCOHOLIC FOR 10 YRS  [ LAST DRINK 20 DAYS BACK ]</a:t>
            </a:r>
          </a:p>
          <a:p>
            <a:pPr marL="36900" indent="0">
              <a:buNone/>
            </a:pPr>
            <a:r>
              <a:rPr lang="en-IN" dirty="0"/>
              <a:t>                                      REFORMED SMOKER</a:t>
            </a:r>
          </a:p>
        </p:txBody>
      </p:sp>
    </p:spTree>
    <p:extLst>
      <p:ext uri="{BB962C8B-B14F-4D97-AF65-F5344CB8AC3E}">
        <p14:creationId xmlns:p14="http://schemas.microsoft.com/office/powerpoint/2010/main" val="195264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18A5-4549-1D1B-2CBE-F67EF77C3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39097"/>
            <a:ext cx="10353762" cy="5152103"/>
          </a:xfrm>
        </p:spPr>
        <p:txBody>
          <a:bodyPr/>
          <a:lstStyle/>
          <a:p>
            <a:pPr marL="36900" indent="0">
              <a:buNone/>
            </a:pPr>
            <a:r>
              <a:rPr lang="en-IN" b="1" dirty="0"/>
              <a:t>GENERAL EXAMINATION</a:t>
            </a:r>
          </a:p>
          <a:p>
            <a:pPr marL="0" indent="0">
              <a:buNone/>
            </a:pPr>
            <a:r>
              <a:rPr lang="en-IN" dirty="0"/>
              <a:t>               </a:t>
            </a:r>
            <a:r>
              <a:rPr lang="en-US" sz="2000" dirty="0"/>
              <a:t> PATIENT  CONCIOUS</a:t>
            </a:r>
          </a:p>
          <a:p>
            <a:pPr marL="0" indent="0">
              <a:buNone/>
            </a:pPr>
            <a:r>
              <a:rPr lang="en-US" sz="2000" dirty="0"/>
              <a:t>                                    ORIENTED</a:t>
            </a:r>
          </a:p>
          <a:p>
            <a:pPr marL="0" indent="0">
              <a:buNone/>
            </a:pPr>
            <a:r>
              <a:rPr lang="en-US" sz="2000" dirty="0"/>
              <a:t>              </a:t>
            </a:r>
            <a:r>
              <a:rPr lang="en-US" dirty="0"/>
              <a:t>                    </a:t>
            </a:r>
            <a:r>
              <a:rPr lang="en-US" sz="2000" dirty="0"/>
              <a:t>  AFEBRILE</a:t>
            </a:r>
          </a:p>
          <a:p>
            <a:pPr marL="0" indent="0">
              <a:buNone/>
            </a:pPr>
            <a:r>
              <a:rPr lang="en-US" sz="2000" dirty="0"/>
              <a:t>                                    NO PALLOR</a:t>
            </a:r>
          </a:p>
          <a:p>
            <a:pPr marL="0" indent="0">
              <a:buNone/>
            </a:pPr>
            <a:r>
              <a:rPr lang="en-US" sz="2000" dirty="0"/>
              <a:t>                                    NOT ICTERIC</a:t>
            </a:r>
          </a:p>
          <a:p>
            <a:pPr marL="0" indent="0">
              <a:buNone/>
            </a:pPr>
            <a:r>
              <a:rPr lang="en-US" sz="2000" dirty="0"/>
              <a:t>                                    NO CYANOSIS</a:t>
            </a:r>
          </a:p>
          <a:p>
            <a:pPr marL="0" indent="0">
              <a:buNone/>
            </a:pPr>
            <a:r>
              <a:rPr lang="en-US" sz="2000" dirty="0"/>
              <a:t>                                    NO CLUBBING</a:t>
            </a:r>
          </a:p>
          <a:p>
            <a:pPr marL="0" indent="0">
              <a:buNone/>
            </a:pPr>
            <a:r>
              <a:rPr lang="en-US" sz="2000" dirty="0"/>
              <a:t>                                    NO PEDALEDEMA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527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A7D5-743D-0368-E5B2-DC1003627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700062"/>
            <a:ext cx="10353762" cy="5504093"/>
          </a:xfrm>
        </p:spPr>
        <p:txBody>
          <a:bodyPr/>
          <a:lstStyle/>
          <a:p>
            <a:pPr marL="36900" indent="0">
              <a:buNone/>
            </a:pPr>
            <a:r>
              <a:rPr lang="en-US" b="1" dirty="0"/>
              <a:t>     </a:t>
            </a:r>
            <a:r>
              <a:rPr lang="en-US" sz="2000" b="1" dirty="0"/>
              <a:t>             VITALS</a:t>
            </a:r>
            <a:r>
              <a:rPr lang="en-IN" sz="2000" dirty="0"/>
              <a:t>:</a:t>
            </a:r>
          </a:p>
          <a:p>
            <a:pPr marL="36900" indent="0">
              <a:buNone/>
            </a:pPr>
            <a:r>
              <a:rPr lang="en-IN" sz="2000" dirty="0"/>
              <a:t>                             BP:80/50MMHG</a:t>
            </a:r>
          </a:p>
          <a:p>
            <a:pPr marL="36900" indent="0">
              <a:buNone/>
            </a:pPr>
            <a:r>
              <a:rPr lang="en-IN" sz="2000" dirty="0"/>
              <a:t>                             PR:230/MIN</a:t>
            </a:r>
          </a:p>
          <a:p>
            <a:pPr marL="36900" indent="0">
              <a:buNone/>
            </a:pPr>
            <a:r>
              <a:rPr lang="en-IN" sz="2000" dirty="0"/>
              <a:t>                             SPO2:98% IN ROOM AIR</a:t>
            </a:r>
            <a:endParaRPr lang="en-US" sz="2000" dirty="0"/>
          </a:p>
          <a:p>
            <a:pPr marL="36900" indent="0">
              <a:buNone/>
            </a:pPr>
            <a:r>
              <a:rPr lang="en-IN" dirty="0"/>
              <a:t>               </a:t>
            </a:r>
          </a:p>
          <a:p>
            <a:pPr marL="36900" indent="0">
              <a:buNone/>
            </a:pPr>
            <a:r>
              <a:rPr lang="en-IN" dirty="0"/>
              <a:t>                  </a:t>
            </a:r>
            <a:r>
              <a:rPr lang="en-IN" b="1" dirty="0"/>
              <a:t>SYSTEMIC EXAMINATION</a:t>
            </a:r>
          </a:p>
          <a:p>
            <a:pPr marL="0" indent="0">
              <a:buNone/>
            </a:pPr>
            <a:r>
              <a:rPr lang="en-IN" sz="2000" dirty="0"/>
              <a:t>                              CVS:S1,S2 HEARD,NO MURMUR</a:t>
            </a:r>
          </a:p>
          <a:p>
            <a:pPr marL="0" indent="0">
              <a:buNone/>
            </a:pPr>
            <a:r>
              <a:rPr lang="en-IN" sz="2000" dirty="0"/>
              <a:t>                              RS:BAE PRESENT,NVBS HEARD</a:t>
            </a:r>
          </a:p>
          <a:p>
            <a:pPr marL="0" indent="0">
              <a:buNone/>
            </a:pPr>
            <a:r>
              <a:rPr lang="en-IN" sz="2000" dirty="0"/>
              <a:t>                              P/A:SOFT,BS+</a:t>
            </a:r>
          </a:p>
          <a:p>
            <a:pPr marL="0" indent="0">
              <a:buNone/>
            </a:pPr>
            <a:r>
              <a:rPr lang="en-IN" sz="2000" dirty="0"/>
              <a:t>                             CNS:CONSIOUS,ORIENTED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663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1A8D-16D1-6545-E5A3-6F1D95BE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86" y="385430"/>
            <a:ext cx="10353762" cy="6192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INVESTIGATIONS: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dirty="0"/>
              <a:t>TC                     : 6700</a:t>
            </a:r>
          </a:p>
          <a:p>
            <a:pPr marL="0" indent="0">
              <a:buNone/>
            </a:pPr>
            <a:r>
              <a:rPr lang="en-IN" dirty="0"/>
              <a:t>HB                    : 13</a:t>
            </a:r>
          </a:p>
          <a:p>
            <a:pPr marL="0" indent="0">
              <a:buNone/>
            </a:pPr>
            <a:r>
              <a:rPr lang="en-IN" dirty="0"/>
              <a:t>HCT                 : 38</a:t>
            </a:r>
          </a:p>
          <a:p>
            <a:pPr marL="0" indent="0">
              <a:buNone/>
            </a:pPr>
            <a:r>
              <a:rPr lang="en-IN" dirty="0"/>
              <a:t>PLT                  : 355000</a:t>
            </a:r>
          </a:p>
          <a:p>
            <a:pPr marL="0" indent="0">
              <a:buNone/>
            </a:pPr>
            <a:r>
              <a:rPr lang="en-IN" dirty="0"/>
              <a:t>RBS                  : 141</a:t>
            </a:r>
          </a:p>
          <a:p>
            <a:pPr marL="0" indent="0">
              <a:buNone/>
            </a:pPr>
            <a:r>
              <a:rPr lang="en-US" dirty="0"/>
              <a:t>UREA              : 36</a:t>
            </a:r>
          </a:p>
          <a:p>
            <a:pPr marL="0" indent="0">
              <a:buNone/>
            </a:pPr>
            <a:r>
              <a:rPr lang="en-US" dirty="0"/>
              <a:t>CREATININE : 0.9</a:t>
            </a:r>
          </a:p>
          <a:p>
            <a:pPr marL="0" indent="0">
              <a:buNone/>
            </a:pPr>
            <a:r>
              <a:rPr lang="en-US" dirty="0"/>
              <a:t>TSH                  : EUTHYROID STATE (1.4)</a:t>
            </a:r>
          </a:p>
          <a:p>
            <a:pPr marL="0" indent="0">
              <a:buNone/>
            </a:pPr>
            <a:r>
              <a:rPr lang="en-US" dirty="0"/>
              <a:t>URINE R/E</a:t>
            </a:r>
          </a:p>
          <a:p>
            <a:pPr marL="0" indent="0">
              <a:buNone/>
            </a:pPr>
            <a:r>
              <a:rPr lang="en-US" dirty="0"/>
              <a:t>ALB                 : NIL</a:t>
            </a:r>
          </a:p>
          <a:p>
            <a:pPr marL="0" indent="0">
              <a:buNone/>
            </a:pPr>
            <a:r>
              <a:rPr lang="en-US" dirty="0"/>
              <a:t>SUG                : NIL</a:t>
            </a:r>
          </a:p>
          <a:p>
            <a:pPr marL="0" indent="0">
              <a:buNone/>
            </a:pPr>
            <a:r>
              <a:rPr lang="en-US" dirty="0"/>
              <a:t>DEPOSIT       : 0-3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33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6C9B56-7FEC-7AF3-AAAB-19CA2DAD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4395" y="1"/>
            <a:ext cx="12396395" cy="6858000"/>
          </a:xfrm>
        </p:spPr>
      </p:pic>
    </p:spTree>
    <p:extLst>
      <p:ext uri="{BB962C8B-B14F-4D97-AF65-F5344CB8AC3E}">
        <p14:creationId xmlns:p14="http://schemas.microsoft.com/office/powerpoint/2010/main" val="8046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4AD2EB-2913-C75F-8D9D-3F32E8CD4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334" t="1189" r="-1736" b="19946"/>
          <a:stretch/>
        </p:blipFill>
        <p:spPr>
          <a:xfrm>
            <a:off x="0" y="0"/>
            <a:ext cx="6237514" cy="6858000"/>
          </a:xfr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5231F8C-7CD4-24FC-2F28-2ABB900587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70" t="12188" b="46687"/>
          <a:stretch/>
        </p:blipFill>
        <p:spPr>
          <a:xfrm>
            <a:off x="5954486" y="-26852"/>
            <a:ext cx="6237514" cy="68848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99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CF56E-8B0E-9562-7C46-FAFA439D8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173" t="12805" r="20477" b="15976"/>
          <a:stretch/>
        </p:blipFill>
        <p:spPr>
          <a:xfrm rot="16200000">
            <a:off x="2715650" y="-2742062"/>
            <a:ext cx="6760699" cy="12192000"/>
          </a:xfrm>
        </p:spPr>
      </p:pic>
    </p:spTree>
    <p:extLst>
      <p:ext uri="{BB962C8B-B14F-4D97-AF65-F5344CB8AC3E}">
        <p14:creationId xmlns:p14="http://schemas.microsoft.com/office/powerpoint/2010/main" val="2939525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75</TotalTime>
  <Words>263</Words>
  <Application>Microsoft Office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Calisto MT</vt:lpstr>
      <vt:lpstr>Rockwell</vt:lpstr>
      <vt:lpstr>Wingdings 2</vt:lpstr>
      <vt:lpstr>Damask</vt:lpstr>
      <vt:lpstr>ECG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Manoj Prabhu</dc:creator>
  <cp:lastModifiedBy>Vignesh Kumar</cp:lastModifiedBy>
  <cp:revision>3</cp:revision>
  <dcterms:created xsi:type="dcterms:W3CDTF">2024-10-11T17:49:39Z</dcterms:created>
  <dcterms:modified xsi:type="dcterms:W3CDTF">2024-10-16T13:56:38Z</dcterms:modified>
</cp:coreProperties>
</file>