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4" r:id="rId4"/>
    <p:sldId id="285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6" r:id="rId15"/>
    <p:sldId id="287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0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11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81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6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95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035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05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47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2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54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78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2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5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98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54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91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1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435B4F9-FA86-4487-ABA5-2DCCA3DC9E62}" type="datetimeFigureOut">
              <a:rPr lang="en-IN" smtClean="0"/>
              <a:pPr/>
              <a:t>05-03-2024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52CCC35-DC69-4C0D-A6EB-34B76B70AF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991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8A3B3-405B-42FD-A002-F6E17D3DE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ECG DISCUSSION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FB079-D31E-42C6-A1CB-A32E1C75BE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90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1844-5C7F-4DC6-8CB3-27AB1013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Clinical significiance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C7E6-779B-4CAD-8A1B-749666735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552"/>
          </a:xfrm>
        </p:spPr>
        <p:txBody>
          <a:bodyPr>
            <a:normAutofit lnSpcReduction="10000"/>
          </a:bodyPr>
          <a:lstStyle/>
          <a:p>
            <a:r>
              <a:rPr lang="en-IN"/>
              <a:t>Complete LBBB – indicates organic heart diseases</a:t>
            </a:r>
          </a:p>
          <a:p>
            <a:r>
              <a:rPr lang="en-IN"/>
              <a:t>Causes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Coronary artery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Cardiomyopathies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Hypertensive heart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Intrinsic disease of conduction system (Lenegre disease)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Myocarditis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Rate dependent LBBB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Digoxin toxicity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Hyperkalemia</a:t>
            </a:r>
          </a:p>
        </p:txBody>
      </p:sp>
    </p:spTree>
    <p:extLst>
      <p:ext uri="{BB962C8B-B14F-4D97-AF65-F5344CB8AC3E}">
        <p14:creationId xmlns:p14="http://schemas.microsoft.com/office/powerpoint/2010/main" val="172602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1D24-8E40-4217-9A60-63A67A8D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328"/>
            <a:ext cx="10515600" cy="6073022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Acute MI can present as new onset LBBB </a:t>
            </a:r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  <a:p>
            <a:r>
              <a:rPr lang="en-IN"/>
              <a:t>Smith modification increases sensitivity to 70%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CA16B-BD3B-47F3-9259-3B81DFBE4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19931" r="2808"/>
          <a:stretch/>
        </p:blipFill>
        <p:spPr>
          <a:xfrm>
            <a:off x="308138" y="1216058"/>
            <a:ext cx="11613823" cy="46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3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2C8A-56D1-41EB-A4C6-A9D6C37E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C806A-2EA0-4A6C-B70A-CF7AC628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94" y="452717"/>
            <a:ext cx="6215406" cy="631572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FDF5B89-2BAF-45F2-B41C-F2133C7EE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716"/>
            <a:ext cx="6096000" cy="6315728"/>
          </a:xfrm>
        </p:spPr>
      </p:pic>
    </p:spTree>
    <p:extLst>
      <p:ext uri="{BB962C8B-B14F-4D97-AF65-F5344CB8AC3E}">
        <p14:creationId xmlns:p14="http://schemas.microsoft.com/office/powerpoint/2010/main" val="259935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306EB-F040-403B-8BB0-A42A8001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6CD4-800B-4484-96AC-169F08C4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In cardiomyopathies with congestive heart failure , presence of LBBB indicates – Biventricular pacing ( cardiac resynchronization therapy)</a:t>
            </a:r>
          </a:p>
          <a:p>
            <a:endParaRPr lang="en-IN"/>
          </a:p>
          <a:p>
            <a:r>
              <a:rPr lang="en-IN"/>
              <a:t>Criteria to predict good response to CRT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QRS duration &gt; 140ms in men , 130 ms in women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rS or QS morphology in v1 and v2</a:t>
            </a:r>
          </a:p>
          <a:p>
            <a:pPr marL="514350" indent="-514350">
              <a:buFont typeface="+mj-lt"/>
              <a:buAutoNum type="arabicPeriod"/>
            </a:pPr>
            <a:r>
              <a:rPr lang="en-IN"/>
              <a:t>Mid Qrs notching/slurring in &gt; 2leads among 1 , avl, v1,v2,v5,v6</a:t>
            </a:r>
          </a:p>
          <a:p>
            <a:pPr marL="0" indent="0">
              <a:buNone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19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770709"/>
            <a:ext cx="10233800" cy="5406254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Criteria for LVH in LBBB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QRS duration &gt; 140ms                                                                20-50%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Notched or slurred R wave in lead I , avL,v5,v6                 20-40%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Deep s wave in lead v1 and v2                                                   30-50%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R wave amplitude in </a:t>
            </a:r>
            <a:r>
              <a:rPr lang="en-IN" dirty="0" err="1"/>
              <a:t>avL</a:t>
            </a:r>
            <a:r>
              <a:rPr lang="en-IN" dirty="0"/>
              <a:t> &gt; 11mm                                           40-60%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R wave amplitude in v5 or v6 &gt; 20mm                                   50-70%</a:t>
            </a:r>
          </a:p>
          <a:p>
            <a:pPr marL="514350" indent="-514350"/>
            <a:endParaRPr lang="en-IN" dirty="0"/>
          </a:p>
          <a:p>
            <a:pPr marL="514350" indent="-514350"/>
            <a:r>
              <a:rPr lang="en-IN" dirty="0"/>
              <a:t>Criteria for RVH in LBBB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QRS duration &gt; 140ms                                                                25-50%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Upright R wave in V1 &gt;5mm                                                      40-60%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Deep s wave in v5 or v6 &gt; 10mm                                              30-50%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St segment depression and T wave inversion in </a:t>
            </a:r>
            <a:r>
              <a:rPr lang="en-IN" dirty="0" err="1"/>
              <a:t>rt</a:t>
            </a:r>
            <a:r>
              <a:rPr lang="en-IN" dirty="0"/>
              <a:t> </a:t>
            </a:r>
            <a:r>
              <a:rPr lang="en-IN" dirty="0" err="1"/>
              <a:t>precordial</a:t>
            </a:r>
            <a:r>
              <a:rPr lang="en-IN" dirty="0"/>
              <a:t> leads 50-70%</a:t>
            </a:r>
          </a:p>
          <a:p>
            <a:pPr marL="514350" indent="-514350">
              <a:buNone/>
            </a:pPr>
            <a:r>
              <a:rPr lang="en-IN" dirty="0"/>
              <a:t>Echocardiogram has high sensitivity 90% in identification of hypertrophy</a:t>
            </a:r>
          </a:p>
          <a:p>
            <a:pPr marL="514350" indent="-514350">
              <a:buNone/>
            </a:pPr>
            <a:r>
              <a:rPr lang="en-IN" dirty="0"/>
              <a:t>Left </a:t>
            </a:r>
            <a:r>
              <a:rPr lang="en-IN" dirty="0" err="1"/>
              <a:t>atrial</a:t>
            </a:r>
            <a:r>
              <a:rPr lang="en-IN" dirty="0"/>
              <a:t> enlargement and strain pattern may help in diagnosis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ACC/AHA/HRS guidelines (2017)- CRT recommendation in </a:t>
            </a:r>
            <a:r>
              <a:rPr lang="en-IN" dirty="0" err="1"/>
              <a:t>HFreF</a:t>
            </a:r>
            <a:r>
              <a:rPr lang="en-IN" dirty="0"/>
              <a:t> with LBBB and QRS &gt; 150ms</a:t>
            </a:r>
          </a:p>
          <a:p>
            <a:endParaRPr lang="en-IN" dirty="0"/>
          </a:p>
          <a:p>
            <a:endParaRPr lang="en-IN" dirty="0"/>
          </a:p>
          <a:p>
            <a:pPr>
              <a:buNone/>
            </a:pPr>
            <a:endParaRPr lang="en-IN" dirty="0"/>
          </a:p>
          <a:p>
            <a:endParaRPr lang="en-IN" dirty="0"/>
          </a:p>
          <a:p>
            <a:r>
              <a:rPr lang="en-IN" dirty="0"/>
              <a:t>ESC guidelines : CRT in </a:t>
            </a:r>
            <a:r>
              <a:rPr lang="en-IN" dirty="0" err="1"/>
              <a:t>HfrEF</a:t>
            </a:r>
            <a:r>
              <a:rPr lang="en-IN" dirty="0"/>
              <a:t> in sinus rhythm with LBBB and QRS &gt; 130ms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8173-F3BB-4E9B-8381-539CB81D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613F-92C2-4E60-B331-1F9A2E0B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4000"/>
              <a:t>              </a:t>
            </a:r>
          </a:p>
          <a:p>
            <a:pPr marL="0" indent="0">
              <a:buNone/>
            </a:pPr>
            <a:endParaRPr lang="en-IN" sz="4000"/>
          </a:p>
          <a:p>
            <a:pPr marL="0" indent="0">
              <a:buNone/>
            </a:pPr>
            <a:r>
              <a:rPr lang="en-IN" sz="4000"/>
              <a:t>                                    THANKYOU</a:t>
            </a:r>
          </a:p>
        </p:txBody>
      </p:sp>
    </p:spTree>
    <p:extLst>
      <p:ext uri="{BB962C8B-B14F-4D97-AF65-F5344CB8AC3E}">
        <p14:creationId xmlns:p14="http://schemas.microsoft.com/office/powerpoint/2010/main" val="384103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E182-2C53-485C-A504-42A9CADF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5C953-90D7-45BE-9753-7AB5C334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28750"/>
            <a:ext cx="8946541" cy="4819649"/>
          </a:xfrm>
        </p:spPr>
        <p:txBody>
          <a:bodyPr/>
          <a:lstStyle/>
          <a:p>
            <a:r>
              <a:rPr lang="en-IN"/>
              <a:t>65 year male  came for health checkup</a:t>
            </a:r>
          </a:p>
          <a:p>
            <a:pPr marL="0" indent="0">
              <a:buNone/>
            </a:pPr>
            <a:r>
              <a:rPr lang="en-IN"/>
              <a:t>  H/o faiguability present </a:t>
            </a:r>
          </a:p>
          <a:p>
            <a:pPr marL="0" indent="0">
              <a:buNone/>
            </a:pPr>
            <a:r>
              <a:rPr lang="en-IN"/>
              <a:t>  No h/o chestpain , palpitation, syncope , pedal edema</a:t>
            </a:r>
          </a:p>
          <a:p>
            <a:pPr marL="0" indent="0">
              <a:buNone/>
            </a:pPr>
            <a:endParaRPr lang="en-IN"/>
          </a:p>
          <a:p>
            <a:r>
              <a:rPr lang="en-IN"/>
              <a:t>  chronic systemic hypertension for 20 years on T . Enalapril and T.Amlodipine </a:t>
            </a:r>
          </a:p>
          <a:p>
            <a:pPr marL="0" indent="0">
              <a:buNone/>
            </a:pPr>
            <a:endParaRPr lang="en-IN"/>
          </a:p>
          <a:p>
            <a:r>
              <a:rPr lang="en-IN"/>
              <a:t>Cvs : S1S2 heard , no other sound</a:t>
            </a:r>
          </a:p>
          <a:p>
            <a:pPr marL="0" indent="0">
              <a:buNone/>
            </a:pPr>
            <a:r>
              <a:rPr lang="en-IN"/>
              <a:t>     other system normal </a:t>
            </a:r>
          </a:p>
        </p:txBody>
      </p:sp>
    </p:spTree>
    <p:extLst>
      <p:ext uri="{BB962C8B-B14F-4D97-AF65-F5344CB8AC3E}">
        <p14:creationId xmlns:p14="http://schemas.microsoft.com/office/powerpoint/2010/main" val="104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6B20-76F0-4B85-BD15-2E5EA1E48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38D365-F3BC-46D4-B7C1-81A00E4A5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1" y="0"/>
            <a:ext cx="9926424" cy="6886457"/>
          </a:xfrm>
        </p:spPr>
      </p:pic>
    </p:spTree>
    <p:extLst>
      <p:ext uri="{BB962C8B-B14F-4D97-AF65-F5344CB8AC3E}">
        <p14:creationId xmlns:p14="http://schemas.microsoft.com/office/powerpoint/2010/main" val="241054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80084-7D35-432E-BE25-CB85DC1C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622169"/>
            <a:ext cx="10233800" cy="5554794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Standardized ECG</a:t>
            </a:r>
          </a:p>
          <a:p>
            <a:r>
              <a:rPr lang="en-IN" dirty="0"/>
              <a:t>Rate : 84/min</a:t>
            </a:r>
          </a:p>
          <a:p>
            <a:r>
              <a:rPr lang="en-IN" dirty="0"/>
              <a:t>Rhythm : sinus</a:t>
            </a:r>
          </a:p>
          <a:p>
            <a:r>
              <a:rPr lang="en-IN" dirty="0"/>
              <a:t>P wave : axis –normal </a:t>
            </a:r>
            <a:r>
              <a:rPr lang="en-IN" dirty="0" err="1"/>
              <a:t>angulating</a:t>
            </a:r>
            <a:r>
              <a:rPr lang="en-IN" dirty="0"/>
              <a:t> 60 degree , amplitude o.1 </a:t>
            </a:r>
            <a:r>
              <a:rPr lang="en-IN" dirty="0" err="1"/>
              <a:t>mv,duration</a:t>
            </a:r>
            <a:r>
              <a:rPr lang="en-IN" dirty="0"/>
              <a:t> : 100ms , ptfv1 =0.04 ms</a:t>
            </a:r>
          </a:p>
          <a:p>
            <a:r>
              <a:rPr lang="en-IN" dirty="0"/>
              <a:t>PR – 160ms</a:t>
            </a:r>
          </a:p>
          <a:p>
            <a:r>
              <a:rPr lang="en-IN" dirty="0" err="1"/>
              <a:t>Qrs</a:t>
            </a:r>
            <a:r>
              <a:rPr lang="en-IN" dirty="0"/>
              <a:t> = axis LAD </a:t>
            </a:r>
            <a:r>
              <a:rPr lang="en-IN" dirty="0" err="1"/>
              <a:t>angulating</a:t>
            </a:r>
            <a:r>
              <a:rPr lang="en-IN" dirty="0"/>
              <a:t> – 40 degree, widened &gt;120ms with </a:t>
            </a:r>
            <a:r>
              <a:rPr lang="en-IN" dirty="0" err="1"/>
              <a:t>rS</a:t>
            </a:r>
            <a:r>
              <a:rPr lang="en-IN" dirty="0"/>
              <a:t> pattern in v1 and notched R wave in v6</a:t>
            </a:r>
          </a:p>
          <a:p>
            <a:r>
              <a:rPr lang="en-IN" dirty="0"/>
              <a:t>Secondary T inversion in v6</a:t>
            </a:r>
          </a:p>
          <a:p>
            <a:r>
              <a:rPr lang="en-IN" dirty="0" err="1"/>
              <a:t>QTc</a:t>
            </a:r>
            <a:r>
              <a:rPr lang="en-IN" dirty="0"/>
              <a:t> – 520ms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i="1" dirty="0"/>
              <a:t>Interpretation : sinus rhythm with complete LBBB and LEFT axis deviation with prolonged QT interval.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420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C42B-4EC4-4FFF-BD78-6C51F13F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LBBB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28DA-90D9-4D3E-919D-AAD03055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504120" cy="4195481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Delay or interruption within left bundle branch causing delayed anomalous activation of LV septum and free wall .</a:t>
            </a:r>
          </a:p>
          <a:p>
            <a:endParaRPr lang="en-IN" dirty="0"/>
          </a:p>
          <a:p>
            <a:r>
              <a:rPr lang="en-IN" dirty="0"/>
              <a:t>Complete LBBB  QRS &gt; 120ms</a:t>
            </a:r>
          </a:p>
          <a:p>
            <a:endParaRPr lang="en-IN" dirty="0"/>
          </a:p>
          <a:p>
            <a:r>
              <a:rPr lang="en-IN" dirty="0"/>
              <a:t>Incomplete LBBB – QRS b/w 100-120ms</a:t>
            </a:r>
          </a:p>
          <a:p>
            <a:endParaRPr lang="en-IN" dirty="0"/>
          </a:p>
          <a:p>
            <a:r>
              <a:rPr lang="en-IN" dirty="0"/>
              <a:t>The most common site of block in  LBBB within BUNDLE OF HIS ( </a:t>
            </a:r>
            <a:r>
              <a:rPr lang="en-IN" dirty="0" err="1"/>
              <a:t>predivisional</a:t>
            </a:r>
            <a:r>
              <a:rPr lang="en-IN" dirty="0"/>
              <a:t>) according to recent mapping studies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412A7-DE68-473C-A8F0-98C732EB1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/>
        </p:blipFill>
        <p:spPr>
          <a:xfrm>
            <a:off x="7735182" y="2144893"/>
            <a:ext cx="4076603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2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5FA5-91F3-4913-A8FC-FD867F65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4F8A2-59C5-4FAD-9C55-FCD3C8287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Wide QRS complex &gt;120ms</a:t>
            </a:r>
          </a:p>
          <a:p>
            <a:pPr marL="0" indent="0">
              <a:buNone/>
            </a:pPr>
            <a:endParaRPr lang="en-IN"/>
          </a:p>
          <a:p>
            <a:r>
              <a:rPr lang="en-IN"/>
              <a:t>V1 = QS or rS and may have ‘w’ shape</a:t>
            </a:r>
          </a:p>
          <a:p>
            <a:endParaRPr lang="en-IN"/>
          </a:p>
          <a:p>
            <a:r>
              <a:rPr lang="en-IN"/>
              <a:t>V6 = monomorphic R or notched R showing ‘M’ shape</a:t>
            </a:r>
          </a:p>
          <a:p>
            <a:endParaRPr lang="en-IN"/>
          </a:p>
          <a:p>
            <a:r>
              <a:rPr lang="en-IN"/>
              <a:t>Secondary ST and T wave inversion</a:t>
            </a:r>
          </a:p>
        </p:txBody>
      </p:sp>
    </p:spTree>
    <p:extLst>
      <p:ext uri="{BB962C8B-B14F-4D97-AF65-F5344CB8AC3E}">
        <p14:creationId xmlns:p14="http://schemas.microsoft.com/office/powerpoint/2010/main" val="37152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5896D6-1749-4BAA-91CF-B8346227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57" y="104194"/>
            <a:ext cx="10515600" cy="1325563"/>
          </a:xfrm>
        </p:spPr>
        <p:txBody>
          <a:bodyPr/>
          <a:lstStyle/>
          <a:p>
            <a:r>
              <a:rPr lang="en-IN"/>
              <a:t>Mechanism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DE9E48-3354-4FE1-9FD2-21E8F7227C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8" y="1348033"/>
            <a:ext cx="5552386" cy="5279009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BD94C9-F3CC-40EA-937A-737182A3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104" y="923344"/>
            <a:ext cx="5703217" cy="559057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3 major components are</a:t>
            </a:r>
          </a:p>
          <a:p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Right </a:t>
            </a:r>
            <a:r>
              <a:rPr lang="en-IN" dirty="0" err="1"/>
              <a:t>septal</a:t>
            </a:r>
            <a:r>
              <a:rPr lang="en-IN" dirty="0"/>
              <a:t> &amp; </a:t>
            </a:r>
            <a:r>
              <a:rPr lang="en-IN" dirty="0" err="1"/>
              <a:t>paraseptal</a:t>
            </a:r>
            <a:r>
              <a:rPr lang="en-IN" dirty="0"/>
              <a:t> activation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Delayed left </a:t>
            </a:r>
            <a:r>
              <a:rPr lang="en-IN" dirty="0" err="1"/>
              <a:t>septal</a:t>
            </a:r>
            <a:r>
              <a:rPr lang="en-IN" dirty="0"/>
              <a:t> activation 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Delayed and anomalous activation of LV free wall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  <a:p>
            <a:pPr marL="0" indent="0">
              <a:buNone/>
            </a:pPr>
            <a:r>
              <a:rPr lang="en-IN" dirty="0"/>
              <a:t>Causing RR or M complex in left leads &amp; QS or </a:t>
            </a:r>
            <a:r>
              <a:rPr lang="en-IN" dirty="0" err="1"/>
              <a:t>rS</a:t>
            </a:r>
            <a:r>
              <a:rPr lang="en-IN" dirty="0"/>
              <a:t> complex in right leads</a:t>
            </a:r>
          </a:p>
        </p:txBody>
      </p:sp>
    </p:spTree>
    <p:extLst>
      <p:ext uri="{BB962C8B-B14F-4D97-AF65-F5344CB8AC3E}">
        <p14:creationId xmlns:p14="http://schemas.microsoft.com/office/powerpoint/2010/main" val="79367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4162EA-1C9D-4068-9E6E-AC69B3CC3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Secondary ST segment and T wave changes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D731C6-2631-45BC-AFBE-3CD17192A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2052918"/>
            <a:ext cx="7975077" cy="4195481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ST segment and T waves are opposite in direction to that of terminal QRS deflection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 err="1"/>
              <a:t>Mech</a:t>
            </a:r>
            <a:r>
              <a:rPr lang="en-IN" dirty="0"/>
              <a:t> : </a:t>
            </a:r>
            <a:r>
              <a:rPr lang="en-IN" dirty="0" err="1"/>
              <a:t>Rv</a:t>
            </a:r>
            <a:r>
              <a:rPr lang="en-IN" dirty="0"/>
              <a:t> activates &amp; recovers earlier than delayed LV . Leads over normal conduction RV shows positive ST-T changes while leads over LV shows negative ST-T changes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These are secondary to abnormal </a:t>
            </a:r>
            <a:r>
              <a:rPr lang="en-IN" dirty="0" err="1"/>
              <a:t>intraventricular</a:t>
            </a:r>
            <a:r>
              <a:rPr lang="en-IN" dirty="0"/>
              <a:t> conduction defect and not primary ST abnormalities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6F613-8EFE-4628-BA9F-5F5F9DC89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3"/>
          <a:stretch/>
        </p:blipFill>
        <p:spPr>
          <a:xfrm>
            <a:off x="8757499" y="1853248"/>
            <a:ext cx="3434501" cy="45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2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6B1E-9C8B-49A9-9B62-333A3622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4" y="-94482"/>
            <a:ext cx="10515600" cy="1325563"/>
          </a:xfrm>
        </p:spPr>
        <p:txBody>
          <a:bodyPr/>
          <a:lstStyle/>
          <a:p>
            <a:r>
              <a:rPr lang="en-IN"/>
              <a:t>INCOMPLETE LBBB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3451-5CA8-4946-84D6-3C37D3B82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67" y="1151885"/>
            <a:ext cx="10725346" cy="3297567"/>
          </a:xfrm>
        </p:spPr>
        <p:txBody>
          <a:bodyPr>
            <a:normAutofit fontScale="77500" lnSpcReduction="20000"/>
          </a:bodyPr>
          <a:lstStyle/>
          <a:p>
            <a:r>
              <a:rPr lang="en-IN" dirty="0"/>
              <a:t>Incomplete block depends on degree or severity of delay.</a:t>
            </a:r>
          </a:p>
          <a:p>
            <a:endParaRPr lang="en-IN" dirty="0"/>
          </a:p>
          <a:p>
            <a:r>
              <a:rPr lang="en-IN" dirty="0"/>
              <a:t>Earliest manifestation is of </a:t>
            </a:r>
            <a:r>
              <a:rPr lang="en-IN" dirty="0" err="1"/>
              <a:t>disapperance</a:t>
            </a:r>
            <a:r>
              <a:rPr lang="en-IN" dirty="0"/>
              <a:t> small initial q wave of the normal </a:t>
            </a:r>
            <a:r>
              <a:rPr lang="en-IN" dirty="0" err="1"/>
              <a:t>qR</a:t>
            </a:r>
            <a:r>
              <a:rPr lang="en-IN" dirty="0"/>
              <a:t> in left leads</a:t>
            </a:r>
          </a:p>
          <a:p>
            <a:pPr marL="0" indent="0">
              <a:buNone/>
            </a:pPr>
            <a:r>
              <a:rPr lang="en-IN" dirty="0"/>
              <a:t>               </a:t>
            </a:r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v5,v6, lead 1  </a:t>
            </a:r>
            <a:r>
              <a:rPr lang="en-IN" dirty="0"/>
              <a:t>–resulting </a:t>
            </a:r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Tall R wave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The small initial r wave of the normal </a:t>
            </a:r>
            <a:r>
              <a:rPr lang="en-IN" dirty="0" err="1"/>
              <a:t>rS</a:t>
            </a:r>
            <a:r>
              <a:rPr lang="en-IN" dirty="0"/>
              <a:t> complex in lead v1 disappears – resulting </a:t>
            </a:r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QS complex in v1</a:t>
            </a:r>
          </a:p>
          <a:p>
            <a:endParaRPr lang="en-IN" dirty="0">
              <a:solidFill>
                <a:srgbClr val="FF0000"/>
              </a:solidFill>
            </a:endParaRPr>
          </a:p>
          <a:p>
            <a:r>
              <a:rPr lang="en-IN" dirty="0"/>
              <a:t>Later advances with progressive QRS prolonging with ST and T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A0537-4489-4BCC-853F-92A203493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t="41100" r="3522" b="28934"/>
          <a:stretch/>
        </p:blipFill>
        <p:spPr>
          <a:xfrm>
            <a:off x="1970202" y="4449452"/>
            <a:ext cx="7993930" cy="23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4977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3058</TotalTime>
  <Words>638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Depth</vt:lpstr>
      <vt:lpstr>ECG DISCUSSION</vt:lpstr>
      <vt:lpstr>PowerPoint Presentation</vt:lpstr>
      <vt:lpstr>PowerPoint Presentation</vt:lpstr>
      <vt:lpstr>PowerPoint Presentation</vt:lpstr>
      <vt:lpstr>LBBB</vt:lpstr>
      <vt:lpstr>criteria</vt:lpstr>
      <vt:lpstr>Mechanism</vt:lpstr>
      <vt:lpstr>Secondary ST segment and T wave changes</vt:lpstr>
      <vt:lpstr>INCOMPLETE LBBB</vt:lpstr>
      <vt:lpstr>Clinical significiance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DISCUSSION</dc:title>
  <dc:creator>ravi jran</dc:creator>
  <cp:lastModifiedBy>ravi jran</cp:lastModifiedBy>
  <cp:revision>29</cp:revision>
  <dcterms:created xsi:type="dcterms:W3CDTF">2024-02-19T15:48:21Z</dcterms:created>
  <dcterms:modified xsi:type="dcterms:W3CDTF">2024-03-05T06:07:01Z</dcterms:modified>
</cp:coreProperties>
</file>