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309" r:id="rId12"/>
    <p:sldId id="270" r:id="rId13"/>
    <p:sldId id="271" r:id="rId14"/>
    <p:sldId id="265" r:id="rId15"/>
    <p:sldId id="266" r:id="rId16"/>
    <p:sldId id="267" r:id="rId17"/>
    <p:sldId id="268" r:id="rId18"/>
    <p:sldId id="269" r:id="rId19"/>
    <p:sldId id="308" r:id="rId20"/>
    <p:sldId id="277" r:id="rId21"/>
    <p:sldId id="275" r:id="rId22"/>
    <p:sldId id="276" r:id="rId23"/>
    <p:sldId id="288" r:id="rId24"/>
    <p:sldId id="299" r:id="rId25"/>
    <p:sldId id="319" r:id="rId26"/>
    <p:sldId id="285" r:id="rId27"/>
    <p:sldId id="278" r:id="rId28"/>
    <p:sldId id="300" r:id="rId29"/>
    <p:sldId id="294" r:id="rId30"/>
    <p:sldId id="302" r:id="rId31"/>
    <p:sldId id="301" r:id="rId32"/>
    <p:sldId id="303" r:id="rId33"/>
    <p:sldId id="304" r:id="rId34"/>
    <p:sldId id="305" r:id="rId35"/>
    <p:sldId id="306" r:id="rId36"/>
    <p:sldId id="286" r:id="rId37"/>
    <p:sldId id="287" r:id="rId38"/>
    <p:sldId id="292" r:id="rId39"/>
    <p:sldId id="282" r:id="rId40"/>
    <p:sldId id="284" r:id="rId41"/>
    <p:sldId id="295" r:id="rId42"/>
    <p:sldId id="296" r:id="rId43"/>
    <p:sldId id="318" r:id="rId44"/>
    <p:sldId id="311" r:id="rId45"/>
    <p:sldId id="312" r:id="rId46"/>
    <p:sldId id="297" r:id="rId47"/>
    <p:sldId id="298" r:id="rId48"/>
    <p:sldId id="315" r:id="rId49"/>
    <p:sldId id="317" r:id="rId50"/>
    <p:sldId id="31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D63425-AAF9-41C5-888E-FE5406A9F12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EE5E2C-9AEE-4E70-B0D7-C8BA3732A75E}">
      <dgm:prSet phldrT="[Text]" custT="1"/>
      <dgm:spPr/>
      <dgm:t>
        <a:bodyPr/>
        <a:lstStyle/>
        <a:p>
          <a:r>
            <a:rPr lang="en-US" sz="3600" dirty="0" smtClean="0"/>
            <a:t>Hb – 16.6 gm %</a:t>
          </a:r>
          <a:endParaRPr lang="en-US" sz="3600" dirty="0"/>
        </a:p>
      </dgm:t>
    </dgm:pt>
    <dgm:pt modelId="{00F94F78-0BB4-435F-8C98-C10D5AC99090}" type="parTrans" cxnId="{CF9A59B8-4D76-43E7-9042-2C83F66A57E0}">
      <dgm:prSet/>
      <dgm:spPr/>
      <dgm:t>
        <a:bodyPr/>
        <a:lstStyle/>
        <a:p>
          <a:endParaRPr lang="en-US"/>
        </a:p>
      </dgm:t>
    </dgm:pt>
    <dgm:pt modelId="{AC89DC79-1771-4366-A0B6-56288267EA38}" type="sibTrans" cxnId="{CF9A59B8-4D76-43E7-9042-2C83F66A57E0}">
      <dgm:prSet/>
      <dgm:spPr/>
      <dgm:t>
        <a:bodyPr/>
        <a:lstStyle/>
        <a:p>
          <a:endParaRPr lang="en-US"/>
        </a:p>
      </dgm:t>
    </dgm:pt>
    <dgm:pt modelId="{8E84201C-00B1-447B-979C-B3F599FB22E3}">
      <dgm:prSet phldrT="[Text]"/>
      <dgm:spPr/>
      <dgm:t>
        <a:bodyPr/>
        <a:lstStyle/>
        <a:p>
          <a:r>
            <a:rPr lang="en-US" dirty="0" smtClean="0"/>
            <a:t>TC -11300 cells / cu.mm</a:t>
          </a:r>
          <a:endParaRPr lang="en-US" dirty="0"/>
        </a:p>
      </dgm:t>
    </dgm:pt>
    <dgm:pt modelId="{525259BB-81DA-4DA3-AA5A-52DF0841E384}" type="parTrans" cxnId="{57D84EE5-8979-4FC9-BF30-F993EFF8EE77}">
      <dgm:prSet/>
      <dgm:spPr/>
      <dgm:t>
        <a:bodyPr/>
        <a:lstStyle/>
        <a:p>
          <a:endParaRPr lang="en-US"/>
        </a:p>
      </dgm:t>
    </dgm:pt>
    <dgm:pt modelId="{E1DAB4DF-5801-4FEB-9C82-9422BF6EE39A}" type="sibTrans" cxnId="{57D84EE5-8979-4FC9-BF30-F993EFF8EE77}">
      <dgm:prSet/>
      <dgm:spPr/>
      <dgm:t>
        <a:bodyPr/>
        <a:lstStyle/>
        <a:p>
          <a:endParaRPr lang="en-US"/>
        </a:p>
      </dgm:t>
    </dgm:pt>
    <dgm:pt modelId="{D20716EB-9175-4E6E-8A62-0C2A2F10A001}">
      <dgm:prSet phldrT="[Text]"/>
      <dgm:spPr/>
      <dgm:t>
        <a:bodyPr/>
        <a:lstStyle/>
        <a:p>
          <a:r>
            <a:rPr lang="en-US" dirty="0" smtClean="0"/>
            <a:t>Polymorphs -58%</a:t>
          </a:r>
          <a:endParaRPr lang="en-US" dirty="0"/>
        </a:p>
      </dgm:t>
    </dgm:pt>
    <dgm:pt modelId="{97823DC6-9038-4DAF-B822-D830B3E934C1}" type="parTrans" cxnId="{067AED19-B5E4-45E5-8D2A-FD799FBD6AEB}">
      <dgm:prSet/>
      <dgm:spPr/>
      <dgm:t>
        <a:bodyPr/>
        <a:lstStyle/>
        <a:p>
          <a:endParaRPr lang="en-US"/>
        </a:p>
      </dgm:t>
    </dgm:pt>
    <dgm:pt modelId="{A1BA125B-FC51-4817-AECD-06EB6BB62B05}" type="sibTrans" cxnId="{067AED19-B5E4-45E5-8D2A-FD799FBD6AEB}">
      <dgm:prSet/>
      <dgm:spPr/>
      <dgm:t>
        <a:bodyPr/>
        <a:lstStyle/>
        <a:p>
          <a:endParaRPr lang="en-US"/>
        </a:p>
      </dgm:t>
    </dgm:pt>
    <dgm:pt modelId="{8FBAAB48-1D83-4BAE-9156-5F8D78519065}">
      <dgm:prSet phldrT="[Text]"/>
      <dgm:spPr/>
      <dgm:t>
        <a:bodyPr/>
        <a:lstStyle/>
        <a:p>
          <a:r>
            <a:rPr lang="en-US" dirty="0" smtClean="0"/>
            <a:t>Lymphocytes – 42%</a:t>
          </a:r>
          <a:endParaRPr lang="en-US" dirty="0"/>
        </a:p>
      </dgm:t>
    </dgm:pt>
    <dgm:pt modelId="{F3D93391-8E8F-493A-B9A0-D4F0F8AFBA72}" type="parTrans" cxnId="{4F46757F-C042-4FED-A3D8-41171D5C6490}">
      <dgm:prSet/>
      <dgm:spPr/>
      <dgm:t>
        <a:bodyPr/>
        <a:lstStyle/>
        <a:p>
          <a:endParaRPr lang="en-US"/>
        </a:p>
      </dgm:t>
    </dgm:pt>
    <dgm:pt modelId="{6AB6DD26-5B37-4F1A-86BC-0472D5B347C3}" type="sibTrans" cxnId="{4F46757F-C042-4FED-A3D8-41171D5C6490}">
      <dgm:prSet/>
      <dgm:spPr/>
      <dgm:t>
        <a:bodyPr/>
        <a:lstStyle/>
        <a:p>
          <a:endParaRPr lang="en-US"/>
        </a:p>
      </dgm:t>
    </dgm:pt>
    <dgm:pt modelId="{B4B765F1-16FA-429A-B688-BADBE2983E12}">
      <dgm:prSet phldrT="[Text]"/>
      <dgm:spPr/>
      <dgm:t>
        <a:bodyPr/>
        <a:lstStyle/>
        <a:p>
          <a:r>
            <a:rPr lang="en-US" dirty="0" smtClean="0"/>
            <a:t>Platelets -1.43 lakhs</a:t>
          </a:r>
        </a:p>
        <a:p>
          <a:endParaRPr lang="en-US" dirty="0" smtClean="0"/>
        </a:p>
      </dgm:t>
    </dgm:pt>
    <dgm:pt modelId="{D88EB347-8A2F-432C-98B9-15182C0F11C6}" type="parTrans" cxnId="{9B743232-5A04-44CC-B665-3AD006771689}">
      <dgm:prSet/>
      <dgm:spPr/>
      <dgm:t>
        <a:bodyPr/>
        <a:lstStyle/>
        <a:p>
          <a:endParaRPr lang="en-US"/>
        </a:p>
      </dgm:t>
    </dgm:pt>
    <dgm:pt modelId="{4FFDCF58-2B58-49FF-8E87-ABA25E3C8BC4}" type="sibTrans" cxnId="{9B743232-5A04-44CC-B665-3AD006771689}">
      <dgm:prSet/>
      <dgm:spPr/>
      <dgm:t>
        <a:bodyPr/>
        <a:lstStyle/>
        <a:p>
          <a:endParaRPr lang="en-US"/>
        </a:p>
      </dgm:t>
    </dgm:pt>
    <dgm:pt modelId="{1AC46CFA-C660-4B86-92E3-AC8B3E260898}">
      <dgm:prSet phldrT="[Text]"/>
      <dgm:spPr/>
      <dgm:t>
        <a:bodyPr/>
        <a:lstStyle/>
        <a:p>
          <a:r>
            <a:rPr lang="en-US" dirty="0" smtClean="0"/>
            <a:t>ESR- 4 mm / 1hr</a:t>
          </a:r>
        </a:p>
      </dgm:t>
    </dgm:pt>
    <dgm:pt modelId="{B7499F95-10ED-44AD-A635-D6CEAC9BAA67}" type="parTrans" cxnId="{981CA33F-C3FE-4B08-BE19-EFC582D1849C}">
      <dgm:prSet/>
      <dgm:spPr/>
      <dgm:t>
        <a:bodyPr/>
        <a:lstStyle/>
        <a:p>
          <a:endParaRPr lang="en-US"/>
        </a:p>
      </dgm:t>
    </dgm:pt>
    <dgm:pt modelId="{1B964A86-C009-4528-A90D-DA79AAE65E63}" type="sibTrans" cxnId="{981CA33F-C3FE-4B08-BE19-EFC582D1849C}">
      <dgm:prSet/>
      <dgm:spPr/>
      <dgm:t>
        <a:bodyPr/>
        <a:lstStyle/>
        <a:p>
          <a:endParaRPr lang="en-US"/>
        </a:p>
      </dgm:t>
    </dgm:pt>
    <dgm:pt modelId="{5886642E-2A24-4583-BE21-4F87611D9169}">
      <dgm:prSet phldrT="[Text]"/>
      <dgm:spPr/>
      <dgm:t>
        <a:bodyPr/>
        <a:lstStyle/>
        <a:p>
          <a:endParaRPr lang="en-US" dirty="0" smtClean="0"/>
        </a:p>
        <a:p>
          <a:r>
            <a:rPr lang="en-US" dirty="0" smtClean="0"/>
            <a:t>Hematocrit-46%</a:t>
          </a:r>
        </a:p>
      </dgm:t>
    </dgm:pt>
    <dgm:pt modelId="{EC604A02-F656-49F7-8E0E-D366FFF9F82D}" type="parTrans" cxnId="{9CBD7FFC-DD82-48AC-A626-B1533CCEF699}">
      <dgm:prSet/>
      <dgm:spPr/>
      <dgm:t>
        <a:bodyPr/>
        <a:lstStyle/>
        <a:p>
          <a:endParaRPr lang="en-US"/>
        </a:p>
      </dgm:t>
    </dgm:pt>
    <dgm:pt modelId="{01DA4257-FA22-45BD-9D8E-63795750D9E0}" type="sibTrans" cxnId="{9CBD7FFC-DD82-48AC-A626-B1533CCEF699}">
      <dgm:prSet/>
      <dgm:spPr/>
      <dgm:t>
        <a:bodyPr/>
        <a:lstStyle/>
        <a:p>
          <a:endParaRPr lang="en-US"/>
        </a:p>
      </dgm:t>
    </dgm:pt>
    <dgm:pt modelId="{9C2531EA-F520-4A64-B4AD-924FCAE6A7DB}" type="pres">
      <dgm:prSet presAssocID="{BFD63425-AAF9-41C5-888E-FE5406A9F1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CA63D6-B0B7-4A26-A013-061A6329F5C9}" type="pres">
      <dgm:prSet presAssocID="{F6EE5E2C-9AEE-4E70-B0D7-C8BA3732A75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5FAFB0-81CB-4569-B271-B94988F30230}" type="pres">
      <dgm:prSet presAssocID="{AC89DC79-1771-4366-A0B6-56288267EA38}" presName="sibTrans" presStyleCnt="0"/>
      <dgm:spPr/>
    </dgm:pt>
    <dgm:pt modelId="{E4313B3C-1579-434B-990B-3D74A04C4ECB}" type="pres">
      <dgm:prSet presAssocID="{8E84201C-00B1-447B-979C-B3F599FB22E3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D58C2-C152-421A-AEE8-853AEAE39B07}" type="pres">
      <dgm:prSet presAssocID="{E1DAB4DF-5801-4FEB-9C82-9422BF6EE39A}" presName="sibTrans" presStyleCnt="0"/>
      <dgm:spPr/>
    </dgm:pt>
    <dgm:pt modelId="{B9D1924D-5BB1-4680-A26B-2A4793DBBA34}" type="pres">
      <dgm:prSet presAssocID="{D20716EB-9175-4E6E-8A62-0C2A2F10A001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59267-7CD8-4B0B-9855-8AE7A6AC3170}" type="pres">
      <dgm:prSet presAssocID="{A1BA125B-FC51-4817-AECD-06EB6BB62B05}" presName="sibTrans" presStyleCnt="0"/>
      <dgm:spPr/>
    </dgm:pt>
    <dgm:pt modelId="{132A1169-21DD-4398-9ED3-F9D9339066EF}" type="pres">
      <dgm:prSet presAssocID="{8FBAAB48-1D83-4BAE-9156-5F8D78519065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F6E67-398F-4481-8E49-A535453BC796}" type="pres">
      <dgm:prSet presAssocID="{6AB6DD26-5B37-4F1A-86BC-0472D5B347C3}" presName="sibTrans" presStyleCnt="0"/>
      <dgm:spPr/>
    </dgm:pt>
    <dgm:pt modelId="{CCA7A645-381E-4FAE-810A-9EEBCBB88CD5}" type="pres">
      <dgm:prSet presAssocID="{B4B765F1-16FA-429A-B688-BADBE2983E1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16477-AD2F-4B67-9FD6-ED24358ECF36}" type="pres">
      <dgm:prSet presAssocID="{4FFDCF58-2B58-49FF-8E87-ABA25E3C8BC4}" presName="sibTrans" presStyleCnt="0"/>
      <dgm:spPr/>
    </dgm:pt>
    <dgm:pt modelId="{C944A965-2172-417A-A123-64044A846AE6}" type="pres">
      <dgm:prSet presAssocID="{1AC46CFA-C660-4B86-92E3-AC8B3E26089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B4368F-61BA-4905-81A9-F134073B6982}" type="pres">
      <dgm:prSet presAssocID="{1B964A86-C009-4528-A90D-DA79AAE65E63}" presName="sibTrans" presStyleCnt="0"/>
      <dgm:spPr/>
    </dgm:pt>
    <dgm:pt modelId="{DD22E1FA-5919-4E2D-BC59-64A6571BA833}" type="pres">
      <dgm:prSet presAssocID="{5886642E-2A24-4583-BE21-4F87611D916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7AED19-B5E4-45E5-8D2A-FD799FBD6AEB}" srcId="{BFD63425-AAF9-41C5-888E-FE5406A9F12B}" destId="{D20716EB-9175-4E6E-8A62-0C2A2F10A001}" srcOrd="2" destOrd="0" parTransId="{97823DC6-9038-4DAF-B822-D830B3E934C1}" sibTransId="{A1BA125B-FC51-4817-AECD-06EB6BB62B05}"/>
    <dgm:cxn modelId="{161C5CF8-15F1-405D-90A1-640C842ECB31}" type="presOf" srcId="{D20716EB-9175-4E6E-8A62-0C2A2F10A001}" destId="{B9D1924D-5BB1-4680-A26B-2A4793DBBA34}" srcOrd="0" destOrd="0" presId="urn:microsoft.com/office/officeart/2005/8/layout/default"/>
    <dgm:cxn modelId="{64584AFE-3409-42CF-B813-371526402755}" type="presOf" srcId="{8E84201C-00B1-447B-979C-B3F599FB22E3}" destId="{E4313B3C-1579-434B-990B-3D74A04C4ECB}" srcOrd="0" destOrd="0" presId="urn:microsoft.com/office/officeart/2005/8/layout/default"/>
    <dgm:cxn modelId="{A32EADE6-E344-445C-A2D1-0E2C529C534C}" type="presOf" srcId="{BFD63425-AAF9-41C5-888E-FE5406A9F12B}" destId="{9C2531EA-F520-4A64-B4AD-924FCAE6A7DB}" srcOrd="0" destOrd="0" presId="urn:microsoft.com/office/officeart/2005/8/layout/default"/>
    <dgm:cxn modelId="{9CBD7FFC-DD82-48AC-A626-B1533CCEF699}" srcId="{BFD63425-AAF9-41C5-888E-FE5406A9F12B}" destId="{5886642E-2A24-4583-BE21-4F87611D9169}" srcOrd="6" destOrd="0" parTransId="{EC604A02-F656-49F7-8E0E-D366FFF9F82D}" sibTransId="{01DA4257-FA22-45BD-9D8E-63795750D9E0}"/>
    <dgm:cxn modelId="{F85E5B0F-BBD2-41F4-88DF-B809A4C788F6}" type="presOf" srcId="{F6EE5E2C-9AEE-4E70-B0D7-C8BA3732A75E}" destId="{10CA63D6-B0B7-4A26-A013-061A6329F5C9}" srcOrd="0" destOrd="0" presId="urn:microsoft.com/office/officeart/2005/8/layout/default"/>
    <dgm:cxn modelId="{9779F3F6-AF64-4953-BBAD-C9814A99F311}" type="presOf" srcId="{1AC46CFA-C660-4B86-92E3-AC8B3E260898}" destId="{C944A965-2172-417A-A123-64044A846AE6}" srcOrd="0" destOrd="0" presId="urn:microsoft.com/office/officeart/2005/8/layout/default"/>
    <dgm:cxn modelId="{CF9A59B8-4D76-43E7-9042-2C83F66A57E0}" srcId="{BFD63425-AAF9-41C5-888E-FE5406A9F12B}" destId="{F6EE5E2C-9AEE-4E70-B0D7-C8BA3732A75E}" srcOrd="0" destOrd="0" parTransId="{00F94F78-0BB4-435F-8C98-C10D5AC99090}" sibTransId="{AC89DC79-1771-4366-A0B6-56288267EA38}"/>
    <dgm:cxn modelId="{9F4C93B0-1D17-401A-B5C1-0C336BE1BFE5}" type="presOf" srcId="{8FBAAB48-1D83-4BAE-9156-5F8D78519065}" destId="{132A1169-21DD-4398-9ED3-F9D9339066EF}" srcOrd="0" destOrd="0" presId="urn:microsoft.com/office/officeart/2005/8/layout/default"/>
    <dgm:cxn modelId="{57D84EE5-8979-4FC9-BF30-F993EFF8EE77}" srcId="{BFD63425-AAF9-41C5-888E-FE5406A9F12B}" destId="{8E84201C-00B1-447B-979C-B3F599FB22E3}" srcOrd="1" destOrd="0" parTransId="{525259BB-81DA-4DA3-AA5A-52DF0841E384}" sibTransId="{E1DAB4DF-5801-4FEB-9C82-9422BF6EE39A}"/>
    <dgm:cxn modelId="{981CA33F-C3FE-4B08-BE19-EFC582D1849C}" srcId="{BFD63425-AAF9-41C5-888E-FE5406A9F12B}" destId="{1AC46CFA-C660-4B86-92E3-AC8B3E260898}" srcOrd="5" destOrd="0" parTransId="{B7499F95-10ED-44AD-A635-D6CEAC9BAA67}" sibTransId="{1B964A86-C009-4528-A90D-DA79AAE65E63}"/>
    <dgm:cxn modelId="{9646C39B-775E-43E0-8299-51D197A81918}" type="presOf" srcId="{5886642E-2A24-4583-BE21-4F87611D9169}" destId="{DD22E1FA-5919-4E2D-BC59-64A6571BA833}" srcOrd="0" destOrd="0" presId="urn:microsoft.com/office/officeart/2005/8/layout/default"/>
    <dgm:cxn modelId="{9B743232-5A04-44CC-B665-3AD006771689}" srcId="{BFD63425-AAF9-41C5-888E-FE5406A9F12B}" destId="{B4B765F1-16FA-429A-B688-BADBE2983E12}" srcOrd="4" destOrd="0" parTransId="{D88EB347-8A2F-432C-98B9-15182C0F11C6}" sibTransId="{4FFDCF58-2B58-49FF-8E87-ABA25E3C8BC4}"/>
    <dgm:cxn modelId="{88675B87-2ACD-4CB0-A7B0-C2BF287EE6DD}" type="presOf" srcId="{B4B765F1-16FA-429A-B688-BADBE2983E12}" destId="{CCA7A645-381E-4FAE-810A-9EEBCBB88CD5}" srcOrd="0" destOrd="0" presId="urn:microsoft.com/office/officeart/2005/8/layout/default"/>
    <dgm:cxn modelId="{4F46757F-C042-4FED-A3D8-41171D5C6490}" srcId="{BFD63425-AAF9-41C5-888E-FE5406A9F12B}" destId="{8FBAAB48-1D83-4BAE-9156-5F8D78519065}" srcOrd="3" destOrd="0" parTransId="{F3D93391-8E8F-493A-B9A0-D4F0F8AFBA72}" sibTransId="{6AB6DD26-5B37-4F1A-86BC-0472D5B347C3}"/>
    <dgm:cxn modelId="{F875E7FD-44D5-4F5B-B017-56B98BA2FA05}" type="presParOf" srcId="{9C2531EA-F520-4A64-B4AD-924FCAE6A7DB}" destId="{10CA63D6-B0B7-4A26-A013-061A6329F5C9}" srcOrd="0" destOrd="0" presId="urn:microsoft.com/office/officeart/2005/8/layout/default"/>
    <dgm:cxn modelId="{66144155-F215-4480-AA78-DE0020CB12AB}" type="presParOf" srcId="{9C2531EA-F520-4A64-B4AD-924FCAE6A7DB}" destId="{835FAFB0-81CB-4569-B271-B94988F30230}" srcOrd="1" destOrd="0" presId="urn:microsoft.com/office/officeart/2005/8/layout/default"/>
    <dgm:cxn modelId="{548B9408-B0DA-4155-99A1-A181605639A3}" type="presParOf" srcId="{9C2531EA-F520-4A64-B4AD-924FCAE6A7DB}" destId="{E4313B3C-1579-434B-990B-3D74A04C4ECB}" srcOrd="2" destOrd="0" presId="urn:microsoft.com/office/officeart/2005/8/layout/default"/>
    <dgm:cxn modelId="{A7C742D4-F127-4D21-AABE-3CC55A7F650A}" type="presParOf" srcId="{9C2531EA-F520-4A64-B4AD-924FCAE6A7DB}" destId="{756D58C2-C152-421A-AEE8-853AEAE39B07}" srcOrd="3" destOrd="0" presId="urn:microsoft.com/office/officeart/2005/8/layout/default"/>
    <dgm:cxn modelId="{CC9AF32C-43E2-4BA7-957C-2BF2DE4F4012}" type="presParOf" srcId="{9C2531EA-F520-4A64-B4AD-924FCAE6A7DB}" destId="{B9D1924D-5BB1-4680-A26B-2A4793DBBA34}" srcOrd="4" destOrd="0" presId="urn:microsoft.com/office/officeart/2005/8/layout/default"/>
    <dgm:cxn modelId="{81935E23-1584-44B5-AF69-4B103E2AB52E}" type="presParOf" srcId="{9C2531EA-F520-4A64-B4AD-924FCAE6A7DB}" destId="{73259267-7CD8-4B0B-9855-8AE7A6AC3170}" srcOrd="5" destOrd="0" presId="urn:microsoft.com/office/officeart/2005/8/layout/default"/>
    <dgm:cxn modelId="{D9BC062D-D65A-4879-81CF-140E706319B0}" type="presParOf" srcId="{9C2531EA-F520-4A64-B4AD-924FCAE6A7DB}" destId="{132A1169-21DD-4398-9ED3-F9D9339066EF}" srcOrd="6" destOrd="0" presId="urn:microsoft.com/office/officeart/2005/8/layout/default"/>
    <dgm:cxn modelId="{03A66D64-676C-4DCB-B730-C1F24F9B7E40}" type="presParOf" srcId="{9C2531EA-F520-4A64-B4AD-924FCAE6A7DB}" destId="{54DF6E67-398F-4481-8E49-A535453BC796}" srcOrd="7" destOrd="0" presId="urn:microsoft.com/office/officeart/2005/8/layout/default"/>
    <dgm:cxn modelId="{17EA3AA1-6BFD-4BB4-964F-16ACA530BA77}" type="presParOf" srcId="{9C2531EA-F520-4A64-B4AD-924FCAE6A7DB}" destId="{CCA7A645-381E-4FAE-810A-9EEBCBB88CD5}" srcOrd="8" destOrd="0" presId="urn:microsoft.com/office/officeart/2005/8/layout/default"/>
    <dgm:cxn modelId="{B4721BC9-A08C-4703-B8A6-A5F0AD542539}" type="presParOf" srcId="{9C2531EA-F520-4A64-B4AD-924FCAE6A7DB}" destId="{8FC16477-AD2F-4B67-9FD6-ED24358ECF36}" srcOrd="9" destOrd="0" presId="urn:microsoft.com/office/officeart/2005/8/layout/default"/>
    <dgm:cxn modelId="{9EDBA0BC-E846-4944-887F-4CE48E4C32EA}" type="presParOf" srcId="{9C2531EA-F520-4A64-B4AD-924FCAE6A7DB}" destId="{C944A965-2172-417A-A123-64044A846AE6}" srcOrd="10" destOrd="0" presId="urn:microsoft.com/office/officeart/2005/8/layout/default"/>
    <dgm:cxn modelId="{7A387C6C-43EE-4F23-B69E-BCD103959660}" type="presParOf" srcId="{9C2531EA-F520-4A64-B4AD-924FCAE6A7DB}" destId="{63B4368F-61BA-4905-81A9-F134073B6982}" srcOrd="11" destOrd="0" presId="urn:microsoft.com/office/officeart/2005/8/layout/default"/>
    <dgm:cxn modelId="{230D83D4-1FB4-43FA-A943-3701CA2C0273}" type="presParOf" srcId="{9C2531EA-F520-4A64-B4AD-924FCAE6A7DB}" destId="{DD22E1FA-5919-4E2D-BC59-64A6571BA83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68E065-0353-440F-BCBB-B4613B3D39AC}" type="doc">
      <dgm:prSet loTypeId="urn:microsoft.com/office/officeart/2005/8/layout/default#2" loCatId="list" qsTypeId="urn:microsoft.com/office/officeart/2005/8/quickstyle/3d1" qsCatId="3D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3118BA7F-0334-44C0-A3EE-1AA211F70A98}">
      <dgm:prSet phldrT="[Text]" custT="1"/>
      <dgm:spPr>
        <a:solidFill>
          <a:srgbClr val="993300"/>
        </a:solidFill>
      </dgm:spPr>
      <dgm:t>
        <a:bodyPr/>
        <a:lstStyle/>
        <a:p>
          <a:endParaRPr lang="en-US" sz="3200" dirty="0" smtClean="0"/>
        </a:p>
        <a:p>
          <a:r>
            <a:rPr lang="en-US" sz="3200" dirty="0" smtClean="0"/>
            <a:t>RBS 112 mg/dl</a:t>
          </a:r>
        </a:p>
        <a:p>
          <a:r>
            <a:rPr lang="en-US" sz="3200" dirty="0" smtClean="0"/>
            <a:t>Urea 28 mg/dl</a:t>
          </a:r>
        </a:p>
        <a:p>
          <a:r>
            <a:rPr lang="en-US" sz="3200" dirty="0" err="1" smtClean="0"/>
            <a:t>Creatinine</a:t>
          </a:r>
          <a:r>
            <a:rPr lang="en-US" sz="3200" dirty="0" smtClean="0"/>
            <a:t> 0.98 mg/dl</a:t>
          </a:r>
        </a:p>
        <a:p>
          <a:r>
            <a:rPr lang="en-US" sz="3200" dirty="0" smtClean="0"/>
            <a:t>            </a:t>
          </a:r>
          <a:endParaRPr lang="en-US" sz="3200" dirty="0"/>
        </a:p>
      </dgm:t>
    </dgm:pt>
    <dgm:pt modelId="{FB5F778A-5FAA-4DF7-AB20-C288B8219171}" type="parTrans" cxnId="{82D3FFBE-3D4E-40A9-A73E-57A60CF9F379}">
      <dgm:prSet/>
      <dgm:spPr/>
      <dgm:t>
        <a:bodyPr/>
        <a:lstStyle/>
        <a:p>
          <a:endParaRPr lang="en-US"/>
        </a:p>
      </dgm:t>
    </dgm:pt>
    <dgm:pt modelId="{51068E96-BE64-4142-B66B-2527C4E443B7}" type="sibTrans" cxnId="{82D3FFBE-3D4E-40A9-A73E-57A60CF9F379}">
      <dgm:prSet/>
      <dgm:spPr/>
      <dgm:t>
        <a:bodyPr/>
        <a:lstStyle/>
        <a:p>
          <a:endParaRPr lang="en-US"/>
        </a:p>
      </dgm:t>
    </dgm:pt>
    <dgm:pt modelId="{7B382A11-4A85-481C-9D0D-D31B9F990B92}">
      <dgm:prSet phldrT="[Text]" custT="1"/>
      <dgm:spPr>
        <a:solidFill>
          <a:srgbClr val="006600"/>
        </a:solidFill>
      </dgm:spPr>
      <dgm:t>
        <a:bodyPr/>
        <a:lstStyle/>
        <a:p>
          <a:r>
            <a:rPr lang="en-US" sz="3200" dirty="0" smtClean="0"/>
            <a:t> </a:t>
          </a:r>
          <a:r>
            <a:rPr lang="en-US" sz="3600" b="1" dirty="0" smtClean="0"/>
            <a:t>URINE </a:t>
          </a:r>
          <a:endParaRPr lang="en-US" sz="2000" b="1" dirty="0" smtClean="0"/>
        </a:p>
        <a:p>
          <a:r>
            <a:rPr lang="en-US" sz="2800" dirty="0" smtClean="0"/>
            <a:t>ALB NIL</a:t>
          </a:r>
        </a:p>
        <a:p>
          <a:r>
            <a:rPr lang="en-US" sz="2800" dirty="0" smtClean="0"/>
            <a:t>SUG  NIL</a:t>
          </a:r>
        </a:p>
        <a:p>
          <a:r>
            <a:rPr lang="en-US" sz="2800" dirty="0" smtClean="0"/>
            <a:t>DEPOSITS  </a:t>
          </a:r>
        </a:p>
        <a:p>
          <a:r>
            <a:rPr lang="en-US" sz="2800" dirty="0" smtClean="0"/>
            <a:t>0-2 PUS CELLS</a:t>
          </a:r>
          <a:endParaRPr lang="en-US" sz="2800" dirty="0"/>
        </a:p>
      </dgm:t>
    </dgm:pt>
    <dgm:pt modelId="{6A2EFA87-9ED9-40FC-8ACC-A69DD30AA9E4}" type="parTrans" cxnId="{EE353668-358F-4620-AEF6-ADC9F7664089}">
      <dgm:prSet/>
      <dgm:spPr/>
      <dgm:t>
        <a:bodyPr/>
        <a:lstStyle/>
        <a:p>
          <a:endParaRPr lang="en-US"/>
        </a:p>
      </dgm:t>
    </dgm:pt>
    <dgm:pt modelId="{1AB10C68-29DF-41D7-A8C5-FD9F0BD3CE5A}" type="sibTrans" cxnId="{EE353668-358F-4620-AEF6-ADC9F7664089}">
      <dgm:prSet/>
      <dgm:spPr/>
      <dgm:t>
        <a:bodyPr/>
        <a:lstStyle/>
        <a:p>
          <a:endParaRPr lang="en-US"/>
        </a:p>
      </dgm:t>
    </dgm:pt>
    <dgm:pt modelId="{316AA384-8068-4E15-92A6-22D881765534}">
      <dgm:prSet/>
      <dgm:spPr>
        <a:solidFill>
          <a:srgbClr val="000099"/>
        </a:solidFill>
      </dgm:spPr>
      <dgm:t>
        <a:bodyPr/>
        <a:lstStyle/>
        <a:p>
          <a:r>
            <a:rPr lang="en-IN" dirty="0" smtClean="0"/>
            <a:t>Na 134 </a:t>
          </a:r>
          <a:r>
            <a:rPr lang="en-IN" dirty="0" err="1" smtClean="0"/>
            <a:t>mEq</a:t>
          </a:r>
          <a:r>
            <a:rPr lang="en-IN" dirty="0" smtClean="0"/>
            <a:t>/L         K 4.1 mEq/L               Cl 101 mEq/L</a:t>
          </a:r>
        </a:p>
      </dgm:t>
    </dgm:pt>
    <dgm:pt modelId="{C8A37DBA-F732-4266-827B-804E527E7FD2}" type="parTrans" cxnId="{38844877-8FB3-4BF2-BFCA-8598EFAAE939}">
      <dgm:prSet/>
      <dgm:spPr/>
      <dgm:t>
        <a:bodyPr/>
        <a:lstStyle/>
        <a:p>
          <a:endParaRPr lang="en-IN"/>
        </a:p>
      </dgm:t>
    </dgm:pt>
    <dgm:pt modelId="{A81CAA66-16FE-4216-B6C1-D33E9F81837D}" type="sibTrans" cxnId="{38844877-8FB3-4BF2-BFCA-8598EFAAE939}">
      <dgm:prSet/>
      <dgm:spPr/>
      <dgm:t>
        <a:bodyPr/>
        <a:lstStyle/>
        <a:p>
          <a:endParaRPr lang="en-IN"/>
        </a:p>
      </dgm:t>
    </dgm:pt>
    <dgm:pt modelId="{3E73F0F4-FDBD-45F0-A897-156F20F35CEF}" type="pres">
      <dgm:prSet presAssocID="{6F68E065-0353-440F-BCBB-B4613B3D39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221BDE-6EBF-4319-9A50-C6A0EDDC300D}" type="pres">
      <dgm:prSet presAssocID="{3118BA7F-0334-44C0-A3EE-1AA211F70A98}" presName="node" presStyleLbl="node1" presStyleIdx="0" presStyleCnt="3" custScaleY="156829" custLinFactX="5825" custLinFactNeighborX="100000" custLinFactNeighborY="462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19AD14-08EF-4C32-A9E6-0AE5156419A0}" type="pres">
      <dgm:prSet presAssocID="{51068E96-BE64-4142-B66B-2527C4E443B7}" presName="sibTrans" presStyleCnt="0"/>
      <dgm:spPr/>
      <dgm:t>
        <a:bodyPr/>
        <a:lstStyle/>
        <a:p>
          <a:endParaRPr lang="en-US"/>
        </a:p>
      </dgm:t>
    </dgm:pt>
    <dgm:pt modelId="{CC8F3D6F-E005-4732-A11F-E673C31DE890}" type="pres">
      <dgm:prSet presAssocID="{316AA384-8068-4E15-92A6-22D881765534}" presName="node" presStyleLbl="node1" presStyleIdx="1" presStyleCnt="3" custLinFactNeighborX="95421" custLinFactNeighborY="73249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17F3788-0D13-4897-9CEF-673523CA29F0}" type="pres">
      <dgm:prSet presAssocID="{A81CAA66-16FE-4216-B6C1-D33E9F81837D}" presName="sibTrans" presStyleCnt="0"/>
      <dgm:spPr/>
    </dgm:pt>
    <dgm:pt modelId="{F17C7EF5-A299-4DB6-BDC7-F12B4F12D05C}" type="pres">
      <dgm:prSet presAssocID="{7B382A11-4A85-481C-9D0D-D31B9F990B92}" presName="node" presStyleLbl="node1" presStyleIdx="2" presStyleCnt="3" custScaleY="185598" custLinFactX="-100000" custLinFactNeighborX="-114021" custLinFactNeighborY="305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011D27-2472-40B2-9CF2-7722A91A1355}" type="presOf" srcId="{6F68E065-0353-440F-BCBB-B4613B3D39AC}" destId="{3E73F0F4-FDBD-45F0-A897-156F20F35CEF}" srcOrd="0" destOrd="0" presId="urn:microsoft.com/office/officeart/2005/8/layout/default#2"/>
    <dgm:cxn modelId="{38844877-8FB3-4BF2-BFCA-8598EFAAE939}" srcId="{6F68E065-0353-440F-BCBB-B4613B3D39AC}" destId="{316AA384-8068-4E15-92A6-22D881765534}" srcOrd="1" destOrd="0" parTransId="{C8A37DBA-F732-4266-827B-804E527E7FD2}" sibTransId="{A81CAA66-16FE-4216-B6C1-D33E9F81837D}"/>
    <dgm:cxn modelId="{EE353668-358F-4620-AEF6-ADC9F7664089}" srcId="{6F68E065-0353-440F-BCBB-B4613B3D39AC}" destId="{7B382A11-4A85-481C-9D0D-D31B9F990B92}" srcOrd="2" destOrd="0" parTransId="{6A2EFA87-9ED9-40FC-8ACC-A69DD30AA9E4}" sibTransId="{1AB10C68-29DF-41D7-A8C5-FD9F0BD3CE5A}"/>
    <dgm:cxn modelId="{82D3FFBE-3D4E-40A9-A73E-57A60CF9F379}" srcId="{6F68E065-0353-440F-BCBB-B4613B3D39AC}" destId="{3118BA7F-0334-44C0-A3EE-1AA211F70A98}" srcOrd="0" destOrd="0" parTransId="{FB5F778A-5FAA-4DF7-AB20-C288B8219171}" sibTransId="{51068E96-BE64-4142-B66B-2527C4E443B7}"/>
    <dgm:cxn modelId="{87F22E51-1D8E-4CDD-B036-25A67B6B064C}" type="presOf" srcId="{3118BA7F-0334-44C0-A3EE-1AA211F70A98}" destId="{A1221BDE-6EBF-4319-9A50-C6A0EDDC300D}" srcOrd="0" destOrd="0" presId="urn:microsoft.com/office/officeart/2005/8/layout/default#2"/>
    <dgm:cxn modelId="{750C91DB-A3F6-44AB-9B92-83E520E722CD}" type="presOf" srcId="{7B382A11-4A85-481C-9D0D-D31B9F990B92}" destId="{F17C7EF5-A299-4DB6-BDC7-F12B4F12D05C}" srcOrd="0" destOrd="0" presId="urn:microsoft.com/office/officeart/2005/8/layout/default#2"/>
    <dgm:cxn modelId="{CEC73061-EB81-48DF-87A1-86F5A6F44F94}" type="presOf" srcId="{316AA384-8068-4E15-92A6-22D881765534}" destId="{CC8F3D6F-E005-4732-A11F-E673C31DE890}" srcOrd="0" destOrd="0" presId="urn:microsoft.com/office/officeart/2005/8/layout/default#2"/>
    <dgm:cxn modelId="{21908490-5AB9-465C-9D58-D8035D2E5FBF}" type="presParOf" srcId="{3E73F0F4-FDBD-45F0-A897-156F20F35CEF}" destId="{A1221BDE-6EBF-4319-9A50-C6A0EDDC300D}" srcOrd="0" destOrd="0" presId="urn:microsoft.com/office/officeart/2005/8/layout/default#2"/>
    <dgm:cxn modelId="{8C342A49-C7FE-4D40-AFCE-7F3BA8B361C2}" type="presParOf" srcId="{3E73F0F4-FDBD-45F0-A897-156F20F35CEF}" destId="{AC19AD14-08EF-4C32-A9E6-0AE5156419A0}" srcOrd="1" destOrd="0" presId="urn:microsoft.com/office/officeart/2005/8/layout/default#2"/>
    <dgm:cxn modelId="{EDACDF82-F099-42AF-86EA-1F6025B44B18}" type="presParOf" srcId="{3E73F0F4-FDBD-45F0-A897-156F20F35CEF}" destId="{CC8F3D6F-E005-4732-A11F-E673C31DE890}" srcOrd="2" destOrd="0" presId="urn:microsoft.com/office/officeart/2005/8/layout/default#2"/>
    <dgm:cxn modelId="{1A531EBE-F1A2-4BB7-98A2-7935AE5EA631}" type="presParOf" srcId="{3E73F0F4-FDBD-45F0-A897-156F20F35CEF}" destId="{717F3788-0D13-4897-9CEF-673523CA29F0}" srcOrd="3" destOrd="0" presId="urn:microsoft.com/office/officeart/2005/8/layout/default#2"/>
    <dgm:cxn modelId="{EBEF3565-418E-4E03-9E57-D74F9DB48FBC}" type="presParOf" srcId="{3E73F0F4-FDBD-45F0-A897-156F20F35CEF}" destId="{F17C7EF5-A299-4DB6-BDC7-F12B4F12D05C}" srcOrd="4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213060-49BC-4C92-B97D-7157D8E08758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30BAF8A-D43E-4B6B-BA49-CFB5217A6822}">
      <dgm:prSet phldrT="[Text]"/>
      <dgm:spPr/>
      <dgm:t>
        <a:bodyPr/>
        <a:lstStyle/>
        <a:p>
          <a:r>
            <a:rPr lang="en-US" b="1" dirty="0" smtClean="0"/>
            <a:t>Bilirubin</a:t>
          </a:r>
        </a:p>
        <a:p>
          <a:r>
            <a:rPr lang="en-US" dirty="0" smtClean="0"/>
            <a:t>total-0.9 </a:t>
          </a:r>
          <a:r>
            <a:rPr lang="en-US" dirty="0" err="1" smtClean="0"/>
            <a:t>mgldl</a:t>
          </a:r>
          <a:endParaRPr lang="en-US" dirty="0" smtClean="0"/>
        </a:p>
        <a:p>
          <a:r>
            <a:rPr lang="en-US" dirty="0" smtClean="0"/>
            <a:t>Indirect-0.6</a:t>
          </a:r>
        </a:p>
        <a:p>
          <a:r>
            <a:rPr lang="en-US" dirty="0" smtClean="0"/>
            <a:t>Direct-0.3</a:t>
          </a:r>
          <a:endParaRPr lang="en-US" dirty="0"/>
        </a:p>
      </dgm:t>
    </dgm:pt>
    <dgm:pt modelId="{6ACA2A30-90A6-4AE6-AB6E-49C1C997E315}" type="parTrans" cxnId="{60885CA6-57CE-4A29-9A5A-0DDAC2DE3D61}">
      <dgm:prSet/>
      <dgm:spPr/>
      <dgm:t>
        <a:bodyPr/>
        <a:lstStyle/>
        <a:p>
          <a:endParaRPr lang="en-US"/>
        </a:p>
      </dgm:t>
    </dgm:pt>
    <dgm:pt modelId="{30C9292B-E425-49BF-85CA-149E264DF2FA}" type="sibTrans" cxnId="{60885CA6-57CE-4A29-9A5A-0DDAC2DE3D61}">
      <dgm:prSet/>
      <dgm:spPr/>
      <dgm:t>
        <a:bodyPr/>
        <a:lstStyle/>
        <a:p>
          <a:endParaRPr lang="en-US"/>
        </a:p>
      </dgm:t>
    </dgm:pt>
    <dgm:pt modelId="{FC23B206-B182-4ECB-BBFB-A6BCF300DA97}">
      <dgm:prSet phldrT="[Text]"/>
      <dgm:spPr/>
      <dgm:t>
        <a:bodyPr/>
        <a:lstStyle/>
        <a:p>
          <a:r>
            <a:rPr lang="en-US" b="1" dirty="0" smtClean="0"/>
            <a:t>Total protein-6.0</a:t>
          </a:r>
        </a:p>
        <a:p>
          <a:r>
            <a:rPr lang="en-US" dirty="0" smtClean="0"/>
            <a:t>S. albumin-3.5</a:t>
          </a:r>
        </a:p>
        <a:p>
          <a:r>
            <a:rPr lang="en-US" dirty="0" smtClean="0"/>
            <a:t>S. globulin-2.5</a:t>
          </a:r>
          <a:endParaRPr lang="en-US" dirty="0"/>
        </a:p>
      </dgm:t>
    </dgm:pt>
    <dgm:pt modelId="{E1C78DF8-F8A3-46C3-9CCF-CD22ACE4C27D}" type="parTrans" cxnId="{4D57FD17-F918-44A9-BAE2-2DC4C414FD9A}">
      <dgm:prSet/>
      <dgm:spPr/>
      <dgm:t>
        <a:bodyPr/>
        <a:lstStyle/>
        <a:p>
          <a:endParaRPr lang="en-US"/>
        </a:p>
      </dgm:t>
    </dgm:pt>
    <dgm:pt modelId="{AACC9583-C1DE-4AC3-8874-02425978C6B9}" type="sibTrans" cxnId="{4D57FD17-F918-44A9-BAE2-2DC4C414FD9A}">
      <dgm:prSet/>
      <dgm:spPr/>
      <dgm:t>
        <a:bodyPr/>
        <a:lstStyle/>
        <a:p>
          <a:endParaRPr lang="en-US"/>
        </a:p>
      </dgm:t>
    </dgm:pt>
    <dgm:pt modelId="{40414939-7ECF-4D2C-84C3-478C2D6B8941}">
      <dgm:prSet phldrT="[Text]"/>
      <dgm:spPr/>
      <dgm:t>
        <a:bodyPr/>
        <a:lstStyle/>
        <a:p>
          <a:r>
            <a:rPr lang="en-US" b="1" dirty="0" smtClean="0"/>
            <a:t>SGOT-222 IU/L</a:t>
          </a:r>
        </a:p>
        <a:p>
          <a:r>
            <a:rPr lang="en-US" b="1" dirty="0" smtClean="0"/>
            <a:t>SGPT-104 IU/L </a:t>
          </a:r>
        </a:p>
        <a:p>
          <a:r>
            <a:rPr lang="en-US" b="1" dirty="0" smtClean="0"/>
            <a:t>ALP- 85 IU/L</a:t>
          </a:r>
          <a:endParaRPr lang="en-US" b="1" dirty="0"/>
        </a:p>
      </dgm:t>
    </dgm:pt>
    <dgm:pt modelId="{2A9C125B-070D-419E-8C64-45989724B219}" type="parTrans" cxnId="{24CA2A2C-73C6-4539-A70C-581994577594}">
      <dgm:prSet/>
      <dgm:spPr/>
      <dgm:t>
        <a:bodyPr/>
        <a:lstStyle/>
        <a:p>
          <a:endParaRPr lang="en-US"/>
        </a:p>
      </dgm:t>
    </dgm:pt>
    <dgm:pt modelId="{5342363B-7015-4738-A686-D6A1136A156C}" type="sibTrans" cxnId="{24CA2A2C-73C6-4539-A70C-581994577594}">
      <dgm:prSet/>
      <dgm:spPr/>
      <dgm:t>
        <a:bodyPr/>
        <a:lstStyle/>
        <a:p>
          <a:endParaRPr lang="en-US"/>
        </a:p>
      </dgm:t>
    </dgm:pt>
    <dgm:pt modelId="{7A243D08-C2EC-470D-9F4B-A6BF904B8CE3}">
      <dgm:prSet phldrT="[Text]"/>
      <dgm:spPr/>
      <dgm:t>
        <a:bodyPr/>
        <a:lstStyle/>
        <a:p>
          <a:r>
            <a:rPr lang="en-US" dirty="0" smtClean="0"/>
            <a:t>S. Calcium-6.3 mg/dl</a:t>
          </a:r>
        </a:p>
        <a:p>
          <a:endParaRPr lang="en-US" dirty="0"/>
        </a:p>
      </dgm:t>
    </dgm:pt>
    <dgm:pt modelId="{F5EC11F3-362E-4E9C-BF57-ED77EA75DDF9}" type="parTrans" cxnId="{1A87EE79-F7D6-4772-8662-9DAA2C1B1896}">
      <dgm:prSet/>
      <dgm:spPr/>
      <dgm:t>
        <a:bodyPr/>
        <a:lstStyle/>
        <a:p>
          <a:endParaRPr lang="en-US"/>
        </a:p>
      </dgm:t>
    </dgm:pt>
    <dgm:pt modelId="{94654173-3E2F-45BD-AC88-ECEBEED39E70}" type="sibTrans" cxnId="{1A87EE79-F7D6-4772-8662-9DAA2C1B1896}">
      <dgm:prSet/>
      <dgm:spPr/>
      <dgm:t>
        <a:bodyPr/>
        <a:lstStyle/>
        <a:p>
          <a:endParaRPr lang="en-US"/>
        </a:p>
      </dgm:t>
    </dgm:pt>
    <dgm:pt modelId="{8FFB2428-4C15-47EE-AA7D-D129067D74CC}" type="pres">
      <dgm:prSet presAssocID="{13213060-49BC-4C92-B97D-7157D8E0875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E8F551-2B4B-4BFF-A016-01AB631F7A4C}" type="pres">
      <dgm:prSet presAssocID="{E30BAF8A-D43E-4B6B-BA49-CFB5217A682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9E227B-4300-4396-918A-70819306E470}" type="pres">
      <dgm:prSet presAssocID="{30C9292B-E425-49BF-85CA-149E264DF2FA}" presName="sibTrans" presStyleCnt="0"/>
      <dgm:spPr/>
    </dgm:pt>
    <dgm:pt modelId="{2E619D35-6C2C-48C7-B2E1-54F987D79C0A}" type="pres">
      <dgm:prSet presAssocID="{FC23B206-B182-4ECB-BBFB-A6BCF300DA9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893043-0A43-4F5C-B80C-D2B83CF9C113}" type="pres">
      <dgm:prSet presAssocID="{AACC9583-C1DE-4AC3-8874-02425978C6B9}" presName="sibTrans" presStyleCnt="0"/>
      <dgm:spPr/>
    </dgm:pt>
    <dgm:pt modelId="{06EAE980-B5F3-4611-9FE7-F4AB82A91374}" type="pres">
      <dgm:prSet presAssocID="{40414939-7ECF-4D2C-84C3-478C2D6B894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5CB391-E970-449D-B520-C7868FA90C4C}" type="pres">
      <dgm:prSet presAssocID="{5342363B-7015-4738-A686-D6A1136A156C}" presName="sibTrans" presStyleCnt="0"/>
      <dgm:spPr/>
    </dgm:pt>
    <dgm:pt modelId="{B19D2185-3471-4BAE-8F98-14E92ABADD0D}" type="pres">
      <dgm:prSet presAssocID="{7A243D08-C2EC-470D-9F4B-A6BF904B8CE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1BAE0E-A73E-435D-BE13-063A7B948741}" type="presOf" srcId="{7A243D08-C2EC-470D-9F4B-A6BF904B8CE3}" destId="{B19D2185-3471-4BAE-8F98-14E92ABADD0D}" srcOrd="0" destOrd="0" presId="urn:microsoft.com/office/officeart/2005/8/layout/default"/>
    <dgm:cxn modelId="{6E6752FB-7D1B-4F6A-99F9-ED999B2269AD}" type="presOf" srcId="{40414939-7ECF-4D2C-84C3-478C2D6B8941}" destId="{06EAE980-B5F3-4611-9FE7-F4AB82A91374}" srcOrd="0" destOrd="0" presId="urn:microsoft.com/office/officeart/2005/8/layout/default"/>
    <dgm:cxn modelId="{24CA2A2C-73C6-4539-A70C-581994577594}" srcId="{13213060-49BC-4C92-B97D-7157D8E08758}" destId="{40414939-7ECF-4D2C-84C3-478C2D6B8941}" srcOrd="2" destOrd="0" parTransId="{2A9C125B-070D-419E-8C64-45989724B219}" sibTransId="{5342363B-7015-4738-A686-D6A1136A156C}"/>
    <dgm:cxn modelId="{4D57FD17-F918-44A9-BAE2-2DC4C414FD9A}" srcId="{13213060-49BC-4C92-B97D-7157D8E08758}" destId="{FC23B206-B182-4ECB-BBFB-A6BCF300DA97}" srcOrd="1" destOrd="0" parTransId="{E1C78DF8-F8A3-46C3-9CCF-CD22ACE4C27D}" sibTransId="{AACC9583-C1DE-4AC3-8874-02425978C6B9}"/>
    <dgm:cxn modelId="{60885CA6-57CE-4A29-9A5A-0DDAC2DE3D61}" srcId="{13213060-49BC-4C92-B97D-7157D8E08758}" destId="{E30BAF8A-D43E-4B6B-BA49-CFB5217A6822}" srcOrd="0" destOrd="0" parTransId="{6ACA2A30-90A6-4AE6-AB6E-49C1C997E315}" sibTransId="{30C9292B-E425-49BF-85CA-149E264DF2FA}"/>
    <dgm:cxn modelId="{627697CD-4DC1-4B66-9DE2-C36A842FD490}" type="presOf" srcId="{E30BAF8A-D43E-4B6B-BA49-CFB5217A6822}" destId="{E4E8F551-2B4B-4BFF-A016-01AB631F7A4C}" srcOrd="0" destOrd="0" presId="urn:microsoft.com/office/officeart/2005/8/layout/default"/>
    <dgm:cxn modelId="{1A87EE79-F7D6-4772-8662-9DAA2C1B1896}" srcId="{13213060-49BC-4C92-B97D-7157D8E08758}" destId="{7A243D08-C2EC-470D-9F4B-A6BF904B8CE3}" srcOrd="3" destOrd="0" parTransId="{F5EC11F3-362E-4E9C-BF57-ED77EA75DDF9}" sibTransId="{94654173-3E2F-45BD-AC88-ECEBEED39E70}"/>
    <dgm:cxn modelId="{E8A8CAC0-0E11-4A2A-AAC2-0019A4F30DBD}" type="presOf" srcId="{FC23B206-B182-4ECB-BBFB-A6BCF300DA97}" destId="{2E619D35-6C2C-48C7-B2E1-54F987D79C0A}" srcOrd="0" destOrd="0" presId="urn:microsoft.com/office/officeart/2005/8/layout/default"/>
    <dgm:cxn modelId="{014ED4F7-9011-402E-BF77-535CAEFA7C60}" type="presOf" srcId="{13213060-49BC-4C92-B97D-7157D8E08758}" destId="{8FFB2428-4C15-47EE-AA7D-D129067D74CC}" srcOrd="0" destOrd="0" presId="urn:microsoft.com/office/officeart/2005/8/layout/default"/>
    <dgm:cxn modelId="{1158D77D-0F5C-4B7C-B89D-5B33AAA0B10D}" type="presParOf" srcId="{8FFB2428-4C15-47EE-AA7D-D129067D74CC}" destId="{E4E8F551-2B4B-4BFF-A016-01AB631F7A4C}" srcOrd="0" destOrd="0" presId="urn:microsoft.com/office/officeart/2005/8/layout/default"/>
    <dgm:cxn modelId="{4BC3A06F-4195-4894-AF02-5E1778D790DA}" type="presParOf" srcId="{8FFB2428-4C15-47EE-AA7D-D129067D74CC}" destId="{869E227B-4300-4396-918A-70819306E470}" srcOrd="1" destOrd="0" presId="urn:microsoft.com/office/officeart/2005/8/layout/default"/>
    <dgm:cxn modelId="{F99E163A-731D-4490-98AB-ADF41F818D5B}" type="presParOf" srcId="{8FFB2428-4C15-47EE-AA7D-D129067D74CC}" destId="{2E619D35-6C2C-48C7-B2E1-54F987D79C0A}" srcOrd="2" destOrd="0" presId="urn:microsoft.com/office/officeart/2005/8/layout/default"/>
    <dgm:cxn modelId="{433546C7-3FFA-4CAD-8ACA-C184CB17F66A}" type="presParOf" srcId="{8FFB2428-4C15-47EE-AA7D-D129067D74CC}" destId="{22893043-0A43-4F5C-B80C-D2B83CF9C113}" srcOrd="3" destOrd="0" presId="urn:microsoft.com/office/officeart/2005/8/layout/default"/>
    <dgm:cxn modelId="{6853E045-3DF9-4769-9749-277F797280F0}" type="presParOf" srcId="{8FFB2428-4C15-47EE-AA7D-D129067D74CC}" destId="{06EAE980-B5F3-4611-9FE7-F4AB82A91374}" srcOrd="4" destOrd="0" presId="urn:microsoft.com/office/officeart/2005/8/layout/default"/>
    <dgm:cxn modelId="{C770C54C-556D-424B-BE88-D42782B0A1A9}" type="presParOf" srcId="{8FFB2428-4C15-47EE-AA7D-D129067D74CC}" destId="{4D5CB391-E970-449D-B520-C7868FA90C4C}" srcOrd="5" destOrd="0" presId="urn:microsoft.com/office/officeart/2005/8/layout/default"/>
    <dgm:cxn modelId="{9D586722-DEE6-44C9-8EB8-ED0F40530C45}" type="presParOf" srcId="{8FFB2428-4C15-47EE-AA7D-D129067D74CC}" destId="{B19D2185-3471-4BAE-8F98-14E92ABADD0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72F998-4C8D-4D66-88C6-68BCF61541D8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B6FE6E2-C5BF-4CA0-94D9-47F42431C5F3}">
      <dgm:prSet phldrT="[Text]"/>
      <dgm:spPr/>
      <dgm:t>
        <a:bodyPr/>
        <a:lstStyle/>
        <a:p>
          <a:r>
            <a:rPr lang="en-US" dirty="0" smtClean="0"/>
            <a:t>Ionized calcium – 4.1mg/dl</a:t>
          </a:r>
        </a:p>
        <a:p>
          <a:r>
            <a:rPr lang="en-US" dirty="0" smtClean="0"/>
            <a:t> (normal-4.6-5.4) mg/dl</a:t>
          </a:r>
          <a:endParaRPr lang="en-US" dirty="0"/>
        </a:p>
      </dgm:t>
    </dgm:pt>
    <dgm:pt modelId="{B89DEB6F-84B0-4B77-B61E-B4C0E1A6944E}" type="parTrans" cxnId="{756762CD-9E7E-4550-8184-FCF839C22D6F}">
      <dgm:prSet/>
      <dgm:spPr/>
      <dgm:t>
        <a:bodyPr/>
        <a:lstStyle/>
        <a:p>
          <a:endParaRPr lang="en-US"/>
        </a:p>
      </dgm:t>
    </dgm:pt>
    <dgm:pt modelId="{801C786C-6AFD-48E8-A0B4-B822A0FBFC87}" type="sibTrans" cxnId="{756762CD-9E7E-4550-8184-FCF839C22D6F}">
      <dgm:prSet/>
      <dgm:spPr/>
      <dgm:t>
        <a:bodyPr/>
        <a:lstStyle/>
        <a:p>
          <a:endParaRPr lang="en-US"/>
        </a:p>
      </dgm:t>
    </dgm:pt>
    <dgm:pt modelId="{6D5A5549-E591-4679-84CE-77CBDF8F0E6E}">
      <dgm:prSet phldrT="[Text]"/>
      <dgm:spPr/>
      <dgm:t>
        <a:bodyPr/>
        <a:lstStyle/>
        <a:p>
          <a:r>
            <a:rPr lang="en-US" dirty="0" smtClean="0"/>
            <a:t>Intact PTH – 21pg/ml</a:t>
          </a:r>
        </a:p>
        <a:p>
          <a:r>
            <a:rPr lang="en-US" dirty="0" smtClean="0"/>
            <a:t>Normal 23-66 </a:t>
          </a:r>
          <a:r>
            <a:rPr lang="en-US" dirty="0" err="1" smtClean="0"/>
            <a:t>pg</a:t>
          </a:r>
          <a:r>
            <a:rPr lang="en-US" dirty="0" smtClean="0"/>
            <a:t>/ml </a:t>
          </a:r>
        </a:p>
        <a:p>
          <a:r>
            <a:rPr lang="en-US" dirty="0" smtClean="0"/>
            <a:t>(CLIA method)</a:t>
          </a:r>
          <a:endParaRPr lang="en-US" dirty="0"/>
        </a:p>
      </dgm:t>
    </dgm:pt>
    <dgm:pt modelId="{EF94ECD2-7C5B-4DD4-BDFE-A1B015C020CA}" type="parTrans" cxnId="{37CC4F2A-C004-45B5-9568-686051B0C666}">
      <dgm:prSet/>
      <dgm:spPr/>
      <dgm:t>
        <a:bodyPr/>
        <a:lstStyle/>
        <a:p>
          <a:endParaRPr lang="en-US"/>
        </a:p>
      </dgm:t>
    </dgm:pt>
    <dgm:pt modelId="{9DE64BD5-204B-4EBF-BC81-AF12BF3E0CDF}" type="sibTrans" cxnId="{37CC4F2A-C004-45B5-9568-686051B0C666}">
      <dgm:prSet/>
      <dgm:spPr/>
      <dgm:t>
        <a:bodyPr/>
        <a:lstStyle/>
        <a:p>
          <a:endParaRPr lang="en-US"/>
        </a:p>
      </dgm:t>
    </dgm:pt>
    <dgm:pt modelId="{7FA45604-D98D-4CF4-8CFE-B12A6B9329CA}">
      <dgm:prSet phldrT="[Text]"/>
      <dgm:spPr/>
      <dgm:t>
        <a:bodyPr/>
        <a:lstStyle/>
        <a:p>
          <a:r>
            <a:rPr lang="en-US" dirty="0" smtClean="0"/>
            <a:t>S. phosphorus – 4.5 mg/dl</a:t>
          </a:r>
        </a:p>
        <a:p>
          <a:endParaRPr lang="en-US" dirty="0"/>
        </a:p>
      </dgm:t>
    </dgm:pt>
    <dgm:pt modelId="{744AC0BC-54F4-430B-8F6D-64AC3F74050E}" type="parTrans" cxnId="{11483945-C3C6-46BC-B98C-668DBBF9B7F8}">
      <dgm:prSet/>
      <dgm:spPr/>
      <dgm:t>
        <a:bodyPr/>
        <a:lstStyle/>
        <a:p>
          <a:endParaRPr lang="en-US"/>
        </a:p>
      </dgm:t>
    </dgm:pt>
    <dgm:pt modelId="{A3D5DC62-4C62-4F11-9188-4DA40B5EDD3E}" type="sibTrans" cxnId="{11483945-C3C6-46BC-B98C-668DBBF9B7F8}">
      <dgm:prSet/>
      <dgm:spPr/>
      <dgm:t>
        <a:bodyPr/>
        <a:lstStyle/>
        <a:p>
          <a:endParaRPr lang="en-US"/>
        </a:p>
      </dgm:t>
    </dgm:pt>
    <dgm:pt modelId="{50E4FE3E-D244-4095-BE18-4FD006E1C873}" type="pres">
      <dgm:prSet presAssocID="{DB72F998-4C8D-4D66-88C6-68BCF61541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C36690-0D80-4DED-8FB8-5173D302FA14}" type="pres">
      <dgm:prSet presAssocID="{5B6FE6E2-C5BF-4CA0-94D9-47F42431C5F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5A1345-C507-4241-A295-9F2C3EDEA9E0}" type="pres">
      <dgm:prSet presAssocID="{801C786C-6AFD-48E8-A0B4-B822A0FBFC87}" presName="sibTrans" presStyleCnt="0"/>
      <dgm:spPr/>
    </dgm:pt>
    <dgm:pt modelId="{BA61908D-F351-47AE-A59A-6A447FC61F28}" type="pres">
      <dgm:prSet presAssocID="{6D5A5549-E591-4679-84CE-77CBDF8F0E6E}" presName="node" presStyleLbl="node1" presStyleIdx="1" presStyleCnt="3" custLinFactNeighborX="-4761" custLinFactNeighborY="-10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DBA20A-F44C-43E3-A32D-5E69974FE7CA}" type="pres">
      <dgm:prSet presAssocID="{9DE64BD5-204B-4EBF-BC81-AF12BF3E0CDF}" presName="sibTrans" presStyleCnt="0"/>
      <dgm:spPr/>
    </dgm:pt>
    <dgm:pt modelId="{89898C4E-7CC2-4E9F-BE49-3DD28068D02B}" type="pres">
      <dgm:prSet presAssocID="{7FA45604-D98D-4CF4-8CFE-B12A6B9329CA}" presName="node" presStyleLbl="node1" presStyleIdx="2" presStyleCnt="3" custScaleY="959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4C02DB-9A23-4756-B116-CD816D7F9606}" type="presOf" srcId="{6D5A5549-E591-4679-84CE-77CBDF8F0E6E}" destId="{BA61908D-F351-47AE-A59A-6A447FC61F28}" srcOrd="0" destOrd="0" presId="urn:microsoft.com/office/officeart/2005/8/layout/default"/>
    <dgm:cxn modelId="{EA8394F3-04D6-4822-8BDA-81AE73C307D5}" type="presOf" srcId="{5B6FE6E2-C5BF-4CA0-94D9-47F42431C5F3}" destId="{DEC36690-0D80-4DED-8FB8-5173D302FA14}" srcOrd="0" destOrd="0" presId="urn:microsoft.com/office/officeart/2005/8/layout/default"/>
    <dgm:cxn modelId="{11483945-C3C6-46BC-B98C-668DBBF9B7F8}" srcId="{DB72F998-4C8D-4D66-88C6-68BCF61541D8}" destId="{7FA45604-D98D-4CF4-8CFE-B12A6B9329CA}" srcOrd="2" destOrd="0" parTransId="{744AC0BC-54F4-430B-8F6D-64AC3F74050E}" sibTransId="{A3D5DC62-4C62-4F11-9188-4DA40B5EDD3E}"/>
    <dgm:cxn modelId="{39C6172C-707F-412D-86C2-3C78A7D5B73D}" type="presOf" srcId="{7FA45604-D98D-4CF4-8CFE-B12A6B9329CA}" destId="{89898C4E-7CC2-4E9F-BE49-3DD28068D02B}" srcOrd="0" destOrd="0" presId="urn:microsoft.com/office/officeart/2005/8/layout/default"/>
    <dgm:cxn modelId="{37CC4F2A-C004-45B5-9568-686051B0C666}" srcId="{DB72F998-4C8D-4D66-88C6-68BCF61541D8}" destId="{6D5A5549-E591-4679-84CE-77CBDF8F0E6E}" srcOrd="1" destOrd="0" parTransId="{EF94ECD2-7C5B-4DD4-BDFE-A1B015C020CA}" sibTransId="{9DE64BD5-204B-4EBF-BC81-AF12BF3E0CDF}"/>
    <dgm:cxn modelId="{756762CD-9E7E-4550-8184-FCF839C22D6F}" srcId="{DB72F998-4C8D-4D66-88C6-68BCF61541D8}" destId="{5B6FE6E2-C5BF-4CA0-94D9-47F42431C5F3}" srcOrd="0" destOrd="0" parTransId="{B89DEB6F-84B0-4B77-B61E-B4C0E1A6944E}" sibTransId="{801C786C-6AFD-48E8-A0B4-B822A0FBFC87}"/>
    <dgm:cxn modelId="{ECF859FA-B7D7-4A6A-B10D-2386453EAE72}" type="presOf" srcId="{DB72F998-4C8D-4D66-88C6-68BCF61541D8}" destId="{50E4FE3E-D244-4095-BE18-4FD006E1C873}" srcOrd="0" destOrd="0" presId="urn:microsoft.com/office/officeart/2005/8/layout/default"/>
    <dgm:cxn modelId="{04056549-48BB-42A4-8BBC-6C1CC5108519}" type="presParOf" srcId="{50E4FE3E-D244-4095-BE18-4FD006E1C873}" destId="{DEC36690-0D80-4DED-8FB8-5173D302FA14}" srcOrd="0" destOrd="0" presId="urn:microsoft.com/office/officeart/2005/8/layout/default"/>
    <dgm:cxn modelId="{A838CE22-A6D3-4B1C-88F5-6DC1B514C105}" type="presParOf" srcId="{50E4FE3E-D244-4095-BE18-4FD006E1C873}" destId="{485A1345-C507-4241-A295-9F2C3EDEA9E0}" srcOrd="1" destOrd="0" presId="urn:microsoft.com/office/officeart/2005/8/layout/default"/>
    <dgm:cxn modelId="{EF4FCE1E-1596-4260-B0C9-7BDA81898DB4}" type="presParOf" srcId="{50E4FE3E-D244-4095-BE18-4FD006E1C873}" destId="{BA61908D-F351-47AE-A59A-6A447FC61F28}" srcOrd="2" destOrd="0" presId="urn:microsoft.com/office/officeart/2005/8/layout/default"/>
    <dgm:cxn modelId="{807E3672-1CC6-4B69-9B37-F08888BD4524}" type="presParOf" srcId="{50E4FE3E-D244-4095-BE18-4FD006E1C873}" destId="{C7DBA20A-F44C-43E3-A32D-5E69974FE7CA}" srcOrd="3" destOrd="0" presId="urn:microsoft.com/office/officeart/2005/8/layout/default"/>
    <dgm:cxn modelId="{9211AAC8-F0AD-418F-B550-FD4E5769963D}" type="presParOf" srcId="{50E4FE3E-D244-4095-BE18-4FD006E1C873}" destId="{89898C4E-7CC2-4E9F-BE49-3DD28068D02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36690-0D80-4DED-8FB8-5173D302FA14}">
      <dsp:nvSpPr>
        <dsp:cNvPr id="0" name=""/>
        <dsp:cNvSpPr/>
      </dsp:nvSpPr>
      <dsp:spPr>
        <a:xfrm>
          <a:off x="369260" y="159"/>
          <a:ext cx="4674379" cy="28046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Ionized calcium – 4.1mg/dl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 (normal-4.6-5.4) mg/dl</a:t>
          </a:r>
          <a:endParaRPr lang="en-US" sz="4000" kern="1200" dirty="0"/>
        </a:p>
      </dsp:txBody>
      <dsp:txXfrm>
        <a:off x="369260" y="159"/>
        <a:ext cx="4674379" cy="2804627"/>
      </dsp:txXfrm>
    </dsp:sp>
    <dsp:sp modelId="{BA61908D-F351-47AE-A59A-6A447FC61F28}">
      <dsp:nvSpPr>
        <dsp:cNvPr id="0" name=""/>
        <dsp:cNvSpPr/>
      </dsp:nvSpPr>
      <dsp:spPr>
        <a:xfrm>
          <a:off x="5288531" y="0"/>
          <a:ext cx="4674379" cy="2804627"/>
        </a:xfrm>
        <a:prstGeom prst="rect">
          <a:avLst/>
        </a:prstGeom>
        <a:solidFill>
          <a:schemeClr val="accent3">
            <a:hueOff val="8210934"/>
            <a:satOff val="-2130"/>
            <a:lumOff val="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Intact PTH – 21pg/ml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Normal 23-66 </a:t>
          </a:r>
          <a:r>
            <a:rPr lang="en-US" sz="4000" kern="1200" dirty="0" err="1" smtClean="0"/>
            <a:t>pg</a:t>
          </a:r>
          <a:r>
            <a:rPr lang="en-US" sz="4000" kern="1200" dirty="0" smtClean="0"/>
            <a:t>/ml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(CLIA method)</a:t>
          </a:r>
          <a:endParaRPr lang="en-US" sz="4000" kern="1200" dirty="0"/>
        </a:p>
      </dsp:txBody>
      <dsp:txXfrm>
        <a:off x="5288531" y="0"/>
        <a:ext cx="4674379" cy="2804627"/>
      </dsp:txXfrm>
    </dsp:sp>
    <dsp:sp modelId="{89898C4E-7CC2-4E9F-BE49-3DD28068D02B}">
      <dsp:nvSpPr>
        <dsp:cNvPr id="0" name=""/>
        <dsp:cNvSpPr/>
      </dsp:nvSpPr>
      <dsp:spPr>
        <a:xfrm>
          <a:off x="2940169" y="3272225"/>
          <a:ext cx="4674379" cy="2691685"/>
        </a:xfrm>
        <a:prstGeom prst="rect">
          <a:avLst/>
        </a:prstGeom>
        <a:solidFill>
          <a:schemeClr val="accent3">
            <a:hueOff val="16421869"/>
            <a:satOff val="-4260"/>
            <a:lumOff val="47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S. phosphorus – 4.5 mg/dl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 dirty="0"/>
        </a:p>
      </dsp:txBody>
      <dsp:txXfrm>
        <a:off x="2940169" y="3272225"/>
        <a:ext cx="4674379" cy="26916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4888C-2C19-411B-92ED-491737A49FF4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87399-85F7-4DDC-80F7-ED488F031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15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87399-85F7-4DDC-80F7-ED488F031F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2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76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7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26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1764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25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680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853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83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71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3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5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732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29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2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03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938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5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3B956-3187-42BE-A219-34CEF55C0EAD}" type="datetimeFigureOut">
              <a:rPr lang="en-US" smtClean="0"/>
              <a:t>5/25/2016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E6312-026B-4C05-B68E-AB36D2D98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81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079" y="590369"/>
            <a:ext cx="9669581" cy="13647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An Interesting case of tetralogy         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          OF  fallot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3" y="2593076"/>
            <a:ext cx="9669582" cy="375313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V MEDICAL UNIT</a:t>
            </a:r>
          </a:p>
          <a:p>
            <a:pPr algn="ctr"/>
            <a:r>
              <a:rPr lang="en-US" sz="3200" b="1" dirty="0">
                <a:solidFill>
                  <a:srgbClr val="99330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CHIEF</a:t>
            </a:r>
            <a:r>
              <a:rPr lang="en-US" sz="2800" b="1" dirty="0">
                <a:solidFill>
                  <a:srgbClr val="00B0F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3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DR </a:t>
            </a:r>
            <a:r>
              <a:rPr lang="en-US" sz="33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J</a:t>
            </a:r>
            <a:r>
              <a:rPr lang="en-US" sz="33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33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SANGUMANI MD, D.D</a:t>
            </a:r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iab</a:t>
            </a:r>
            <a:endParaRPr lang="en-US" sz="33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ASSISTANTs</a:t>
            </a:r>
            <a:r>
              <a:rPr lang="en-US" sz="2800" b="1" dirty="0" smtClean="0">
                <a:solidFill>
                  <a:srgbClr val="00B0F0"/>
                </a:solidFill>
              </a:rPr>
              <a:t>   </a:t>
            </a:r>
          </a:p>
          <a:p>
            <a:pPr algn="ctr"/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DR R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SUNDARAM MD</a:t>
            </a:r>
            <a:endParaRPr lang="en-US" sz="3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DR K.S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RAGHAVAN </a:t>
            </a:r>
            <a:r>
              <a:rPr lang="en-US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MD,d.diab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7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822" y="873457"/>
            <a:ext cx="9955590" cy="4917744"/>
          </a:xfrm>
        </p:spPr>
        <p:txBody>
          <a:bodyPr/>
          <a:lstStyle/>
          <a:p>
            <a:r>
              <a:rPr lang="en-US" sz="3600" b="1" dirty="0"/>
              <a:t>B/L pan digital carpopedal clubbing +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16915" r="23346" b="19403"/>
          <a:stretch/>
        </p:blipFill>
        <p:spPr>
          <a:xfrm rot="16200000">
            <a:off x="4338098" y="-918113"/>
            <a:ext cx="3875964" cy="9542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963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t="15096" r="13588" b="20937"/>
          <a:stretch/>
        </p:blipFill>
        <p:spPr>
          <a:xfrm>
            <a:off x="2333768" y="1651379"/>
            <a:ext cx="7369792" cy="3439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887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5218" y="504967"/>
            <a:ext cx="10242193" cy="5286233"/>
          </a:xfrm>
        </p:spPr>
        <p:txBody>
          <a:bodyPr/>
          <a:lstStyle/>
          <a:p>
            <a:r>
              <a:rPr lang="en-US" sz="4400" dirty="0" err="1" smtClean="0"/>
              <a:t>Dolichocephaly</a:t>
            </a:r>
            <a:r>
              <a:rPr lang="en-US" sz="4400" dirty="0" smtClean="0"/>
              <a:t> </a:t>
            </a:r>
            <a:endParaRPr lang="en-US" sz="4400" dirty="0"/>
          </a:p>
          <a:p>
            <a:pPr marL="0" indent="0">
              <a:buNone/>
            </a:pPr>
            <a:endParaRPr lang="en-US" sz="32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8" t="13958" b="15153"/>
          <a:stretch/>
        </p:blipFill>
        <p:spPr>
          <a:xfrm>
            <a:off x="4967785" y="297085"/>
            <a:ext cx="6523630" cy="6217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549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High arched </a:t>
            </a:r>
            <a:r>
              <a:rPr lang="en-US" sz="3600" dirty="0" smtClean="0"/>
              <a:t>palate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6" t="1176" r="3766"/>
          <a:stretch/>
        </p:blipFill>
        <p:spPr>
          <a:xfrm>
            <a:off x="5881095" y="1078173"/>
            <a:ext cx="5487492" cy="4713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456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68" y="618519"/>
            <a:ext cx="9640643" cy="1055536"/>
          </a:xfrm>
        </p:spPr>
        <p:txBody>
          <a:bodyPr/>
          <a:lstStyle/>
          <a:p>
            <a:r>
              <a:rPr lang="en-US" dirty="0" smtClean="0"/>
              <a:t>Anthropometry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0800" y="1674055"/>
            <a:ext cx="10195717" cy="4713937"/>
          </a:xfrm>
        </p:spPr>
        <p:txBody>
          <a:bodyPr>
            <a:noAutofit/>
          </a:bodyPr>
          <a:lstStyle/>
          <a:p>
            <a:r>
              <a:rPr lang="en-US" sz="3200" dirty="0" smtClean="0"/>
              <a:t>Height -  127cm</a:t>
            </a:r>
          </a:p>
          <a:p>
            <a:r>
              <a:rPr lang="en-US" sz="3200" dirty="0" smtClean="0"/>
              <a:t>Weight -19 kg</a:t>
            </a:r>
          </a:p>
          <a:p>
            <a:r>
              <a:rPr lang="en-US" sz="3200" dirty="0" smtClean="0"/>
              <a:t>Upper segment – 57 cm</a:t>
            </a:r>
          </a:p>
          <a:p>
            <a:r>
              <a:rPr lang="en-US" sz="3200" dirty="0" smtClean="0"/>
              <a:t>Lower segment- 70 cm</a:t>
            </a:r>
          </a:p>
          <a:p>
            <a:r>
              <a:rPr lang="en-US" sz="3200" dirty="0" smtClean="0"/>
              <a:t>Head circumference – 47 cm</a:t>
            </a:r>
          </a:p>
          <a:p>
            <a:r>
              <a:rPr lang="en-US" sz="3200" dirty="0" smtClean="0"/>
              <a:t>Arm span -125 cm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641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503" y="304620"/>
            <a:ext cx="9791817" cy="910031"/>
          </a:xfrm>
        </p:spPr>
        <p:txBody>
          <a:bodyPr/>
          <a:lstStyle/>
          <a:p>
            <a:r>
              <a:rPr lang="en-US" b="1" dirty="0" smtClean="0"/>
              <a:t>vitals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820" y="1009934"/>
            <a:ext cx="10563367" cy="5677469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Pulse  – 112/min, regular, large volume pulse, normal character, no arterial wall thickening, no radio-radial and radio-femoral delay, felt equally in all peripheral accessible vessels.</a:t>
            </a:r>
          </a:p>
          <a:p>
            <a:r>
              <a:rPr lang="en-US" sz="3000" b="1" dirty="0" smtClean="0"/>
              <a:t>BP(mm of Hg)-  Upper Limb    Right- 90/60     Left- 90/60</a:t>
            </a:r>
          </a:p>
          <a:p>
            <a:pPr marL="0" indent="0">
              <a:buNone/>
            </a:pPr>
            <a:r>
              <a:rPr lang="en-US" sz="3000" b="1" dirty="0" smtClean="0"/>
              <a:t>                            Lower Limb    Right- 100/70       Left- 100/70</a:t>
            </a:r>
          </a:p>
          <a:p>
            <a:r>
              <a:rPr lang="en-US" sz="3000" b="1" dirty="0" smtClean="0"/>
              <a:t>SPO2   – 90% in room air</a:t>
            </a:r>
          </a:p>
          <a:p>
            <a:r>
              <a:rPr lang="en-US" sz="3000" b="1" dirty="0" smtClean="0"/>
              <a:t>Respiratory rate – 28/min,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58698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525" y="209085"/>
            <a:ext cx="9941942" cy="650724"/>
          </a:xfrm>
        </p:spPr>
        <p:txBody>
          <a:bodyPr>
            <a:normAutofit/>
          </a:bodyPr>
          <a:lstStyle/>
          <a:p>
            <a:r>
              <a:rPr lang="en-US" dirty="0" smtClean="0"/>
              <a:t>Systemic 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9241" y="764276"/>
            <a:ext cx="10617959" cy="60937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000" b="1" dirty="0" smtClean="0"/>
              <a:t>CVS</a:t>
            </a:r>
          </a:p>
          <a:p>
            <a:pPr marL="0" indent="0">
              <a:buNone/>
            </a:pPr>
            <a:r>
              <a:rPr lang="en-US" sz="4000" b="1" i="1" dirty="0" smtClean="0"/>
              <a:t>INSPECTION</a:t>
            </a:r>
          </a:p>
          <a:p>
            <a:pPr marL="0" indent="0">
              <a:buNone/>
            </a:pPr>
            <a:r>
              <a:rPr lang="en-US" sz="4000" i="1" dirty="0" smtClean="0"/>
              <a:t>Precordial bulge +</a:t>
            </a:r>
          </a:p>
          <a:p>
            <a:pPr marL="0" indent="0">
              <a:buNone/>
            </a:pPr>
            <a:r>
              <a:rPr lang="en-US" sz="4000" i="1" dirty="0" smtClean="0"/>
              <a:t>Pectus excavatum +</a:t>
            </a:r>
          </a:p>
          <a:p>
            <a:pPr marL="0" indent="0">
              <a:buNone/>
            </a:pPr>
            <a:r>
              <a:rPr lang="en-US" sz="4000" i="1" dirty="0" smtClean="0"/>
              <a:t>Trachea in midline</a:t>
            </a:r>
          </a:p>
          <a:p>
            <a:pPr marL="0" indent="0">
              <a:buNone/>
            </a:pPr>
            <a:r>
              <a:rPr lang="en-US" sz="4000" dirty="0" smtClean="0"/>
              <a:t>Apical impulse in left 6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intercostal space ½ inch lateral to mid-</a:t>
            </a:r>
            <a:r>
              <a:rPr lang="en-US" sz="4000" dirty="0" err="1" smtClean="0"/>
              <a:t>clavicular</a:t>
            </a:r>
            <a:r>
              <a:rPr lang="en-US" sz="4000" dirty="0" smtClean="0"/>
              <a:t> line,    hyper dynamic in character</a:t>
            </a:r>
            <a:endParaRPr lang="en-US" sz="4000" dirty="0"/>
          </a:p>
          <a:p>
            <a:pPr marL="0" indent="0">
              <a:buNone/>
            </a:pPr>
            <a:r>
              <a:rPr lang="en-US" sz="4000" dirty="0" smtClean="0"/>
              <a:t>Epigastric / Rt. &amp; Lt. Parasternal/ Supraclavicular / Suprasternal pulsations +</a:t>
            </a:r>
            <a:r>
              <a:rPr lang="en-US" sz="4000" dirty="0"/>
              <a:t> </a:t>
            </a:r>
            <a:endParaRPr lang="en-US" sz="4000" dirty="0" smtClean="0"/>
          </a:p>
          <a:p>
            <a:pPr marL="0" indent="0">
              <a:buNone/>
            </a:pPr>
            <a:r>
              <a:rPr lang="en-US" sz="4000" dirty="0" smtClean="0"/>
              <a:t>JVP elevated </a:t>
            </a:r>
          </a:p>
          <a:p>
            <a:pPr marL="0" indent="0">
              <a:buNone/>
            </a:pPr>
            <a:r>
              <a:rPr lang="en-US" sz="4000" dirty="0" smtClean="0"/>
              <a:t>No scar/sinus</a:t>
            </a:r>
          </a:p>
          <a:p>
            <a:pPr marL="0" indent="0">
              <a:buNone/>
            </a:pPr>
            <a:r>
              <a:rPr lang="en-US" sz="4000" dirty="0" smtClean="0"/>
              <a:t>No spinal deformity</a:t>
            </a:r>
          </a:p>
          <a:p>
            <a:pPr marL="0" indent="0">
              <a:buNone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94239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palpation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Parasternal heave</a:t>
            </a:r>
          </a:p>
          <a:p>
            <a:r>
              <a:rPr lang="en-US" sz="3600" dirty="0" smtClean="0"/>
              <a:t>Systolic thrill present in mitral area</a:t>
            </a:r>
          </a:p>
          <a:p>
            <a:r>
              <a:rPr lang="en-US" sz="3600" dirty="0" smtClean="0"/>
              <a:t>No palpable heart sounds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719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764" y="168142"/>
            <a:ext cx="9905998" cy="828145"/>
          </a:xfrm>
        </p:spPr>
        <p:txBody>
          <a:bodyPr/>
          <a:lstStyle/>
          <a:p>
            <a:r>
              <a:rPr lang="en-US" dirty="0" smtClean="0"/>
              <a:t>auscultation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764" y="887103"/>
            <a:ext cx="10650253" cy="5813947"/>
          </a:xfrm>
        </p:spPr>
        <p:txBody>
          <a:bodyPr>
            <a:noAutofit/>
          </a:bodyPr>
          <a:lstStyle/>
          <a:p>
            <a:r>
              <a:rPr lang="en-US" sz="1800" dirty="0" smtClean="0"/>
              <a:t>AORTIC AREA</a:t>
            </a:r>
          </a:p>
          <a:p>
            <a:pPr marL="0" indent="0">
              <a:buNone/>
            </a:pPr>
            <a:r>
              <a:rPr lang="en-US" sz="1800" dirty="0" smtClean="0"/>
              <a:t>       S2 single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ESM GRADE 3/6 + </a:t>
            </a:r>
          </a:p>
          <a:p>
            <a:r>
              <a:rPr lang="en-US" sz="1800" dirty="0" smtClean="0"/>
              <a:t>MITRAL AREA</a:t>
            </a:r>
          </a:p>
          <a:p>
            <a:pPr marL="0" indent="0">
              <a:buNone/>
            </a:pPr>
            <a:r>
              <a:rPr lang="en-US" sz="1800" dirty="0" smtClean="0"/>
              <a:t>       PSM GRADE 4/6 +</a:t>
            </a:r>
          </a:p>
          <a:p>
            <a:pPr marL="0" indent="0">
              <a:buNone/>
            </a:pPr>
            <a:r>
              <a:rPr lang="en-US" sz="1800" dirty="0" smtClean="0"/>
              <a:t>       S1 S2 soft </a:t>
            </a:r>
          </a:p>
          <a:p>
            <a:r>
              <a:rPr lang="en-US" sz="1800" dirty="0" smtClean="0"/>
              <a:t>TRICUSPID AREA</a:t>
            </a:r>
          </a:p>
          <a:p>
            <a:pPr marL="0" indent="0">
              <a:buNone/>
            </a:pPr>
            <a:r>
              <a:rPr lang="en-US" sz="1800" dirty="0" smtClean="0"/>
              <a:t>       PSM+ 3/6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S1 S2 soft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PULMONARY AREA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ESM GRADE 3/6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 S2 single</a:t>
            </a:r>
          </a:p>
          <a:p>
            <a:pPr marL="0" indent="0">
              <a:buNone/>
            </a:pPr>
            <a:r>
              <a:rPr lang="en-US" sz="1800" dirty="0" smtClean="0"/>
              <a:t>    CONTINUOUS MURMUR +  left INTERSCAPULAR and INFRASCAPULAR AREAS</a:t>
            </a:r>
          </a:p>
        </p:txBody>
      </p:sp>
    </p:spTree>
    <p:extLst>
      <p:ext uri="{BB962C8B-B14F-4D97-AF65-F5344CB8AC3E}">
        <p14:creationId xmlns:p14="http://schemas.microsoft.com/office/powerpoint/2010/main" val="1730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74678"/>
            <a:ext cx="9905998" cy="732610"/>
          </a:xfrm>
        </p:spPr>
        <p:txBody>
          <a:bodyPr/>
          <a:lstStyle/>
          <a:p>
            <a:r>
              <a:rPr lang="en-US" dirty="0" smtClean="0"/>
              <a:t>RESPIRATORY SYSTEM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137648"/>
            <a:ext cx="9905998" cy="1203397"/>
          </a:xfrm>
        </p:spPr>
        <p:txBody>
          <a:bodyPr/>
          <a:lstStyle/>
          <a:p>
            <a:r>
              <a:rPr lang="en-US" dirty="0" smtClean="0"/>
              <a:t>B/L AIR ENTRY EQUAL</a:t>
            </a:r>
          </a:p>
          <a:p>
            <a:r>
              <a:rPr lang="en-US" dirty="0" smtClean="0"/>
              <a:t>CREPTS IN LEFT INTERSCAPULAR N INFRASCAPULAR AREA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1413" y="2478205"/>
            <a:ext cx="9108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ABDOMEN</a:t>
            </a:r>
            <a:endParaRPr lang="en-US" sz="2000" dirty="0" smtClean="0"/>
          </a:p>
          <a:p>
            <a:r>
              <a:rPr lang="en-US" sz="2400" dirty="0" smtClean="0"/>
              <a:t>SOFT</a:t>
            </a:r>
          </a:p>
          <a:p>
            <a:r>
              <a:rPr lang="en-US" sz="2400" dirty="0" smtClean="0"/>
              <a:t>TENDERNESS IN RIGHT HYPOCHONDRIUM </a:t>
            </a:r>
          </a:p>
          <a:p>
            <a:r>
              <a:rPr lang="en-US" sz="2400" dirty="0" smtClean="0"/>
              <a:t>NO ORGANOMEGALY</a:t>
            </a:r>
          </a:p>
          <a:p>
            <a:endParaRPr lang="en-US" sz="2400" dirty="0"/>
          </a:p>
          <a:p>
            <a:r>
              <a:rPr lang="en-US" sz="3600" dirty="0" smtClean="0"/>
              <a:t>CNS</a:t>
            </a:r>
          </a:p>
          <a:p>
            <a:r>
              <a:rPr lang="en-US" sz="2400" dirty="0" smtClean="0"/>
              <a:t>NO FOCAL NEUROLOGICAL DEFICIT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372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0876" y="996286"/>
            <a:ext cx="10890915" cy="454470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15 years old male Mr. Ranjith Kumar studying in 6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standard admitted with complaints of </a:t>
            </a:r>
          </a:p>
          <a:p>
            <a:pPr marL="0" indent="0">
              <a:buNone/>
            </a:pPr>
            <a:r>
              <a:rPr lang="en-US" sz="3600" b="1" dirty="0" smtClean="0"/>
              <a:t>       Breathlessness - 15 days</a:t>
            </a:r>
          </a:p>
          <a:p>
            <a:pPr marL="0" indent="0">
              <a:buNone/>
            </a:pPr>
            <a:r>
              <a:rPr lang="en-US" sz="3600" b="1" dirty="0" smtClean="0"/>
              <a:t>       Fever – 7 days</a:t>
            </a:r>
          </a:p>
          <a:p>
            <a:pPr marL="0" indent="0">
              <a:buNone/>
            </a:pPr>
            <a:r>
              <a:rPr lang="en-US" sz="3600" b="1" dirty="0"/>
              <a:t> </a:t>
            </a:r>
            <a:r>
              <a:rPr lang="en-US" sz="3600" b="1" dirty="0" smtClean="0"/>
              <a:t>      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383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461264"/>
              </p:ext>
            </p:extLst>
          </p:nvPr>
        </p:nvGraphicFramePr>
        <p:xfrm>
          <a:off x="996287" y="1023581"/>
          <a:ext cx="10235821" cy="5390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5470" y="95534"/>
            <a:ext cx="4261720" cy="1071349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INVESTIGATIONS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287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4776633"/>
              </p:ext>
            </p:extLst>
          </p:nvPr>
        </p:nvGraphicFramePr>
        <p:xfrm>
          <a:off x="1148575" y="591015"/>
          <a:ext cx="10209484" cy="485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932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9574985"/>
              </p:ext>
            </p:extLst>
          </p:nvPr>
        </p:nvGraphicFramePr>
        <p:xfrm>
          <a:off x="1078173" y="764275"/>
          <a:ext cx="10385946" cy="5704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1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2745130"/>
              </p:ext>
            </p:extLst>
          </p:nvPr>
        </p:nvGraphicFramePr>
        <p:xfrm>
          <a:off x="1141413" y="491319"/>
          <a:ext cx="10554719" cy="5964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63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 abdomen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0972" y="1826406"/>
            <a:ext cx="9905998" cy="4478859"/>
          </a:xfrm>
        </p:spPr>
        <p:txBody>
          <a:bodyPr>
            <a:noAutofit/>
          </a:bodyPr>
          <a:lstStyle/>
          <a:p>
            <a:r>
              <a:rPr lang="en-US" sz="3200" dirty="0" smtClean="0"/>
              <a:t>LIVER- 11.4cm with normal echoes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IVC &amp; Hepatic veins prominent </a:t>
            </a:r>
          </a:p>
          <a:p>
            <a:r>
              <a:rPr lang="en-US" sz="3200" dirty="0" smtClean="0"/>
              <a:t>Both kidneys normal in size 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Impression :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congestive liver, minimal free fluid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4118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31023" r="27597" b="23345"/>
          <a:stretch/>
        </p:blipFill>
        <p:spPr>
          <a:xfrm>
            <a:off x="942534" y="63196"/>
            <a:ext cx="10761785" cy="207337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7" y="2388672"/>
            <a:ext cx="10741402" cy="2073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7" y="4727671"/>
            <a:ext cx="10741402" cy="17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2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69" y="618518"/>
            <a:ext cx="9640642" cy="788251"/>
          </a:xfrm>
        </p:spPr>
        <p:txBody>
          <a:bodyPr/>
          <a:lstStyle/>
          <a:p>
            <a:r>
              <a:rPr lang="en-US" dirty="0" smtClean="0"/>
              <a:t>ECG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0326" y="1406770"/>
            <a:ext cx="9119643" cy="4516358"/>
          </a:xfrm>
        </p:spPr>
        <p:txBody>
          <a:bodyPr>
            <a:noAutofit/>
          </a:bodyPr>
          <a:lstStyle/>
          <a:p>
            <a:r>
              <a:rPr lang="en-US" sz="3200" dirty="0" smtClean="0"/>
              <a:t>Rate 120/ min</a:t>
            </a:r>
          </a:p>
          <a:p>
            <a:r>
              <a:rPr lang="en-US" sz="3200" dirty="0" smtClean="0"/>
              <a:t>Sinus rhythm</a:t>
            </a:r>
          </a:p>
          <a:p>
            <a:r>
              <a:rPr lang="en-US" sz="3200" dirty="0" smtClean="0"/>
              <a:t>Right axis deviation </a:t>
            </a:r>
          </a:p>
          <a:p>
            <a:r>
              <a:rPr lang="en-US" sz="3200" dirty="0" smtClean="0"/>
              <a:t>P- pulmonale</a:t>
            </a:r>
          </a:p>
          <a:p>
            <a:r>
              <a:rPr lang="en-US" sz="3200" dirty="0" smtClean="0"/>
              <a:t>R- ventricular hypertrophy</a:t>
            </a:r>
          </a:p>
        </p:txBody>
      </p:sp>
    </p:spTree>
    <p:extLst>
      <p:ext uri="{BB962C8B-B14F-4D97-AF65-F5344CB8AC3E}">
        <p14:creationId xmlns:p14="http://schemas.microsoft.com/office/powerpoint/2010/main" val="39543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719" y="68059"/>
            <a:ext cx="3826373" cy="841792"/>
          </a:xfrm>
        </p:spPr>
        <p:txBody>
          <a:bodyPr/>
          <a:lstStyle/>
          <a:p>
            <a:r>
              <a:rPr lang="en-US" dirty="0" smtClean="0"/>
              <a:t>CHEST XRAY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4" t="9553" r="8136" b="9651"/>
          <a:stretch/>
        </p:blipFill>
        <p:spPr>
          <a:xfrm>
            <a:off x="2105649" y="807720"/>
            <a:ext cx="7887371" cy="52932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ight Arrow 15"/>
          <p:cNvSpPr/>
          <p:nvPr/>
        </p:nvSpPr>
        <p:spPr>
          <a:xfrm>
            <a:off x="3341716" y="21200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Left Arrow 16"/>
          <p:cNvSpPr/>
          <p:nvPr/>
        </p:nvSpPr>
        <p:spPr>
          <a:xfrm>
            <a:off x="8627226" y="3915531"/>
            <a:ext cx="651164" cy="6093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7547212" y="4940490"/>
            <a:ext cx="6259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BOOT SHAPED HEART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697" y="2019880"/>
            <a:ext cx="31930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RIGHT SIDE AORTIC ARCH</a:t>
            </a:r>
          </a:p>
        </p:txBody>
      </p:sp>
    </p:spTree>
    <p:extLst>
      <p:ext uri="{BB962C8B-B14F-4D97-AF65-F5344CB8AC3E}">
        <p14:creationId xmlns:p14="http://schemas.microsoft.com/office/powerpoint/2010/main" val="9247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2890" y="249416"/>
            <a:ext cx="10105715" cy="4460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 RAY SKELETAL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890" y="918427"/>
            <a:ext cx="9764521" cy="746600"/>
          </a:xfrm>
        </p:spPr>
        <p:txBody>
          <a:bodyPr/>
          <a:lstStyle/>
          <a:p>
            <a:r>
              <a:rPr lang="en-US" dirty="0" smtClean="0"/>
              <a:t>HEMI VERTEBRAE L4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5382" y="748122"/>
            <a:ext cx="5572962" cy="5913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ight Arrow 5"/>
          <p:cNvSpPr/>
          <p:nvPr/>
        </p:nvSpPr>
        <p:spPr>
          <a:xfrm rot="10800000">
            <a:off x="7096835" y="5213445"/>
            <a:ext cx="2006221" cy="49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03056" y="5213445"/>
            <a:ext cx="2169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L4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277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182419"/>
            <a:ext cx="10020469" cy="928929"/>
          </a:xfrm>
        </p:spPr>
        <p:txBody>
          <a:bodyPr/>
          <a:lstStyle/>
          <a:p>
            <a:r>
              <a:rPr lang="en-US" dirty="0" smtClean="0"/>
              <a:t>Cardiologist opinion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212" y="928468"/>
            <a:ext cx="10649243" cy="617571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Conotruncal facies </a:t>
            </a:r>
            <a:endParaRPr lang="en-US" dirty="0"/>
          </a:p>
          <a:p>
            <a:r>
              <a:rPr lang="en-US" dirty="0" smtClean="0"/>
              <a:t>ECHO </a:t>
            </a:r>
          </a:p>
          <a:p>
            <a:pPr marL="0" indent="0">
              <a:buNone/>
            </a:pPr>
            <a:r>
              <a:rPr lang="en-US" dirty="0" smtClean="0"/>
              <a:t>       - Large sub aortic VSD with bi-directional shunt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- 50% overriding of aorta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- Right ventricular outflow tract obstruction appears to end blindly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Pulmonary atresia +</a:t>
            </a:r>
          </a:p>
          <a:p>
            <a:pPr marL="0" indent="0">
              <a:buNone/>
            </a:pPr>
            <a:r>
              <a:rPr lang="en-US" dirty="0" smtClean="0"/>
              <a:t>       - Right sided aortic arch</a:t>
            </a:r>
          </a:p>
          <a:p>
            <a:pPr marL="0" indent="0">
              <a:buNone/>
            </a:pPr>
            <a:r>
              <a:rPr lang="en-US" dirty="0" smtClean="0"/>
              <a:t>       - Aorto - pulmonary collaterals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- </a:t>
            </a:r>
            <a:r>
              <a:rPr lang="en-US" dirty="0"/>
              <a:t>P</a:t>
            </a:r>
            <a:r>
              <a:rPr lang="en-US" dirty="0" smtClean="0"/>
              <a:t>atent foramen ovale +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RA RV dilated, Tricuspid regurgitation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- No PDA , No coarctation of aorta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05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present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287" y="1665027"/>
            <a:ext cx="10051124" cy="412617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9600" b="1" dirty="0" err="1" smtClean="0"/>
              <a:t>Dyspnoea</a:t>
            </a:r>
            <a:endParaRPr lang="en-US" sz="9600" b="1" dirty="0" smtClean="0"/>
          </a:p>
          <a:p>
            <a:pPr marL="0" indent="0">
              <a:buNone/>
            </a:pPr>
            <a:r>
              <a:rPr lang="en-US" sz="9600" dirty="0" smtClean="0"/>
              <a:t>         present at rest</a:t>
            </a:r>
          </a:p>
          <a:p>
            <a:pPr marL="0" indent="0">
              <a:buNone/>
            </a:pPr>
            <a:r>
              <a:rPr lang="en-US" sz="9600" dirty="0" smtClean="0"/>
              <a:t>         aggravated on exertion</a:t>
            </a:r>
          </a:p>
          <a:p>
            <a:pPr marL="0" indent="0">
              <a:buNone/>
            </a:pPr>
            <a:r>
              <a:rPr lang="en-US" sz="9600" dirty="0" smtClean="0"/>
              <a:t>         relieved by squatting </a:t>
            </a:r>
          </a:p>
          <a:p>
            <a:pPr marL="0" indent="0">
              <a:buNone/>
            </a:pPr>
            <a:r>
              <a:rPr lang="en-US" sz="9600" dirty="0" smtClean="0"/>
              <a:t>         not associated with chest pain / palpitation </a:t>
            </a:r>
          </a:p>
          <a:p>
            <a:pPr marL="0" indent="0">
              <a:buNone/>
            </a:pPr>
            <a:r>
              <a:rPr lang="en-US" sz="9600" dirty="0"/>
              <a:t> </a:t>
            </a:r>
            <a:r>
              <a:rPr lang="en-US" sz="9600" dirty="0" smtClean="0"/>
              <a:t>        </a:t>
            </a:r>
            <a:endParaRPr lang="en-US" sz="6200" dirty="0" smtClean="0"/>
          </a:p>
        </p:txBody>
      </p:sp>
    </p:spTree>
    <p:extLst>
      <p:ext uri="{BB962C8B-B14F-4D97-AF65-F5344CB8AC3E}">
        <p14:creationId xmlns:p14="http://schemas.microsoft.com/office/powerpoint/2010/main" val="166609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ANJITHKUMAR  14_M2016032211292447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286" y="712957"/>
            <a:ext cx="10184653" cy="5428536"/>
          </a:xfrm>
        </p:spPr>
      </p:pic>
    </p:spTree>
    <p:extLst>
      <p:ext uri="{BB962C8B-B14F-4D97-AF65-F5344CB8AC3E}">
        <p14:creationId xmlns:p14="http://schemas.microsoft.com/office/powerpoint/2010/main" val="270374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ANJITHKUMAR  14_M2016032211162999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1127" y="436556"/>
            <a:ext cx="9880979" cy="5977050"/>
          </a:xfrm>
        </p:spPr>
      </p:pic>
    </p:spTree>
    <p:extLst>
      <p:ext uri="{BB962C8B-B14F-4D97-AF65-F5344CB8AC3E}">
        <p14:creationId xmlns:p14="http://schemas.microsoft.com/office/powerpoint/2010/main" val="311817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ANJITHKUMAR  14_M2016032211292447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413" y="306606"/>
            <a:ext cx="7661393" cy="5745400"/>
          </a:xfrm>
        </p:spPr>
      </p:pic>
    </p:spTree>
    <p:extLst>
      <p:ext uri="{BB962C8B-B14F-4D97-AF65-F5344CB8AC3E}">
        <p14:creationId xmlns:p14="http://schemas.microsoft.com/office/powerpoint/2010/main" val="331497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ANJITHKUMAR  14_M2016032211182279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4776" y="474109"/>
            <a:ext cx="9021170" cy="5317091"/>
          </a:xfrm>
        </p:spPr>
      </p:pic>
    </p:spTree>
    <p:extLst>
      <p:ext uri="{BB962C8B-B14F-4D97-AF65-F5344CB8AC3E}">
        <p14:creationId xmlns:p14="http://schemas.microsoft.com/office/powerpoint/2010/main" val="136928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ANJITHKUMAR  14_M2016032211351776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242" y="402467"/>
            <a:ext cx="9778169" cy="5388733"/>
          </a:xfrm>
        </p:spPr>
      </p:pic>
    </p:spTree>
    <p:extLst>
      <p:ext uri="{BB962C8B-B14F-4D97-AF65-F5344CB8AC3E}">
        <p14:creationId xmlns:p14="http://schemas.microsoft.com/office/powerpoint/2010/main" val="139948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ANJITHKUMAR  14_M2016032310160130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412" y="618518"/>
            <a:ext cx="10295411" cy="5337559"/>
          </a:xfrm>
        </p:spPr>
      </p:pic>
    </p:spTree>
    <p:extLst>
      <p:ext uri="{BB962C8B-B14F-4D97-AF65-F5344CB8AC3E}">
        <p14:creationId xmlns:p14="http://schemas.microsoft.com/office/powerpoint/2010/main" val="111975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212" y="253219"/>
            <a:ext cx="3727395" cy="731524"/>
          </a:xfrm>
        </p:spPr>
        <p:txBody>
          <a:bodyPr/>
          <a:lstStyle/>
          <a:p>
            <a:r>
              <a:rPr lang="en-US" dirty="0" smtClean="0"/>
              <a:t> Ct angiogram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"/>
          <a:stretch/>
        </p:blipFill>
        <p:spPr>
          <a:xfrm rot="5400000">
            <a:off x="2149755" y="484353"/>
            <a:ext cx="5514534" cy="651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Left Arrow 2"/>
          <p:cNvSpPr/>
          <p:nvPr/>
        </p:nvSpPr>
        <p:spPr>
          <a:xfrm>
            <a:off x="6608618" y="213360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Left Arrow 4"/>
          <p:cNvSpPr/>
          <p:nvPr/>
        </p:nvSpPr>
        <p:spPr>
          <a:xfrm>
            <a:off x="5084618" y="426747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/>
          <p:cNvSpPr txBox="1"/>
          <p:nvPr/>
        </p:nvSpPr>
        <p:spPr>
          <a:xfrm>
            <a:off x="7683690" y="2133600"/>
            <a:ext cx="466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MAPCA  from left suclavian artery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6420420" y="4267477"/>
            <a:ext cx="4925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MAPCA  from </a:t>
            </a:r>
            <a:r>
              <a:rPr lang="en-US" sz="2800" b="1" dirty="0" smtClean="0"/>
              <a:t>descending aorta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2104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73" y="1992595"/>
            <a:ext cx="1751643" cy="31140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t="2363" r="1" b="8282"/>
          <a:stretch/>
        </p:blipFill>
        <p:spPr>
          <a:xfrm>
            <a:off x="534572" y="436098"/>
            <a:ext cx="3346922" cy="538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3"/>
          <a:stretch/>
        </p:blipFill>
        <p:spPr>
          <a:xfrm>
            <a:off x="4055758" y="1280431"/>
            <a:ext cx="4216990" cy="4051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2" t="62975"/>
          <a:stretch/>
        </p:blipFill>
        <p:spPr>
          <a:xfrm>
            <a:off x="8447012" y="1280431"/>
            <a:ext cx="3648846" cy="4051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Left Arrow 2"/>
          <p:cNvSpPr/>
          <p:nvPr/>
        </p:nvSpPr>
        <p:spPr>
          <a:xfrm>
            <a:off x="2479963" y="2209661"/>
            <a:ext cx="789710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Left Arrow 7"/>
          <p:cNvSpPr/>
          <p:nvPr/>
        </p:nvSpPr>
        <p:spPr>
          <a:xfrm>
            <a:off x="6414655" y="2646218"/>
            <a:ext cx="748145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Left Arrow 8"/>
          <p:cNvSpPr/>
          <p:nvPr/>
        </p:nvSpPr>
        <p:spPr>
          <a:xfrm>
            <a:off x="10460182" y="2945683"/>
            <a:ext cx="858982" cy="2423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729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1946" y="504966"/>
            <a:ext cx="10495129" cy="6005015"/>
          </a:xfrm>
        </p:spPr>
        <p:txBody>
          <a:bodyPr>
            <a:normAutofit/>
          </a:bodyPr>
          <a:lstStyle/>
          <a:p>
            <a:r>
              <a:rPr lang="en-IN" dirty="0" smtClean="0"/>
              <a:t>DOUBLE AORTIC ARCH</a:t>
            </a:r>
          </a:p>
          <a:p>
            <a:r>
              <a:rPr lang="en-IN" dirty="0" smtClean="0"/>
              <a:t>Ascending aorta- 3.6 cm   Descending aorta- 1.9 cm</a:t>
            </a:r>
          </a:p>
          <a:p>
            <a:r>
              <a:rPr lang="en-IN" dirty="0" smtClean="0"/>
              <a:t>Normal situs solitus and levocardia</a:t>
            </a:r>
          </a:p>
          <a:p>
            <a:r>
              <a:rPr lang="en-IN" dirty="0" smtClean="0"/>
              <a:t>Grossly dilated RA RV with PULMONARY ATRESIA </a:t>
            </a:r>
          </a:p>
          <a:p>
            <a:r>
              <a:rPr lang="en-IN" dirty="0" smtClean="0"/>
              <a:t>Large VSD</a:t>
            </a:r>
          </a:p>
          <a:p>
            <a:r>
              <a:rPr lang="en-IN" dirty="0" smtClean="0"/>
              <a:t>MAPCA a) size 0.8 cm as a branch from L-</a:t>
            </a:r>
            <a:r>
              <a:rPr lang="en-IN" dirty="0" err="1" smtClean="0"/>
              <a:t>subclavian</a:t>
            </a:r>
            <a:endParaRPr lang="en-IN" dirty="0" smtClean="0"/>
          </a:p>
          <a:p>
            <a:r>
              <a:rPr lang="en-IN" dirty="0"/>
              <a:t> </a:t>
            </a:r>
            <a:r>
              <a:rPr lang="en-IN" dirty="0" smtClean="0"/>
              <a:t>           b) 1.1 cm from descending aorta</a:t>
            </a:r>
          </a:p>
          <a:p>
            <a:pPr marL="0" indent="0">
              <a:buNone/>
            </a:pPr>
            <a:r>
              <a:rPr lang="en-IN" dirty="0" smtClean="0"/>
              <a:t> All pulmonary veins draining into L-atrium</a:t>
            </a:r>
          </a:p>
          <a:p>
            <a:pPr marL="0" indent="0">
              <a:buNone/>
            </a:pPr>
            <a:r>
              <a:rPr lang="en-IN" dirty="0" smtClean="0"/>
              <a:t>R- dominant normal epicardial coronaries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566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ENDOCRINOLOGY OPINION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744394"/>
            <a:ext cx="9905998" cy="404680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? CATCH 22 </a:t>
            </a:r>
            <a:r>
              <a:rPr lang="en-US" sz="2800" dirty="0" smtClean="0"/>
              <a:t>syndrome</a:t>
            </a:r>
          </a:p>
          <a:p>
            <a:pPr marL="0" indent="0">
              <a:buNone/>
            </a:pPr>
            <a:r>
              <a:rPr lang="en-US" sz="2800" dirty="0" smtClean="0"/>
              <a:t>sr. </a:t>
            </a:r>
            <a:r>
              <a:rPr lang="en-US" sz="2800" dirty="0"/>
              <a:t>I</a:t>
            </a:r>
            <a:r>
              <a:rPr lang="en-US" sz="2800" dirty="0" smtClean="0"/>
              <a:t>onized Calcium </a:t>
            </a:r>
          </a:p>
          <a:p>
            <a:pPr marL="0" indent="0">
              <a:buNone/>
            </a:pPr>
            <a:r>
              <a:rPr lang="en-US" sz="2800" dirty="0" smtClean="0"/>
              <a:t> Intact PTH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05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528" y="177422"/>
            <a:ext cx="10528798" cy="6496334"/>
          </a:xfrm>
        </p:spPr>
        <p:txBody>
          <a:bodyPr>
            <a:noAutofit/>
          </a:bodyPr>
          <a:lstStyle/>
          <a:p>
            <a:r>
              <a:rPr lang="en-US" sz="2800" dirty="0"/>
              <a:t>H/O </a:t>
            </a:r>
            <a:r>
              <a:rPr lang="en-US" sz="2800" dirty="0" smtClean="0"/>
              <a:t>orthopnoea </a:t>
            </a:r>
            <a:r>
              <a:rPr lang="en-US" sz="2800" dirty="0"/>
              <a:t>+</a:t>
            </a:r>
          </a:p>
          <a:p>
            <a:r>
              <a:rPr lang="en-US" sz="2800" dirty="0"/>
              <a:t>H/O </a:t>
            </a:r>
            <a:r>
              <a:rPr lang="en-US" sz="2800" dirty="0" smtClean="0"/>
              <a:t>Cyanotic </a:t>
            </a:r>
            <a:r>
              <a:rPr lang="en-US" sz="2800" dirty="0"/>
              <a:t>spells +</a:t>
            </a:r>
          </a:p>
          <a:p>
            <a:r>
              <a:rPr lang="en-US" sz="2800" dirty="0"/>
              <a:t>H/O </a:t>
            </a:r>
            <a:r>
              <a:rPr lang="en-US" sz="2800" dirty="0" smtClean="0"/>
              <a:t>Squatting </a:t>
            </a:r>
            <a:r>
              <a:rPr lang="en-US" sz="2800" dirty="0"/>
              <a:t>+</a:t>
            </a:r>
          </a:p>
          <a:p>
            <a:r>
              <a:rPr lang="en-US" sz="2800" dirty="0"/>
              <a:t>H/O </a:t>
            </a:r>
            <a:r>
              <a:rPr lang="en-US" sz="2800" dirty="0" smtClean="0"/>
              <a:t>Recurrent </a:t>
            </a:r>
            <a:r>
              <a:rPr lang="en-US" sz="2800" dirty="0"/>
              <a:t>respiratory tract infections </a:t>
            </a:r>
            <a:r>
              <a:rPr lang="en-US" sz="2800" dirty="0" smtClean="0"/>
              <a:t>+</a:t>
            </a:r>
          </a:p>
          <a:p>
            <a:r>
              <a:rPr lang="en-US" sz="2800" dirty="0" smtClean="0"/>
              <a:t>H/O leg swelling +</a:t>
            </a:r>
          </a:p>
          <a:p>
            <a:r>
              <a:rPr lang="en-US" sz="2800" dirty="0" smtClean="0"/>
              <a:t>H/O epistaxis +</a:t>
            </a:r>
          </a:p>
          <a:p>
            <a:r>
              <a:rPr lang="en-US" sz="2800" dirty="0" smtClean="0"/>
              <a:t>H/O numbness in hands and legs +</a:t>
            </a:r>
            <a:endParaRPr lang="en-US" sz="2800" dirty="0"/>
          </a:p>
          <a:p>
            <a:r>
              <a:rPr lang="en-US" sz="2800" dirty="0" smtClean="0"/>
              <a:t>No H/O headache/blurring of vision</a:t>
            </a:r>
          </a:p>
          <a:p>
            <a:r>
              <a:rPr lang="en-US" sz="2800" dirty="0" smtClean="0"/>
              <a:t>No H/O LOC/convulsion</a:t>
            </a:r>
          </a:p>
          <a:p>
            <a:r>
              <a:rPr lang="en-US" sz="2800" dirty="0"/>
              <a:t>No H/O </a:t>
            </a:r>
            <a:r>
              <a:rPr lang="en-US" sz="2800" dirty="0" smtClean="0"/>
              <a:t>weakness of limbs 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22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8633" y="388591"/>
            <a:ext cx="55989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CARDIOTHORACIC SURGERY OPINION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74710" y="1760562"/>
            <a:ext cx="7519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 A case of pulmonary atresia with VSD							 Unifocalisation of collaterals followed by complete intra cardiac repair.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1163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treatment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 smtClean="0"/>
              <a:t>Nasal O2 </a:t>
            </a:r>
          </a:p>
          <a:p>
            <a:pPr marL="0" indent="0">
              <a:buNone/>
            </a:pPr>
            <a:r>
              <a:rPr lang="en-IN" dirty="0" smtClean="0"/>
              <a:t>Tablet propranolol 10 mg TDS</a:t>
            </a:r>
          </a:p>
          <a:p>
            <a:pPr marL="0" indent="0">
              <a:buNone/>
            </a:pPr>
            <a:r>
              <a:rPr lang="en-IN" dirty="0" smtClean="0"/>
              <a:t>Tablet furosemide 20 mg 1-1-0</a:t>
            </a:r>
          </a:p>
          <a:p>
            <a:pPr marL="0" indent="0">
              <a:buNone/>
            </a:pPr>
            <a:r>
              <a:rPr lang="en-IN" dirty="0" smtClean="0"/>
              <a:t>Inj. Ceftriaxone 500 mg IV BD</a:t>
            </a:r>
          </a:p>
          <a:p>
            <a:pPr marL="0" indent="0">
              <a:buNone/>
            </a:pPr>
            <a:r>
              <a:rPr lang="en-IN" dirty="0" smtClean="0"/>
              <a:t>BCT 1 tab OD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4970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849" y="632372"/>
            <a:ext cx="9905998" cy="1478570"/>
          </a:xfrm>
        </p:spPr>
        <p:txBody>
          <a:bodyPr>
            <a:normAutofit/>
          </a:bodyPr>
          <a:lstStyle/>
          <a:p>
            <a:r>
              <a:rPr lang="en-IN" sz="4400" dirty="0" smtClean="0">
                <a:solidFill>
                  <a:srgbClr val="FF0000"/>
                </a:solidFill>
              </a:rPr>
              <a:t>                      DIAGNOSIS</a:t>
            </a:r>
            <a:endParaRPr lang="en-IN" sz="4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0581" y="1949236"/>
            <a:ext cx="9905999" cy="3541714"/>
          </a:xfrm>
        </p:spPr>
        <p:txBody>
          <a:bodyPr>
            <a:normAutofit/>
          </a:bodyPr>
          <a:lstStyle/>
          <a:p>
            <a:r>
              <a:rPr lang="en-IN" sz="4000" dirty="0" smtClean="0"/>
              <a:t>Fallot’s Pentalogy with Pulmonary Atresia with Right sided Double Aortic Arch with features of  Di-George Syndrome</a:t>
            </a:r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57407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GOD\Desktop\Capturepa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" y="0"/>
            <a:ext cx="10363200" cy="638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1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79" y="423080"/>
            <a:ext cx="9006841" cy="6066860"/>
          </a:xfrm>
        </p:spPr>
      </p:pic>
    </p:spTree>
    <p:extLst>
      <p:ext uri="{BB962C8B-B14F-4D97-AF65-F5344CB8AC3E}">
        <p14:creationId xmlns:p14="http://schemas.microsoft.com/office/powerpoint/2010/main" val="309545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1" y="0"/>
            <a:ext cx="9951720" cy="6564574"/>
          </a:xfrm>
        </p:spPr>
      </p:pic>
    </p:spTree>
    <p:extLst>
      <p:ext uri="{BB962C8B-B14F-4D97-AF65-F5344CB8AC3E}">
        <p14:creationId xmlns:p14="http://schemas.microsoft.com/office/powerpoint/2010/main" val="21705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 smtClean="0">
                <a:solidFill>
                  <a:srgbClr val="FF0000"/>
                </a:solidFill>
              </a:rPr>
              <a:t>AIM OF DISCUSSION</a:t>
            </a:r>
            <a:endParaRPr lang="en-IN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10759436" cy="3541714"/>
          </a:xfrm>
        </p:spPr>
        <p:txBody>
          <a:bodyPr/>
          <a:lstStyle/>
          <a:p>
            <a:r>
              <a:rPr lang="en-IN" sz="3200" dirty="0" smtClean="0"/>
              <a:t>To highlight uncommon variant in a common congenital cyanotic heart disease </a:t>
            </a:r>
          </a:p>
          <a:p>
            <a:r>
              <a:rPr lang="en-IN" sz="3200" dirty="0" smtClean="0"/>
              <a:t>Rarity of patient’s survival till teenage with such variant</a:t>
            </a:r>
          </a:p>
          <a:p>
            <a:r>
              <a:rPr lang="en-IN" sz="3200" dirty="0" smtClean="0"/>
              <a:t>Life expectancy without surgery &lt; 50% at 1 </a:t>
            </a:r>
            <a:r>
              <a:rPr lang="en-IN" sz="3200" dirty="0" err="1" smtClean="0"/>
              <a:t>yr</a:t>
            </a:r>
            <a:r>
              <a:rPr lang="en-IN" sz="3200" dirty="0" smtClean="0"/>
              <a:t>,  4% at 10 yrs.</a:t>
            </a:r>
          </a:p>
          <a:p>
            <a:pPr marL="0" indent="0">
              <a:buNone/>
            </a:pPr>
            <a:endParaRPr lang="en-IN" sz="3200" dirty="0" smtClean="0"/>
          </a:p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035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HIGHLIGHTS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230" y="1583140"/>
            <a:ext cx="10631606" cy="4708478"/>
          </a:xfrm>
        </p:spPr>
        <p:txBody>
          <a:bodyPr>
            <a:normAutofit/>
          </a:bodyPr>
          <a:lstStyle/>
          <a:p>
            <a:r>
              <a:rPr lang="en-IN" sz="2800" b="1" dirty="0" smtClean="0"/>
              <a:t>Pulmonary </a:t>
            </a:r>
            <a:r>
              <a:rPr lang="en-US" sz="2800" b="1" dirty="0" smtClean="0"/>
              <a:t>Atresia with VSD</a:t>
            </a:r>
            <a:endParaRPr lang="en-IN" sz="2800" b="1" dirty="0" smtClean="0"/>
          </a:p>
          <a:p>
            <a:r>
              <a:rPr lang="en-IN" dirty="0" smtClean="0"/>
              <a:t>Also known as pseudotruncus arteriosus</a:t>
            </a:r>
          </a:p>
          <a:p>
            <a:r>
              <a:rPr lang="en-IN" dirty="0" smtClean="0"/>
              <a:t>Incidence 7 cases per 100000 population</a:t>
            </a:r>
          </a:p>
          <a:p>
            <a:r>
              <a:rPr lang="en-IN" dirty="0" smtClean="0"/>
              <a:t>Classified in to three types – DEPENDS UPON SOURCE OF PULMONARY CIRCULATION</a:t>
            </a:r>
          </a:p>
          <a:p>
            <a:r>
              <a:rPr lang="en-IN" dirty="0" smtClean="0"/>
              <a:t>TYPE A- presence of pulmonary arteries with PDA supplying blood</a:t>
            </a:r>
          </a:p>
          <a:p>
            <a:r>
              <a:rPr lang="en-IN" dirty="0" smtClean="0"/>
              <a:t>TYPE B- presence of both native pulmonary arteries and MAPCAs</a:t>
            </a:r>
          </a:p>
          <a:p>
            <a:r>
              <a:rPr lang="en-IN" dirty="0" smtClean="0"/>
              <a:t>TYPE C – only MAPCAs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16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Digeorge</a:t>
            </a:r>
            <a:r>
              <a:rPr lang="en-US" dirty="0" smtClean="0"/>
              <a:t> syndrome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Developmental defect of 3&amp;4 </a:t>
            </a:r>
            <a:r>
              <a:rPr lang="en-US" smtClean="0"/>
              <a:t>pharyngeal arches</a:t>
            </a:r>
          </a:p>
          <a:p>
            <a:r>
              <a:rPr lang="en-US" dirty="0" smtClean="0"/>
              <a:t>Cardiac abnormality(interrupted aortic </a:t>
            </a:r>
            <a:r>
              <a:rPr lang="en-US" dirty="0" err="1" smtClean="0"/>
              <a:t>arch,tetralogy</a:t>
            </a:r>
            <a:r>
              <a:rPr lang="en-US" dirty="0" smtClean="0"/>
              <a:t> of </a:t>
            </a:r>
            <a:r>
              <a:rPr lang="en-US" dirty="0" err="1" smtClean="0"/>
              <a:t>fallot</a:t>
            </a:r>
            <a:r>
              <a:rPr lang="en-US" dirty="0" smtClean="0"/>
              <a:t>)</a:t>
            </a:r>
          </a:p>
          <a:p>
            <a:r>
              <a:rPr lang="en-US" dirty="0" smtClean="0"/>
              <a:t>Abnormal </a:t>
            </a:r>
            <a:r>
              <a:rPr lang="en-US" dirty="0" err="1" smtClean="0"/>
              <a:t>facies</a:t>
            </a:r>
            <a:endParaRPr lang="en-US" dirty="0" smtClean="0"/>
          </a:p>
          <a:p>
            <a:r>
              <a:rPr lang="en-US" dirty="0" err="1" smtClean="0"/>
              <a:t>Thymic</a:t>
            </a:r>
            <a:r>
              <a:rPr lang="en-US" dirty="0" smtClean="0"/>
              <a:t> hypoplasia/aplasia</a:t>
            </a:r>
          </a:p>
          <a:p>
            <a:r>
              <a:rPr lang="en-US" dirty="0" err="1" smtClean="0"/>
              <a:t>Hypoparathyroidism</a:t>
            </a:r>
            <a:r>
              <a:rPr lang="en-US" dirty="0" smtClean="0"/>
              <a:t>/</a:t>
            </a:r>
            <a:r>
              <a:rPr lang="en-US" dirty="0" err="1" smtClean="0"/>
              <a:t>hypocalcemia</a:t>
            </a:r>
            <a:endParaRPr lang="en-US" dirty="0" smtClean="0"/>
          </a:p>
          <a:p>
            <a:r>
              <a:rPr lang="en-US" dirty="0" smtClean="0"/>
              <a:t>Cleft palate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97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1920"/>
            <a:ext cx="9905999" cy="638556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Congenital heart disease(40%)-</a:t>
            </a:r>
            <a:r>
              <a:rPr lang="en-US" dirty="0" err="1" smtClean="0">
                <a:solidFill>
                  <a:srgbClr val="FF0000"/>
                </a:solidFill>
              </a:rPr>
              <a:t>conotruncal</a:t>
            </a:r>
            <a:r>
              <a:rPr lang="en-US" dirty="0" smtClean="0">
                <a:solidFill>
                  <a:srgbClr val="FF0000"/>
                </a:solidFill>
              </a:rPr>
              <a:t> anomalies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Cyanosis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Charecteristic</a:t>
            </a:r>
            <a:r>
              <a:rPr lang="en-US" dirty="0" smtClean="0">
                <a:solidFill>
                  <a:srgbClr val="FF0000"/>
                </a:solidFill>
              </a:rPr>
              <a:t> facial features(90%)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Learning difficulties(90%)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Palatal abnormalities(50%)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Hypocalcemi</a:t>
            </a:r>
            <a:r>
              <a:rPr lang="en-US" dirty="0" err="1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50</a:t>
            </a:r>
            <a:r>
              <a:rPr lang="en-US" dirty="0" smtClean="0">
                <a:solidFill>
                  <a:srgbClr val="FF0000"/>
                </a:solidFill>
              </a:rPr>
              <a:t>%)</a:t>
            </a:r>
          </a:p>
          <a:p>
            <a:r>
              <a:rPr lang="en-US" dirty="0" smtClean="0"/>
              <a:t>Significant feeding problem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Seizure(with or without </a:t>
            </a:r>
            <a:r>
              <a:rPr lang="en-US" dirty="0" err="1" smtClean="0">
                <a:solidFill>
                  <a:srgbClr val="FF0000"/>
                </a:solidFill>
              </a:rPr>
              <a:t>hypocalcemia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Immunodefeciency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Skeletal abnormalities</a:t>
            </a:r>
          </a:p>
          <a:p>
            <a:r>
              <a:rPr lang="en-US" dirty="0" smtClean="0"/>
              <a:t>Psychiatric disorders</a:t>
            </a:r>
          </a:p>
          <a:p>
            <a:r>
              <a:rPr lang="en-US" dirty="0" smtClean="0"/>
              <a:t>Renal anomalies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79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18517"/>
            <a:ext cx="9905999" cy="1630969"/>
          </a:xfrm>
        </p:spPr>
        <p:txBody>
          <a:bodyPr/>
          <a:lstStyle/>
          <a:p>
            <a:r>
              <a:rPr lang="en-US" dirty="0" smtClean="0"/>
              <a:t>Past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965278"/>
            <a:ext cx="9905998" cy="3825922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Known case of congenital cyanotic heart disease – tetralogy of fallot diagnosed at 2 months of age</a:t>
            </a:r>
          </a:p>
          <a:p>
            <a:r>
              <a:rPr lang="en-US" sz="2800" dirty="0" smtClean="0"/>
              <a:t>No previous h/o surgery</a:t>
            </a:r>
          </a:p>
          <a:p>
            <a:r>
              <a:rPr lang="en-US" sz="2800" dirty="0" smtClean="0"/>
              <a:t>No previous h/o TB/ Br.asthma/Epilepsy/DM/SHT/thyroid disorder</a:t>
            </a:r>
          </a:p>
          <a:p>
            <a:r>
              <a:rPr lang="en-US" sz="2800" dirty="0" smtClean="0"/>
              <a:t>H/O frequent hospital admissions(necrotizing pneumonia)</a:t>
            </a:r>
          </a:p>
          <a:p>
            <a:r>
              <a:rPr lang="en-US" sz="2800" dirty="0" smtClean="0"/>
              <a:t>H/O seizure at the age of 3 months</a:t>
            </a:r>
          </a:p>
        </p:txBody>
      </p:sp>
    </p:spTree>
    <p:extLst>
      <p:ext uri="{BB962C8B-B14F-4D97-AF65-F5344CB8AC3E}">
        <p14:creationId xmlns:p14="http://schemas.microsoft.com/office/powerpoint/2010/main" val="170169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smtClean="0">
                <a:solidFill>
                  <a:srgbClr val="FF0000"/>
                </a:solidFill>
              </a:rPr>
              <a:t>THANK YOU…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070" y="263676"/>
            <a:ext cx="9696283" cy="950975"/>
          </a:xfrm>
        </p:spPr>
        <p:txBody>
          <a:bodyPr/>
          <a:lstStyle/>
          <a:p>
            <a:r>
              <a:rPr lang="en-US" dirty="0" smtClean="0"/>
              <a:t>Developmental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027" y="1064525"/>
            <a:ext cx="10112990" cy="5431809"/>
          </a:xfrm>
        </p:spPr>
        <p:txBody>
          <a:bodyPr>
            <a:normAutofit/>
          </a:bodyPr>
          <a:lstStyle/>
          <a:p>
            <a:r>
              <a:rPr lang="en-US" sz="2800" dirty="0"/>
              <a:t>F</a:t>
            </a:r>
            <a:r>
              <a:rPr lang="en-US" sz="2800" dirty="0" smtClean="0"/>
              <a:t>ull term normal vaginal delivery in a hospital </a:t>
            </a:r>
          </a:p>
          <a:p>
            <a:r>
              <a:rPr lang="en-US" sz="2800" dirty="0" smtClean="0"/>
              <a:t>Antenatal history - booked and immunized</a:t>
            </a:r>
          </a:p>
          <a:p>
            <a:r>
              <a:rPr lang="en-US" sz="2800" dirty="0" smtClean="0"/>
              <a:t>H/O feeding difficulties + in the first few weeks</a:t>
            </a:r>
          </a:p>
          <a:p>
            <a:r>
              <a:rPr lang="en-US" sz="2800" dirty="0" smtClean="0"/>
              <a:t>Started smiling at 4 months of age</a:t>
            </a:r>
          </a:p>
          <a:p>
            <a:r>
              <a:rPr lang="en-US" sz="2800" dirty="0" smtClean="0"/>
              <a:t>Monosyllable at 9 months of age</a:t>
            </a:r>
          </a:p>
          <a:p>
            <a:r>
              <a:rPr lang="en-US" sz="2800" dirty="0" smtClean="0"/>
              <a:t>Walking by 20 months of age</a:t>
            </a:r>
          </a:p>
          <a:p>
            <a:r>
              <a:rPr lang="en-US" sz="2800" dirty="0" smtClean="0"/>
              <a:t>Growth retardation +</a:t>
            </a:r>
          </a:p>
          <a:p>
            <a:r>
              <a:rPr lang="en-US" sz="2800" dirty="0" smtClean="0"/>
              <a:t>Suggestive of </a:t>
            </a:r>
            <a:r>
              <a:rPr lang="en-US" sz="3600" b="1" dirty="0" smtClean="0">
                <a:latin typeface="Agency FB" panose="020B0503020202020204" pitchFamily="34" charset="0"/>
              </a:rPr>
              <a:t>developmental delay +</a:t>
            </a:r>
            <a:endParaRPr lang="en-US" sz="36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46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history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78022" y="1677478"/>
            <a:ext cx="1815152" cy="158074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80779" y="1781031"/>
            <a:ext cx="1965277" cy="140332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5" idx="6"/>
            <a:endCxn id="6" idx="1"/>
          </p:cNvCxnSpPr>
          <p:nvPr/>
        </p:nvCxnSpPr>
        <p:spPr>
          <a:xfrm>
            <a:off x="4893174" y="2467852"/>
            <a:ext cx="1487605" cy="1484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636976" y="2475273"/>
            <a:ext cx="2" cy="15781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197290" y="4030821"/>
            <a:ext cx="3439686" cy="461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636976" y="4027771"/>
            <a:ext cx="3616206" cy="3303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197290" y="4027771"/>
            <a:ext cx="0" cy="106284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241584" y="4035432"/>
            <a:ext cx="11598" cy="10405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1289714" y="4864916"/>
            <a:ext cx="1815152" cy="1580748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258945" y="4850972"/>
            <a:ext cx="1965277" cy="140332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1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639" y="618518"/>
            <a:ext cx="10064772" cy="948581"/>
          </a:xfrm>
        </p:spPr>
        <p:txBody>
          <a:bodyPr/>
          <a:lstStyle/>
          <a:p>
            <a:r>
              <a:rPr lang="en-US" dirty="0" smtClean="0"/>
              <a:t>General examination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366" y="1364776"/>
            <a:ext cx="9901001" cy="52816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 </a:t>
            </a:r>
            <a:r>
              <a:rPr lang="en-US" sz="2800" b="1" dirty="0" smtClean="0"/>
              <a:t> Conscious, oriented</a:t>
            </a:r>
          </a:p>
          <a:p>
            <a:pPr marL="0" indent="0">
              <a:buNone/>
            </a:pPr>
            <a:r>
              <a:rPr lang="en-US" sz="2800" b="1" dirty="0" smtClean="0"/>
              <a:t>  Afebrile</a:t>
            </a:r>
          </a:p>
          <a:p>
            <a:r>
              <a:rPr lang="en-US" sz="2800" b="1" dirty="0"/>
              <a:t>T</a:t>
            </a:r>
            <a:r>
              <a:rPr lang="en-US" sz="2800" b="1" dirty="0" smtClean="0"/>
              <a:t>achypnoeic</a:t>
            </a:r>
          </a:p>
          <a:p>
            <a:r>
              <a:rPr lang="en-US" sz="2800" b="1" dirty="0" smtClean="0"/>
              <a:t>Central cyanosis +</a:t>
            </a:r>
          </a:p>
          <a:p>
            <a:r>
              <a:rPr lang="en-US" sz="2800" b="1" dirty="0" smtClean="0"/>
              <a:t>Polycythemic</a:t>
            </a:r>
          </a:p>
          <a:p>
            <a:r>
              <a:rPr lang="en-US" sz="2800" b="1" dirty="0" smtClean="0"/>
              <a:t>B/L pan digital carpopedal clubbing +</a:t>
            </a:r>
          </a:p>
          <a:p>
            <a:r>
              <a:rPr lang="en-US" sz="2800" b="1" dirty="0" smtClean="0"/>
              <a:t>B/L pitting pedal edema +</a:t>
            </a:r>
          </a:p>
          <a:p>
            <a:r>
              <a:rPr lang="en-US" sz="2800" b="1" dirty="0" smtClean="0"/>
              <a:t>No lymphadenopathy/icterus</a:t>
            </a:r>
          </a:p>
          <a:p>
            <a:endParaRPr lang="en-US" sz="2800" b="1" dirty="0" smtClean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375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983" y="951985"/>
            <a:ext cx="6356150" cy="4863154"/>
          </a:xfrm>
        </p:spPr>
        <p:txBody>
          <a:bodyPr/>
          <a:lstStyle/>
          <a:p>
            <a:r>
              <a:rPr lang="en-US" sz="4400" dirty="0" smtClean="0"/>
              <a:t>Low set ears +</a:t>
            </a:r>
          </a:p>
          <a:p>
            <a:r>
              <a:rPr lang="en-US" sz="4400" dirty="0" smtClean="0"/>
              <a:t>Hypertelorism +</a:t>
            </a:r>
          </a:p>
          <a:p>
            <a:r>
              <a:rPr lang="en-US" sz="4400" dirty="0" smtClean="0"/>
              <a:t>Depressed nasal</a:t>
            </a:r>
          </a:p>
          <a:p>
            <a:pPr marL="0" indent="0">
              <a:buNone/>
            </a:pPr>
            <a:r>
              <a:rPr lang="en-US" sz="4400" dirty="0"/>
              <a:t> </a:t>
            </a:r>
            <a:r>
              <a:rPr lang="en-US" sz="4400" dirty="0" smtClean="0"/>
              <a:t>               bridge +</a:t>
            </a:r>
          </a:p>
          <a:p>
            <a:r>
              <a:rPr lang="en-US" sz="4400" dirty="0"/>
              <a:t>Pectus excavatum +</a:t>
            </a:r>
          </a:p>
          <a:p>
            <a:endParaRPr lang="en-US" sz="4400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276" y="559558"/>
            <a:ext cx="4794427" cy="5927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82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747</TotalTime>
  <Words>1039</Words>
  <Application>Microsoft Office PowerPoint</Application>
  <PresentationFormat>Widescreen</PresentationFormat>
  <Paragraphs>244</Paragraphs>
  <Slides>50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Agency FB</vt:lpstr>
      <vt:lpstr>Arial</vt:lpstr>
      <vt:lpstr>Calibri</vt:lpstr>
      <vt:lpstr>Trebuchet MS</vt:lpstr>
      <vt:lpstr>Tw Cen MT</vt:lpstr>
      <vt:lpstr>Circuit</vt:lpstr>
      <vt:lpstr>    An Interesting case of tetralogy                       OF  fallot</vt:lpstr>
      <vt:lpstr>PowerPoint Presentation</vt:lpstr>
      <vt:lpstr>History of present illness</vt:lpstr>
      <vt:lpstr>PowerPoint Presentation</vt:lpstr>
      <vt:lpstr>Past HISTORY</vt:lpstr>
      <vt:lpstr>Developmental HISTORY</vt:lpstr>
      <vt:lpstr>Family history</vt:lpstr>
      <vt:lpstr>General examination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Anthropometry</vt:lpstr>
      <vt:lpstr>vitals</vt:lpstr>
      <vt:lpstr>Systemic  examination</vt:lpstr>
      <vt:lpstr>palpation</vt:lpstr>
      <vt:lpstr>auscultation</vt:lpstr>
      <vt:lpstr>RESPIRATORY SYSTEM </vt:lpstr>
      <vt:lpstr>INVESTIGATIONS</vt:lpstr>
      <vt:lpstr>PowerPoint Presentation</vt:lpstr>
      <vt:lpstr>PowerPoint Presentation</vt:lpstr>
      <vt:lpstr>PowerPoint Presentation</vt:lpstr>
      <vt:lpstr>Usg abdomen</vt:lpstr>
      <vt:lpstr>PowerPoint Presentation</vt:lpstr>
      <vt:lpstr>ECG</vt:lpstr>
      <vt:lpstr>CHEST XRAY</vt:lpstr>
      <vt:lpstr>X RAY SKELETAL SURVEY</vt:lpstr>
      <vt:lpstr>Cardiologist opinion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Ct angiogram</vt:lpstr>
      <vt:lpstr>PowerPoint Presentation</vt:lpstr>
      <vt:lpstr>PowerPoint Presentation</vt:lpstr>
      <vt:lpstr>ENDOCRINOLOGY OPINION</vt:lpstr>
      <vt:lpstr>PowerPoint Presentation</vt:lpstr>
      <vt:lpstr>treatment</vt:lpstr>
      <vt:lpstr>                      DIAGNOSIS</vt:lpstr>
      <vt:lpstr>PowerPoint Presentation</vt:lpstr>
      <vt:lpstr>PowerPoint Presentation</vt:lpstr>
      <vt:lpstr>PowerPoint Presentation</vt:lpstr>
      <vt:lpstr>AIM OF DISCUSSION</vt:lpstr>
      <vt:lpstr> HIGHLIGHTS</vt:lpstr>
      <vt:lpstr>Digeorge syndrome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ponraj ramu</cp:lastModifiedBy>
  <cp:revision>114</cp:revision>
  <dcterms:created xsi:type="dcterms:W3CDTF">2016-04-03T15:31:05Z</dcterms:created>
  <dcterms:modified xsi:type="dcterms:W3CDTF">2016-05-25T05:24:11Z</dcterms:modified>
</cp:coreProperties>
</file>