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notesMasterIdLst>
    <p:notesMasterId r:id="rId26"/>
  </p:notesMasterIdLst>
  <p:sldIdLst>
    <p:sldId id="256" r:id="rId2"/>
    <p:sldId id="259" r:id="rId3"/>
    <p:sldId id="277" r:id="rId4"/>
    <p:sldId id="260" r:id="rId5"/>
    <p:sldId id="278" r:id="rId6"/>
    <p:sldId id="262" r:id="rId7"/>
    <p:sldId id="279" r:id="rId8"/>
    <p:sldId id="263" r:id="rId9"/>
    <p:sldId id="280" r:id="rId10"/>
    <p:sldId id="264" r:id="rId11"/>
    <p:sldId id="281" r:id="rId12"/>
    <p:sldId id="266" r:id="rId13"/>
    <p:sldId id="282" r:id="rId14"/>
    <p:sldId id="270" r:id="rId15"/>
    <p:sldId id="283" r:id="rId16"/>
    <p:sldId id="276" r:id="rId17"/>
    <p:sldId id="284" r:id="rId18"/>
    <p:sldId id="271" r:id="rId19"/>
    <p:sldId id="285" r:id="rId20"/>
    <p:sldId id="272" r:id="rId21"/>
    <p:sldId id="286" r:id="rId22"/>
    <p:sldId id="274" r:id="rId23"/>
    <p:sldId id="287" r:id="rId24"/>
    <p:sldId id="288"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notesMaster" Target="notesMasters/notesMaster1.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viewProps" Target="viewProp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presProps" Target="presProps.xml" /><Relationship Id="rId30" Type="http://schemas.openxmlformats.org/officeDocument/2006/relationships/tableStyles" Target="tableStyle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3B2C20-E2D4-724B-B21C-DC625A4996C3}" type="datetimeFigureOut">
              <a:rPr lang="en-US" smtClean="0"/>
              <a:t>8/29/2025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84E11E-58AE-F148-BC84-3F327983A6EE}" type="slidenum">
              <a:rPr lang="en-US" smtClean="0"/>
              <a:t>‹#›</a:t>
            </a:fld>
            <a:endParaRPr lang="en-US"/>
          </a:p>
        </p:txBody>
      </p:sp>
    </p:spTree>
    <p:extLst>
      <p:ext uri="{BB962C8B-B14F-4D97-AF65-F5344CB8AC3E}">
        <p14:creationId xmlns:p14="http://schemas.microsoft.com/office/powerpoint/2010/main" val="42363970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a:p>
            <a:endParaRPr lang="en-US" dirty="0"/>
          </a:p>
        </p:txBody>
      </p:sp>
      <p:sp>
        <p:nvSpPr>
          <p:cNvPr id="4" name="Slide Number Placeholder 3"/>
          <p:cNvSpPr>
            <a:spLocks noGrp="1"/>
          </p:cNvSpPr>
          <p:nvPr>
            <p:ph type="sldNum" sz="quarter" idx="5"/>
          </p:nvPr>
        </p:nvSpPr>
        <p:spPr/>
        <p:txBody>
          <a:bodyPr/>
          <a:lstStyle/>
          <a:p>
            <a:fld id="{0284E11E-58AE-F148-BC84-3F327983A6EE}" type="slidenum">
              <a:rPr lang="en-US" smtClean="0"/>
              <a:t>2</a:t>
            </a:fld>
            <a:endParaRPr lang="en-US"/>
          </a:p>
        </p:txBody>
      </p:sp>
    </p:spTree>
    <p:extLst>
      <p:ext uri="{BB962C8B-B14F-4D97-AF65-F5344CB8AC3E}">
        <p14:creationId xmlns:p14="http://schemas.microsoft.com/office/powerpoint/2010/main" val="25371377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a:p>
            <a:endParaRPr lang="en-IN" dirty="0"/>
          </a:p>
          <a:p>
            <a:endParaRPr lang="en-IN" dirty="0"/>
          </a:p>
          <a:p>
            <a:endParaRPr lang="en-IN" dirty="0"/>
          </a:p>
          <a:p>
            <a:r>
              <a:rPr lang="en-IN" dirty="0"/>
              <a:t>Its a dynamic biomarker as it has rapid response to therapy</a:t>
            </a:r>
          </a:p>
          <a:p>
            <a:endParaRPr lang="en-IN" dirty="0"/>
          </a:p>
          <a:p>
            <a:endParaRPr lang="en-IN" dirty="0"/>
          </a:p>
        </p:txBody>
      </p:sp>
      <p:sp>
        <p:nvSpPr>
          <p:cNvPr id="4" name="Slide Number Placeholder 3"/>
          <p:cNvSpPr>
            <a:spLocks noGrp="1"/>
          </p:cNvSpPr>
          <p:nvPr>
            <p:ph type="sldNum" sz="quarter" idx="5"/>
          </p:nvPr>
        </p:nvSpPr>
        <p:spPr/>
        <p:txBody>
          <a:bodyPr/>
          <a:lstStyle/>
          <a:p>
            <a:fld id="{0284E11E-58AE-F148-BC84-3F327983A6EE}" type="slidenum">
              <a:rPr lang="en-US" smtClean="0"/>
              <a:t>4</a:t>
            </a:fld>
            <a:endParaRPr lang="en-US"/>
          </a:p>
        </p:txBody>
      </p:sp>
    </p:spTree>
    <p:extLst>
      <p:ext uri="{BB962C8B-B14F-4D97-AF65-F5344CB8AC3E}">
        <p14:creationId xmlns:p14="http://schemas.microsoft.com/office/powerpoint/2010/main" val="1360723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NGAL is often called the troponins of kidney </a:t>
            </a:r>
            <a:endParaRPr lang="en-US" dirty="0"/>
          </a:p>
        </p:txBody>
      </p:sp>
      <p:sp>
        <p:nvSpPr>
          <p:cNvPr id="4" name="Slide Number Placeholder 3"/>
          <p:cNvSpPr>
            <a:spLocks noGrp="1"/>
          </p:cNvSpPr>
          <p:nvPr>
            <p:ph type="sldNum" sz="quarter" idx="5"/>
          </p:nvPr>
        </p:nvSpPr>
        <p:spPr/>
        <p:txBody>
          <a:bodyPr/>
          <a:lstStyle/>
          <a:p>
            <a:fld id="{0284E11E-58AE-F148-BC84-3F327983A6EE}" type="slidenum">
              <a:rPr lang="en-US" smtClean="0"/>
              <a:t>6</a:t>
            </a:fld>
            <a:endParaRPr lang="en-US"/>
          </a:p>
        </p:txBody>
      </p:sp>
    </p:spTree>
    <p:extLst>
      <p:ext uri="{BB962C8B-B14F-4D97-AF65-F5344CB8AC3E}">
        <p14:creationId xmlns:p14="http://schemas.microsoft.com/office/powerpoint/2010/main" val="552924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8/29/2025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8/29/2025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8/29/2025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8/29/2025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8/29/2025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8/29/2025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8/29/2025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8/29/2025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8/29/2025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8/29/2025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8/29/2025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8/29/2025</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3FB72-FE73-12AC-7925-5ECB603F2DCB}"/>
              </a:ext>
            </a:extLst>
          </p:cNvPr>
          <p:cNvSpPr>
            <a:spLocks noGrp="1"/>
          </p:cNvSpPr>
          <p:nvPr>
            <p:ph type="ctrTitle"/>
          </p:nvPr>
        </p:nvSpPr>
        <p:spPr>
          <a:xfrm>
            <a:off x="1116136" y="1298171"/>
            <a:ext cx="10352491" cy="2411751"/>
          </a:xfrm>
        </p:spPr>
        <p:txBody>
          <a:bodyPr/>
          <a:lstStyle/>
          <a:p>
            <a:r>
              <a:rPr lang="en-IN" dirty="0"/>
              <a:t>Novel biomarkers</a:t>
            </a:r>
            <a:endParaRPr lang="en-US" dirty="0"/>
          </a:p>
        </p:txBody>
      </p:sp>
      <p:sp>
        <p:nvSpPr>
          <p:cNvPr id="3" name="Subtitle 2">
            <a:extLst>
              <a:ext uri="{FF2B5EF4-FFF2-40B4-BE49-F238E27FC236}">
                <a16:creationId xmlns:a16="http://schemas.microsoft.com/office/drawing/2014/main" id="{8F363A41-B7FD-DA3F-87CC-952077583F0B}"/>
              </a:ext>
            </a:extLst>
          </p:cNvPr>
          <p:cNvSpPr>
            <a:spLocks noGrp="1"/>
          </p:cNvSpPr>
          <p:nvPr>
            <p:ph type="subTitle" idx="1"/>
          </p:nvPr>
        </p:nvSpPr>
        <p:spPr>
          <a:xfrm>
            <a:off x="5183004" y="4513124"/>
            <a:ext cx="8638341" cy="1821659"/>
          </a:xfrm>
        </p:spPr>
        <p:txBody>
          <a:bodyPr>
            <a:normAutofit/>
          </a:bodyPr>
          <a:lstStyle/>
          <a:p>
            <a:pPr algn="l"/>
            <a:r>
              <a:rPr lang="en-IN" dirty="0">
                <a:solidFill>
                  <a:schemeClr val="bg1"/>
                </a:solidFill>
                <a:latin typeface="+mj-lt"/>
                <a:ea typeface="ADLaM Display" panose="02000000000000000000" pitchFamily="2" charset="0"/>
              </a:rPr>
              <a:t>CHIEF           :   PROF. </a:t>
            </a:r>
            <a:r>
              <a:rPr lang="en-IN" dirty="0" err="1">
                <a:solidFill>
                  <a:schemeClr val="bg1"/>
                </a:solidFill>
                <a:latin typeface="+mj-lt"/>
                <a:ea typeface="ADLaM Display" panose="02000000000000000000" pitchFamily="2" charset="0"/>
              </a:rPr>
              <a:t>Dr.</a:t>
            </a:r>
            <a:r>
              <a:rPr lang="en-IN" dirty="0">
                <a:solidFill>
                  <a:schemeClr val="bg1"/>
                </a:solidFill>
                <a:latin typeface="+mj-lt"/>
                <a:ea typeface="ADLaM Display" panose="02000000000000000000" pitchFamily="2" charset="0"/>
              </a:rPr>
              <a:t> SYED BAHAVUDEEN HUSSAINI M.D,</a:t>
            </a:r>
          </a:p>
          <a:p>
            <a:pPr algn="l"/>
            <a:r>
              <a:rPr lang="en-IN" dirty="0">
                <a:solidFill>
                  <a:schemeClr val="bg1"/>
                </a:solidFill>
                <a:latin typeface="+mj-lt"/>
                <a:ea typeface="ADLaM Display" panose="02000000000000000000" pitchFamily="2" charset="0"/>
              </a:rPr>
              <a:t>ASST.PROF    :   </a:t>
            </a:r>
            <a:r>
              <a:rPr lang="en-IN" dirty="0" err="1">
                <a:solidFill>
                  <a:schemeClr val="bg1"/>
                </a:solidFill>
                <a:latin typeface="+mj-lt"/>
                <a:ea typeface="ADLaM Display" panose="02000000000000000000" pitchFamily="2" charset="0"/>
              </a:rPr>
              <a:t>Dr.</a:t>
            </a:r>
            <a:r>
              <a:rPr lang="en-IN" dirty="0">
                <a:solidFill>
                  <a:schemeClr val="bg1"/>
                </a:solidFill>
                <a:latin typeface="+mj-lt"/>
                <a:ea typeface="ADLaM Display" panose="02000000000000000000" pitchFamily="2" charset="0"/>
              </a:rPr>
              <a:t> VINOTH KANNAN M.D,
                        Dr . PRIYA M.D,</a:t>
            </a:r>
          </a:p>
          <a:p>
            <a:pPr algn="l"/>
            <a:r>
              <a:rPr lang="en-IN" dirty="0">
                <a:solidFill>
                  <a:schemeClr val="bg1"/>
                </a:solidFill>
                <a:latin typeface="+mj-lt"/>
                <a:ea typeface="ADLaM Display" panose="02000000000000000000" pitchFamily="2" charset="0"/>
              </a:rPr>
              <a:t>PRESENTOR :   Dr . RISHIKESH 1</a:t>
            </a:r>
            <a:r>
              <a:rPr lang="en-IN" baseline="30000" dirty="0">
                <a:solidFill>
                  <a:schemeClr val="bg1"/>
                </a:solidFill>
                <a:latin typeface="+mj-lt"/>
                <a:ea typeface="ADLaM Display" panose="02000000000000000000" pitchFamily="2" charset="0"/>
              </a:rPr>
              <a:t>st</a:t>
            </a:r>
            <a:r>
              <a:rPr lang="en-IN" dirty="0">
                <a:solidFill>
                  <a:schemeClr val="bg1"/>
                </a:solidFill>
                <a:latin typeface="+mj-lt"/>
                <a:ea typeface="ADLaM Display" panose="02000000000000000000" pitchFamily="2" charset="0"/>
              </a:rPr>
              <a:t> year PG   5</a:t>
            </a:r>
            <a:r>
              <a:rPr lang="en-IN" baseline="30000" dirty="0">
                <a:solidFill>
                  <a:schemeClr val="bg1"/>
                </a:solidFill>
                <a:latin typeface="+mj-lt"/>
                <a:ea typeface="ADLaM Display" panose="02000000000000000000" pitchFamily="2" charset="0"/>
              </a:rPr>
              <a:t>th</a:t>
            </a:r>
            <a:r>
              <a:rPr lang="en-IN" dirty="0">
                <a:solidFill>
                  <a:schemeClr val="bg1"/>
                </a:solidFill>
                <a:latin typeface="+mj-lt"/>
                <a:ea typeface="ADLaM Display" panose="02000000000000000000" pitchFamily="2" charset="0"/>
              </a:rPr>
              <a:t> UNIT</a:t>
            </a:r>
          </a:p>
          <a:p>
            <a:pPr algn="l"/>
            <a:endParaRPr lang="en-US" dirty="0">
              <a:solidFill>
                <a:schemeClr val="bg1"/>
              </a:solidFill>
              <a:latin typeface="+mj-lt"/>
              <a:ea typeface="ADLaM Display" panose="02000000000000000000" pitchFamily="2" charset="0"/>
            </a:endParaRPr>
          </a:p>
        </p:txBody>
      </p:sp>
    </p:spTree>
    <p:extLst>
      <p:ext uri="{BB962C8B-B14F-4D97-AF65-F5344CB8AC3E}">
        <p14:creationId xmlns:p14="http://schemas.microsoft.com/office/powerpoint/2010/main" val="13553356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05FDD1-331D-01BB-E42C-0FA2340A68F3}"/>
              </a:ext>
            </a:extLst>
          </p:cNvPr>
          <p:cNvSpPr>
            <a:spLocks noGrp="1"/>
          </p:cNvSpPr>
          <p:nvPr>
            <p:ph idx="1"/>
          </p:nvPr>
        </p:nvSpPr>
        <p:spPr>
          <a:xfrm>
            <a:off x="271708" y="189622"/>
            <a:ext cx="11828992" cy="6583026"/>
          </a:xfrm>
        </p:spPr>
        <p:txBody>
          <a:bodyPr>
            <a:normAutofit/>
          </a:bodyPr>
          <a:lstStyle/>
          <a:p>
            <a:pPr marL="0" indent="0">
              <a:buNone/>
            </a:pPr>
            <a:r>
              <a:rPr lang="en-IN" sz="4400" dirty="0"/>
              <a:t>Cystatin</a:t>
            </a:r>
            <a:r>
              <a:rPr lang="en-IN" sz="3500" dirty="0"/>
              <a:t> C</a:t>
            </a:r>
          </a:p>
          <a:p>
            <a:endParaRPr lang="en-IN" dirty="0"/>
          </a:p>
          <a:p>
            <a:r>
              <a:rPr lang="en-IN" sz="2800" dirty="0"/>
              <a:t> </a:t>
            </a:r>
            <a:r>
              <a:rPr lang="en-IN" sz="3200" dirty="0"/>
              <a:t>A low molecular weight (13 </a:t>
            </a:r>
            <a:r>
              <a:rPr lang="en-IN" sz="3200" dirty="0" err="1"/>
              <a:t>kDa</a:t>
            </a:r>
            <a:r>
              <a:rPr lang="en-IN" sz="3200" dirty="0"/>
              <a:t>) cysteine protease inhibitor, produced at a constant rate by all nucleated cells. Normal range 0.6 to 1.3 mg/L 
Clearance: Freely filtered by the glomerulus and completely reabsorbed &amp; catabolized by proximal tubules (not secreted).
Reflects GFR more accurately than serum creatinine. , Less affected by muscle mass, age, sex, or diet compared to creatinine. , Detects mild or early reductions in GFR (better for early CKD).</a:t>
            </a:r>
          </a:p>
          <a:p>
            <a:pPr marL="0" indent="0">
              <a:buNone/>
            </a:pPr>
            <a:endParaRPr lang="en-IN" dirty="0"/>
          </a:p>
        </p:txBody>
      </p:sp>
      <p:pic>
        <p:nvPicPr>
          <p:cNvPr id="4" name="Picture 3">
            <a:extLst>
              <a:ext uri="{FF2B5EF4-FFF2-40B4-BE49-F238E27FC236}">
                <a16:creationId xmlns:a16="http://schemas.microsoft.com/office/drawing/2014/main" id="{FD3A78AF-7AE0-CCA5-7F53-EE9D7C2D8F3E}"/>
              </a:ext>
            </a:extLst>
          </p:cNvPr>
          <p:cNvPicPr>
            <a:picLocks noChangeAspect="1"/>
          </p:cNvPicPr>
          <p:nvPr/>
        </p:nvPicPr>
        <p:blipFill>
          <a:blip r:embed="rId2"/>
          <a:stretch>
            <a:fillRect/>
          </a:stretch>
        </p:blipFill>
        <p:spPr>
          <a:xfrm>
            <a:off x="10738230" y="1"/>
            <a:ext cx="1252292" cy="833344"/>
          </a:xfrm>
          <a:prstGeom prst="rect">
            <a:avLst/>
          </a:prstGeom>
        </p:spPr>
      </p:pic>
    </p:spTree>
    <p:extLst>
      <p:ext uri="{BB962C8B-B14F-4D97-AF65-F5344CB8AC3E}">
        <p14:creationId xmlns:p14="http://schemas.microsoft.com/office/powerpoint/2010/main" val="3667227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C4E708-3218-5D45-D711-CE835F87C14B}"/>
              </a:ext>
            </a:extLst>
          </p:cNvPr>
          <p:cNvSpPr>
            <a:spLocks noGrp="1"/>
          </p:cNvSpPr>
          <p:nvPr>
            <p:ph idx="1"/>
          </p:nvPr>
        </p:nvSpPr>
        <p:spPr>
          <a:xfrm>
            <a:off x="287945" y="301991"/>
            <a:ext cx="11482673" cy="6285621"/>
          </a:xfrm>
        </p:spPr>
        <p:txBody>
          <a:bodyPr>
            <a:normAutofit/>
          </a:bodyPr>
          <a:lstStyle/>
          <a:p>
            <a:r>
              <a:rPr lang="en-IN" sz="3200" dirty="0"/>
              <a:t>Serum cystatin c rises earlier than creatinine after GFR decline and it is useful in perioperative AKI </a:t>
            </a:r>
          </a:p>
          <a:p>
            <a:r>
              <a:rPr lang="en-IN" sz="3200" dirty="0"/>
              <a:t>It is also a prognostic marker in cardiovascular disease </a:t>
            </a:r>
          </a:p>
          <a:p>
            <a:r>
              <a:rPr lang="en-IN" sz="3200" dirty="0"/>
              <a:t>Advantages over Creatinine  - Independent of muscle mass, age, sex, diet. , Earlier rise in AKI. , Better performance in elderly, children, and malnourished patients.</a:t>
            </a:r>
          </a:p>
          <a:p>
            <a:r>
              <a:rPr lang="en-IN" sz="3200" dirty="0"/>
              <a:t>Limitations -  Levels may be affected by:  Inflammation  ,  Thyroid dysfunction (↑ in hyperthyroidism, ↓ in hypothyroidism)  , High-dose corticosteroid therapy ,  Costlier and less widely available than creatinine. Costs around ~ ₹800</a:t>
            </a:r>
          </a:p>
          <a:p>
            <a:endParaRPr lang="en-IN" sz="3200" dirty="0"/>
          </a:p>
        </p:txBody>
      </p:sp>
    </p:spTree>
    <p:extLst>
      <p:ext uri="{BB962C8B-B14F-4D97-AF65-F5344CB8AC3E}">
        <p14:creationId xmlns:p14="http://schemas.microsoft.com/office/powerpoint/2010/main" val="18005594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53DC0CA-E780-2E1E-421F-3396580AC936}"/>
              </a:ext>
            </a:extLst>
          </p:cNvPr>
          <p:cNvSpPr>
            <a:spLocks noGrp="1"/>
          </p:cNvSpPr>
          <p:nvPr>
            <p:ph idx="1"/>
          </p:nvPr>
        </p:nvSpPr>
        <p:spPr>
          <a:xfrm>
            <a:off x="477567" y="77252"/>
            <a:ext cx="11356258" cy="6782400"/>
          </a:xfrm>
        </p:spPr>
        <p:txBody>
          <a:bodyPr>
            <a:normAutofit/>
          </a:bodyPr>
          <a:lstStyle/>
          <a:p>
            <a:pPr marL="0" indent="0">
              <a:buNone/>
            </a:pPr>
            <a:r>
              <a:rPr lang="en-IN" sz="4400" dirty="0"/>
              <a:t>pTau217</a:t>
            </a:r>
            <a:r>
              <a:rPr lang="en-IN" sz="4800" dirty="0"/>
              <a:t>/</a:t>
            </a:r>
            <a:r>
              <a:rPr lang="en-IN" sz="4400" dirty="0"/>
              <a:t>β-Aβ</a:t>
            </a:r>
            <a:r>
              <a:rPr lang="en-IN" sz="3600" dirty="0"/>
              <a:t> </a:t>
            </a:r>
            <a:r>
              <a:rPr lang="en-IN" sz="4400" dirty="0"/>
              <a:t>Ratio</a:t>
            </a:r>
          </a:p>
          <a:p>
            <a:endParaRPr lang="en-IN" sz="3200" dirty="0"/>
          </a:p>
          <a:p>
            <a:r>
              <a:rPr lang="en-IN" sz="3200" dirty="0"/>
              <a:t>Highly specific marker for early </a:t>
            </a:r>
            <a:r>
              <a:rPr lang="en-IN" sz="3200" dirty="0" err="1"/>
              <a:t>Alzheimers</a:t>
            </a:r>
            <a:r>
              <a:rPr lang="en-IN" sz="3200" dirty="0"/>
              <a:t> disease.</a:t>
            </a:r>
          </a:p>
          <a:p>
            <a:r>
              <a:rPr lang="en-IN" sz="3200" dirty="0"/>
              <a:t>pTau217 = marker of tau tangle </a:t>
            </a:r>
            <a:r>
              <a:rPr lang="en-IN" sz="3200" dirty="0" err="1"/>
              <a:t>pathology.A</a:t>
            </a:r>
            <a:r>
              <a:rPr lang="en-IN" sz="3200" dirty="0"/>
              <a:t>β42 (β-amyloid) = marker of amyloid plaque </a:t>
            </a:r>
            <a:r>
              <a:rPr lang="en-IN" sz="3200" dirty="0" err="1"/>
              <a:t>pathology.The</a:t>
            </a:r>
            <a:r>
              <a:rPr lang="en-IN" sz="3200" dirty="0"/>
              <a:t> ratio (pTau217/Aβ42) combines both → higher values indicate more tau with less amyloid, characteristic of Alzheimer’s disease (AD).</a:t>
            </a:r>
          </a:p>
          <a:p>
            <a:r>
              <a:rPr lang="en-IN" sz="3200" dirty="0"/>
              <a:t>Plasma ratio shows &gt;90% agreement with amyloid PET and CSF biomarkers. Superior to pTau217 alone, especially in early/mild cognitive impairment.  Accurately distinguishes AD dementia from non-AD dementias.</a:t>
            </a:r>
          </a:p>
          <a:p>
            <a:endParaRPr lang="en-IN" sz="2800" dirty="0"/>
          </a:p>
        </p:txBody>
      </p:sp>
      <p:pic>
        <p:nvPicPr>
          <p:cNvPr id="9" name="Picture 8">
            <a:extLst>
              <a:ext uri="{FF2B5EF4-FFF2-40B4-BE49-F238E27FC236}">
                <a16:creationId xmlns:a16="http://schemas.microsoft.com/office/drawing/2014/main" id="{FF5D072C-2596-FC90-DB7A-9EF624F53116}"/>
              </a:ext>
            </a:extLst>
          </p:cNvPr>
          <p:cNvPicPr>
            <a:picLocks noChangeAspect="1"/>
          </p:cNvPicPr>
          <p:nvPr/>
        </p:nvPicPr>
        <p:blipFill>
          <a:blip r:embed="rId2"/>
          <a:stretch>
            <a:fillRect/>
          </a:stretch>
        </p:blipFill>
        <p:spPr>
          <a:xfrm>
            <a:off x="10941897" y="77252"/>
            <a:ext cx="891928" cy="891928"/>
          </a:xfrm>
          <a:prstGeom prst="rect">
            <a:avLst/>
          </a:prstGeom>
        </p:spPr>
      </p:pic>
    </p:spTree>
    <p:extLst>
      <p:ext uri="{BB962C8B-B14F-4D97-AF65-F5344CB8AC3E}">
        <p14:creationId xmlns:p14="http://schemas.microsoft.com/office/powerpoint/2010/main" val="4019504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2D1AB2-D13F-95FD-8DFC-B6415B73FA76}"/>
              </a:ext>
            </a:extLst>
          </p:cNvPr>
          <p:cNvSpPr>
            <a:spLocks noGrp="1"/>
          </p:cNvSpPr>
          <p:nvPr>
            <p:ph idx="1"/>
          </p:nvPr>
        </p:nvSpPr>
        <p:spPr>
          <a:xfrm>
            <a:off x="180408" y="194026"/>
            <a:ext cx="11779832" cy="6491909"/>
          </a:xfrm>
        </p:spPr>
        <p:txBody>
          <a:bodyPr>
            <a:normAutofit/>
          </a:bodyPr>
          <a:lstStyle/>
          <a:p>
            <a:r>
              <a:rPr lang="en-IN" sz="3200" dirty="0"/>
              <a:t>Range – Negative ≤0.0074 → AD pathology unlikely.  Positive ≥0.0132 → AD pathology likely.
FDA-cleared blood test (</a:t>
            </a:r>
            <a:r>
              <a:rPr lang="en-IN" sz="3200" dirty="0" err="1"/>
              <a:t>Lumipulse</a:t>
            </a:r>
            <a:r>
              <a:rPr lang="en-IN" sz="3200" dirty="0"/>
              <a:t> G).
     Against Amyloid PET (Gold Standard) : High accuracy (~97% specificity; ~92% sensitivity) </a:t>
            </a:r>
          </a:p>
          <a:p>
            <a:r>
              <a:rPr lang="en-IN" sz="3200" dirty="0"/>
              <a:t> Costs around $100 , which is much cheaper when compared against Amyloid PET .</a:t>
            </a:r>
            <a:endParaRPr lang="en-US" sz="3200" dirty="0"/>
          </a:p>
        </p:txBody>
      </p:sp>
    </p:spTree>
    <p:extLst>
      <p:ext uri="{BB962C8B-B14F-4D97-AF65-F5344CB8AC3E}">
        <p14:creationId xmlns:p14="http://schemas.microsoft.com/office/powerpoint/2010/main" val="931595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6AA8FC-C1D0-3849-B8F8-1417262C2191}"/>
              </a:ext>
            </a:extLst>
          </p:cNvPr>
          <p:cNvSpPr>
            <a:spLocks noGrp="1"/>
          </p:cNvSpPr>
          <p:nvPr>
            <p:ph idx="1"/>
          </p:nvPr>
        </p:nvSpPr>
        <p:spPr>
          <a:xfrm>
            <a:off x="98325" y="115880"/>
            <a:ext cx="11756569" cy="6742120"/>
          </a:xfrm>
        </p:spPr>
        <p:txBody>
          <a:bodyPr>
            <a:normAutofit fontScale="92500"/>
          </a:bodyPr>
          <a:lstStyle/>
          <a:p>
            <a:r>
              <a:rPr lang="en-IN" sz="4800" dirty="0"/>
              <a:t>PERIOSTIN</a:t>
            </a:r>
            <a:r>
              <a:rPr lang="en-IN" dirty="0"/>
              <a:t> </a:t>
            </a:r>
          </a:p>
          <a:p>
            <a:endParaRPr lang="en-IN" dirty="0"/>
          </a:p>
          <a:p>
            <a:r>
              <a:rPr lang="en-IN" sz="3500" dirty="0"/>
              <a:t>It is an extracellular matrix protein and biomarker of fibrosis and airway </a:t>
            </a:r>
            <a:r>
              <a:rPr lang="en-IN" sz="3500" dirty="0" err="1"/>
              <a:t>remodeling</a:t>
            </a:r>
            <a:r>
              <a:rPr lang="en-IN" sz="3500" dirty="0"/>
              <a:t>, especially in asthma and idiopathic pulmonary fibrosis. </a:t>
            </a:r>
          </a:p>
          <a:p>
            <a:r>
              <a:rPr lang="en-IN" sz="3500" dirty="0"/>
              <a:t>Encoded by the POSTN gene , Plays a role in cell adhesion, tissue remodelling, and fibrosis.</a:t>
            </a:r>
          </a:p>
          <a:p>
            <a:r>
              <a:rPr lang="en-IN" sz="3500" dirty="0"/>
              <a:t>Upregulated in chronic inflammation and fibrotic diseases , Induced by IL-4 and IL-13, linking it to type 2 (Th2) inflammation.</a:t>
            </a:r>
          </a:p>
          <a:p>
            <a:r>
              <a:rPr lang="en-IN" sz="3500" dirty="0"/>
              <a:t> Asthma &amp; COPD : Marker of type 2 airway inflammation , Higher serum </a:t>
            </a:r>
            <a:r>
              <a:rPr lang="en-IN" sz="3500" dirty="0" err="1"/>
              <a:t>periostin</a:t>
            </a:r>
            <a:r>
              <a:rPr lang="en-IN" sz="3500" dirty="0"/>
              <a:t> levels → severe, eosinophilic asthma phenotype , Helps predict response to biologics (e.g., anti–IL-13, anti–IL-4Rα).</a:t>
            </a:r>
            <a:endParaRPr lang="en-US" sz="3500" dirty="0"/>
          </a:p>
        </p:txBody>
      </p:sp>
      <p:pic>
        <p:nvPicPr>
          <p:cNvPr id="2" name="Picture 1">
            <a:extLst>
              <a:ext uri="{FF2B5EF4-FFF2-40B4-BE49-F238E27FC236}">
                <a16:creationId xmlns:a16="http://schemas.microsoft.com/office/drawing/2014/main" id="{3DB1F987-9E27-513E-2A14-76C8BFE7DF1F}"/>
              </a:ext>
            </a:extLst>
          </p:cNvPr>
          <p:cNvPicPr>
            <a:picLocks noChangeAspect="1"/>
          </p:cNvPicPr>
          <p:nvPr/>
        </p:nvPicPr>
        <p:blipFill>
          <a:blip r:embed="rId2"/>
          <a:srcRect l="11716" t="10961" r="14552" b="15043"/>
          <a:stretch>
            <a:fillRect/>
          </a:stretch>
        </p:blipFill>
        <p:spPr>
          <a:xfrm>
            <a:off x="11166636" y="115880"/>
            <a:ext cx="927039" cy="1001915"/>
          </a:xfrm>
          <a:prstGeom prst="rect">
            <a:avLst/>
          </a:prstGeom>
        </p:spPr>
      </p:pic>
    </p:spTree>
    <p:extLst>
      <p:ext uri="{BB962C8B-B14F-4D97-AF65-F5344CB8AC3E}">
        <p14:creationId xmlns:p14="http://schemas.microsoft.com/office/powerpoint/2010/main" val="11744781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97F243-A71B-7291-2D3B-0790D66793B9}"/>
              </a:ext>
            </a:extLst>
          </p:cNvPr>
          <p:cNvSpPr>
            <a:spLocks noGrp="1"/>
          </p:cNvSpPr>
          <p:nvPr>
            <p:ph idx="1"/>
          </p:nvPr>
        </p:nvSpPr>
        <p:spPr>
          <a:xfrm>
            <a:off x="180408" y="158910"/>
            <a:ext cx="11864108" cy="6498933"/>
          </a:xfrm>
        </p:spPr>
        <p:txBody>
          <a:bodyPr>
            <a:normAutofit/>
          </a:bodyPr>
          <a:lstStyle/>
          <a:p>
            <a:endParaRPr lang="en-IN" sz="3200" dirty="0"/>
          </a:p>
          <a:p>
            <a:r>
              <a:rPr lang="en-IN" sz="3200" dirty="0"/>
              <a:t> Interstitial Lung Disease &amp; Pulmonary Fibrosis , Elevated in idiopathic pulmonary fibrosis (IPF) , Correlates with disease progression and poor outcomes.</a:t>
            </a:r>
          </a:p>
          <a:p>
            <a:r>
              <a:rPr lang="en-IN" sz="3200" dirty="0"/>
              <a:t>It can help in distinguishing IPF from other ILD ( interstitial lung ) , 85% specificity and 75% sensitivity </a:t>
            </a:r>
          </a:p>
          <a:p>
            <a:r>
              <a:rPr lang="en-IN" sz="3200" dirty="0"/>
              <a:t>Therapeutic monitoring: Could guide response to </a:t>
            </a:r>
            <a:r>
              <a:rPr lang="en-IN" sz="3200" dirty="0" err="1"/>
              <a:t>antifibrotic</a:t>
            </a:r>
            <a:r>
              <a:rPr lang="en-IN" sz="3200" dirty="0"/>
              <a:t> therapy (e.g., </a:t>
            </a:r>
            <a:r>
              <a:rPr lang="en-IN" sz="3200" dirty="0" err="1"/>
              <a:t>nintedanib</a:t>
            </a:r>
            <a:r>
              <a:rPr lang="en-IN" sz="3200" dirty="0"/>
              <a:t>, </a:t>
            </a:r>
            <a:r>
              <a:rPr lang="en-IN" sz="3200" dirty="0" err="1"/>
              <a:t>pirfenidone</a:t>
            </a:r>
            <a:r>
              <a:rPr lang="en-IN" sz="3200" dirty="0"/>
              <a:t>).</a:t>
            </a:r>
          </a:p>
          <a:p>
            <a:r>
              <a:rPr lang="en-IN" sz="3200" dirty="0"/>
              <a:t>Range 35 to 70 ng/ml </a:t>
            </a:r>
          </a:p>
          <a:p>
            <a:r>
              <a:rPr lang="en-IN" sz="3200" dirty="0"/>
              <a:t>Costs ~ $</a:t>
            </a:r>
            <a:r>
              <a:rPr lang="en-IN" sz="2400" dirty="0"/>
              <a:t> </a:t>
            </a:r>
            <a:r>
              <a:rPr lang="en-IN" sz="3600" dirty="0"/>
              <a:t>10</a:t>
            </a:r>
          </a:p>
          <a:p>
            <a:endParaRPr lang="en-US" sz="3200" dirty="0"/>
          </a:p>
        </p:txBody>
      </p:sp>
    </p:spTree>
    <p:extLst>
      <p:ext uri="{BB962C8B-B14F-4D97-AF65-F5344CB8AC3E}">
        <p14:creationId xmlns:p14="http://schemas.microsoft.com/office/powerpoint/2010/main" val="8294747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CB10AF-DC64-F71E-1459-2001A5877E1F}"/>
              </a:ext>
            </a:extLst>
          </p:cNvPr>
          <p:cNvSpPr>
            <a:spLocks noGrp="1"/>
          </p:cNvSpPr>
          <p:nvPr>
            <p:ph idx="1"/>
          </p:nvPr>
        </p:nvSpPr>
        <p:spPr>
          <a:xfrm>
            <a:off x="243614" y="327017"/>
            <a:ext cx="11772809" cy="6446706"/>
          </a:xfrm>
        </p:spPr>
        <p:txBody>
          <a:bodyPr>
            <a:normAutofit/>
          </a:bodyPr>
          <a:lstStyle/>
          <a:p>
            <a:r>
              <a:rPr lang="en-IN" sz="4400" dirty="0"/>
              <a:t>Cytokeratin 18 (CK18 / M30)</a:t>
            </a:r>
          </a:p>
          <a:p>
            <a:endParaRPr lang="en-IN" dirty="0"/>
          </a:p>
          <a:p>
            <a:r>
              <a:rPr lang="en-IN" sz="3200" dirty="0"/>
              <a:t>Biomarker for apoptosis and necrosis of hepatocytes.</a:t>
            </a:r>
          </a:p>
          <a:p>
            <a:r>
              <a:rPr lang="en-IN" sz="3200" dirty="0"/>
              <a:t>CK18 is an intermediate filament protein expressed in hepatocytes and epithelial cells.
During apoptosis, CK18 is cleaved by caspases, producing fragments detectable as M30 antigen in serum. Released fragments reflect hepatocyte cell death rather than just general liver injury.</a:t>
            </a:r>
          </a:p>
          <a:p>
            <a:r>
              <a:rPr lang="en-IN" sz="3200" dirty="0"/>
              <a:t>Non-Alcoholic Fatty Liver Disease (NAFLD) / NASH  - Differentiates simple </a:t>
            </a:r>
            <a:r>
              <a:rPr lang="en-IN" sz="3200" dirty="0" err="1"/>
              <a:t>steatosis</a:t>
            </a:r>
            <a:r>
              <a:rPr lang="en-IN" sz="3200" dirty="0"/>
              <a:t> vs </a:t>
            </a:r>
            <a:r>
              <a:rPr lang="en-IN" sz="3200" dirty="0" err="1"/>
              <a:t>steatohepatitis</a:t>
            </a:r>
            <a:r>
              <a:rPr lang="en-IN" sz="3200" dirty="0"/>
              <a:t>. Correlates with fibrosis progression and inflammation.</a:t>
            </a:r>
            <a:endParaRPr lang="en-US" sz="3200" dirty="0"/>
          </a:p>
        </p:txBody>
      </p:sp>
      <p:pic>
        <p:nvPicPr>
          <p:cNvPr id="4" name="Picture 3">
            <a:extLst>
              <a:ext uri="{FF2B5EF4-FFF2-40B4-BE49-F238E27FC236}">
                <a16:creationId xmlns:a16="http://schemas.microsoft.com/office/drawing/2014/main" id="{F27B6ACB-5E1A-6ECA-6593-86233E6C056F}"/>
              </a:ext>
            </a:extLst>
          </p:cNvPr>
          <p:cNvPicPr>
            <a:picLocks noChangeAspect="1"/>
          </p:cNvPicPr>
          <p:nvPr/>
        </p:nvPicPr>
        <p:blipFill>
          <a:blip r:embed="rId2"/>
          <a:stretch>
            <a:fillRect/>
          </a:stretch>
        </p:blipFill>
        <p:spPr>
          <a:xfrm>
            <a:off x="10848406" y="84277"/>
            <a:ext cx="1168017" cy="1168017"/>
          </a:xfrm>
          <a:prstGeom prst="rect">
            <a:avLst/>
          </a:prstGeom>
        </p:spPr>
      </p:pic>
    </p:spTree>
    <p:extLst>
      <p:ext uri="{BB962C8B-B14F-4D97-AF65-F5344CB8AC3E}">
        <p14:creationId xmlns:p14="http://schemas.microsoft.com/office/powerpoint/2010/main" val="2415670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0D9E8B-1A02-BAEA-7E91-01202596812B}"/>
              </a:ext>
            </a:extLst>
          </p:cNvPr>
          <p:cNvSpPr>
            <a:spLocks noGrp="1"/>
          </p:cNvSpPr>
          <p:nvPr>
            <p:ph idx="1"/>
          </p:nvPr>
        </p:nvSpPr>
        <p:spPr>
          <a:xfrm>
            <a:off x="208500" y="257233"/>
            <a:ext cx="11702578" cy="6407633"/>
          </a:xfrm>
        </p:spPr>
        <p:txBody>
          <a:bodyPr>
            <a:normAutofit/>
          </a:bodyPr>
          <a:lstStyle/>
          <a:p>
            <a:r>
              <a:rPr lang="en-IN" sz="3200" dirty="0"/>
              <a:t>Hepatocellular Carcinoma (HCC)  - CK18 levels may rise in </a:t>
            </a:r>
            <a:r>
              <a:rPr lang="en-IN" sz="3200" dirty="0" err="1"/>
              <a:t>tumor</a:t>
            </a:r>
            <a:r>
              <a:rPr lang="en-IN" sz="3200" dirty="0"/>
              <a:t> necrosis or apoptosis. Can be used to monitor therapy response in HCC.</a:t>
            </a:r>
          </a:p>
          <a:p>
            <a:r>
              <a:rPr lang="en-IN" sz="3200" dirty="0"/>
              <a:t>Drug-Induced Liver Injury (DILI)  - CK18 fragments can serve as early markers of hepatocyte apoptosis before ALT rises.</a:t>
            </a:r>
          </a:p>
          <a:p>
            <a:r>
              <a:rPr lang="en-IN" sz="3200" dirty="0"/>
              <a:t>Specific for apoptosis: Unlike ALT/AST, which reflect general hepatocyte injury. Prognostic value: Higher CK18 correlates with worse disease severity.</a:t>
            </a:r>
          </a:p>
          <a:p>
            <a:r>
              <a:rPr lang="en-IN" sz="3200" dirty="0"/>
              <a:t>Normal range – 150 to 250 U/L </a:t>
            </a:r>
          </a:p>
          <a:p>
            <a:r>
              <a:rPr lang="en-IN" sz="3200" dirty="0"/>
              <a:t>Costs ₹800</a:t>
            </a:r>
          </a:p>
          <a:p>
            <a:endParaRPr lang="en-IN" sz="3200" dirty="0"/>
          </a:p>
        </p:txBody>
      </p:sp>
    </p:spTree>
    <p:extLst>
      <p:ext uri="{BB962C8B-B14F-4D97-AF65-F5344CB8AC3E}">
        <p14:creationId xmlns:p14="http://schemas.microsoft.com/office/powerpoint/2010/main" val="28717491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397A9A-ED18-FF67-E524-02D3D38089F4}"/>
              </a:ext>
            </a:extLst>
          </p:cNvPr>
          <p:cNvSpPr>
            <a:spLocks noGrp="1"/>
          </p:cNvSpPr>
          <p:nvPr>
            <p:ph idx="1"/>
          </p:nvPr>
        </p:nvSpPr>
        <p:spPr>
          <a:xfrm>
            <a:off x="112368" y="49160"/>
            <a:ext cx="12079632" cy="6759679"/>
          </a:xfrm>
        </p:spPr>
        <p:txBody>
          <a:bodyPr>
            <a:normAutofit fontScale="92500" lnSpcReduction="10000"/>
          </a:bodyPr>
          <a:lstStyle/>
          <a:p>
            <a:pPr marL="0" indent="0">
              <a:buNone/>
            </a:pPr>
            <a:r>
              <a:rPr lang="en-IN" sz="4400" dirty="0"/>
              <a:t>PENTRAXIN 3</a:t>
            </a:r>
          </a:p>
          <a:p>
            <a:pPr marL="0" indent="0">
              <a:buNone/>
            </a:pPr>
            <a:endParaRPr lang="en-IN" sz="3000" dirty="0"/>
          </a:p>
          <a:p>
            <a:r>
              <a:rPr lang="en-IN" sz="3200" dirty="0"/>
              <a:t>Biomarker for sepsis .</a:t>
            </a:r>
          </a:p>
          <a:p>
            <a:r>
              <a:rPr lang="en-IN" sz="3200" dirty="0"/>
              <a:t>Family of conserved pattern-recognition proteins of the innate immune system.
Named for their </a:t>
            </a:r>
            <a:r>
              <a:rPr lang="en-IN" sz="3200" dirty="0" err="1"/>
              <a:t>pentameric</a:t>
            </a:r>
            <a:r>
              <a:rPr lang="en-IN" sz="3200" dirty="0"/>
              <a:t> structure (“</a:t>
            </a:r>
            <a:r>
              <a:rPr lang="en-IN" sz="3200" dirty="0" err="1"/>
              <a:t>pentraxin</a:t>
            </a:r>
            <a:r>
              <a:rPr lang="en-IN" sz="3200" dirty="0"/>
              <a:t>”).
Bind to pathogens, apoptotic cells, and damaged tissue → activate complement system and recruit phagocytes</a:t>
            </a:r>
          </a:p>
          <a:p>
            <a:r>
              <a:rPr lang="en-IN" sz="3200" dirty="0"/>
              <a:t>CRP is a short </a:t>
            </a:r>
            <a:r>
              <a:rPr lang="en-IN" sz="3200" dirty="0" err="1"/>
              <a:t>pentraxin</a:t>
            </a:r>
            <a:r>
              <a:rPr lang="en-IN" sz="3200" dirty="0"/>
              <a:t> made in the liver reflecting systemic inflammation, whereas Pentraxin-3 is a long </a:t>
            </a:r>
            <a:r>
              <a:rPr lang="en-IN" sz="3200" dirty="0" err="1"/>
              <a:t>pentraxin</a:t>
            </a:r>
            <a:r>
              <a:rPr lang="en-IN" sz="3200" dirty="0"/>
              <a:t> produced locally at inflammatory sites (by macrophages, dendritic and endothelial cells), providing an earlier (within minutes)  and more specific marker of vascular and tissue inflammation. </a:t>
            </a:r>
          </a:p>
          <a:p>
            <a:pPr marL="0" indent="0">
              <a:buNone/>
            </a:pPr>
            <a:endParaRPr lang="en-IN" sz="3500" dirty="0"/>
          </a:p>
        </p:txBody>
      </p:sp>
      <p:pic>
        <p:nvPicPr>
          <p:cNvPr id="4" name="Picture 3">
            <a:extLst>
              <a:ext uri="{FF2B5EF4-FFF2-40B4-BE49-F238E27FC236}">
                <a16:creationId xmlns:a16="http://schemas.microsoft.com/office/drawing/2014/main" id="{7BE5B957-0FD9-3D56-B99B-B268B950FF9D}"/>
              </a:ext>
            </a:extLst>
          </p:cNvPr>
          <p:cNvPicPr>
            <a:picLocks noChangeAspect="1"/>
          </p:cNvPicPr>
          <p:nvPr/>
        </p:nvPicPr>
        <p:blipFill>
          <a:blip r:embed="rId2"/>
          <a:stretch>
            <a:fillRect/>
          </a:stretch>
        </p:blipFill>
        <p:spPr>
          <a:xfrm>
            <a:off x="10611816" y="49160"/>
            <a:ext cx="1467816" cy="732971"/>
          </a:xfrm>
          <a:prstGeom prst="rect">
            <a:avLst/>
          </a:prstGeom>
        </p:spPr>
      </p:pic>
    </p:spTree>
    <p:extLst>
      <p:ext uri="{BB962C8B-B14F-4D97-AF65-F5344CB8AC3E}">
        <p14:creationId xmlns:p14="http://schemas.microsoft.com/office/powerpoint/2010/main" val="20087152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DD00D3-46DD-2003-C38C-7E366C3C4E49}"/>
              </a:ext>
            </a:extLst>
          </p:cNvPr>
          <p:cNvSpPr>
            <a:spLocks noGrp="1"/>
          </p:cNvSpPr>
          <p:nvPr>
            <p:ph idx="1"/>
          </p:nvPr>
        </p:nvSpPr>
        <p:spPr>
          <a:xfrm>
            <a:off x="299799" y="222118"/>
            <a:ext cx="11562118" cy="6372518"/>
          </a:xfrm>
        </p:spPr>
        <p:txBody>
          <a:bodyPr>
            <a:normAutofit/>
          </a:bodyPr>
          <a:lstStyle/>
          <a:p>
            <a:r>
              <a:rPr lang="en-IN" sz="3200" dirty="0"/>
              <a:t>PTX3 correlates with severity and prognosis in sepsis better than CRP or </a:t>
            </a:r>
            <a:r>
              <a:rPr lang="en-IN" sz="3200" dirty="0" err="1"/>
              <a:t>procalcitonin</a:t>
            </a:r>
            <a:r>
              <a:rPr lang="en-IN" sz="3200" dirty="0"/>
              <a:t> in some studies</a:t>
            </a:r>
          </a:p>
          <a:p>
            <a:r>
              <a:rPr lang="en-IN" sz="3200" dirty="0"/>
              <a:t>Normal levels &lt;2ng/ml </a:t>
            </a:r>
          </a:p>
          <a:p>
            <a:r>
              <a:rPr lang="en-IN" sz="3200" dirty="0"/>
              <a:t>ELISA based test costs ₹30000 for 96 well kit (~₹300)</a:t>
            </a:r>
            <a:endParaRPr lang="en-US" sz="3200" dirty="0"/>
          </a:p>
        </p:txBody>
      </p:sp>
    </p:spTree>
    <p:extLst>
      <p:ext uri="{BB962C8B-B14F-4D97-AF65-F5344CB8AC3E}">
        <p14:creationId xmlns:p14="http://schemas.microsoft.com/office/powerpoint/2010/main" val="3981673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0F147C-EA73-89B2-2446-93F04C54CCA2}"/>
              </a:ext>
            </a:extLst>
          </p:cNvPr>
          <p:cNvSpPr>
            <a:spLocks noGrp="1"/>
          </p:cNvSpPr>
          <p:nvPr>
            <p:ph idx="1"/>
          </p:nvPr>
        </p:nvSpPr>
        <p:spPr>
          <a:xfrm>
            <a:off x="76158" y="-49161"/>
            <a:ext cx="12115842" cy="6907161"/>
          </a:xfrm>
        </p:spPr>
        <p:txBody>
          <a:bodyPr>
            <a:normAutofit/>
          </a:bodyPr>
          <a:lstStyle/>
          <a:p>
            <a:pPr marL="0" indent="0">
              <a:buNone/>
            </a:pPr>
            <a:r>
              <a:rPr lang="en-IN" sz="4400" dirty="0" err="1"/>
              <a:t>Lp</a:t>
            </a:r>
            <a:r>
              <a:rPr lang="en-IN" sz="4400" dirty="0"/>
              <a:t> PLA 2 (Lipoprotein </a:t>
            </a:r>
            <a:r>
              <a:rPr lang="en-IN" sz="4400" dirty="0" err="1"/>
              <a:t>PhosphoLipase</a:t>
            </a:r>
            <a:r>
              <a:rPr lang="en-IN" sz="4400" dirty="0"/>
              <a:t> A2 )</a:t>
            </a:r>
          </a:p>
          <a:p>
            <a:pPr marL="0" indent="0">
              <a:buNone/>
            </a:pPr>
            <a:r>
              <a:rPr lang="en-IN" sz="4400" dirty="0"/>
              <a:t> </a:t>
            </a:r>
          </a:p>
          <a:p>
            <a:r>
              <a:rPr lang="en-IN" sz="3200" dirty="0"/>
              <a:t>Independent predictor of: Myocardial infarction , Ischemic stroke , Sudden cardiac death.</a:t>
            </a:r>
          </a:p>
          <a:p>
            <a:r>
              <a:rPr lang="en-IN" sz="3200" dirty="0"/>
              <a:t>Secreted by macrophage and circulates mainly bound to small dense LDL</a:t>
            </a:r>
          </a:p>
          <a:p>
            <a:r>
              <a:rPr lang="en-IN" sz="3200" dirty="0" err="1"/>
              <a:t>Hydrolyzes</a:t>
            </a:r>
            <a:r>
              <a:rPr lang="en-IN" sz="3200" dirty="0"/>
              <a:t> oxidized phospholipids on LDL and Produces</a:t>
            </a:r>
          </a:p>
          <a:p>
            <a:pPr marL="0" indent="0">
              <a:buNone/>
            </a:pPr>
            <a:r>
              <a:rPr lang="en-IN" sz="3200" dirty="0"/>
              <a:t>      </a:t>
            </a:r>
            <a:r>
              <a:rPr lang="en-IN" sz="3200" dirty="0" err="1"/>
              <a:t>Lysophosphatidylcholine</a:t>
            </a:r>
            <a:r>
              <a:rPr lang="en-IN" sz="3200" dirty="0"/>
              <a:t> (</a:t>
            </a:r>
            <a:r>
              <a:rPr lang="en-IN" sz="3200" dirty="0" err="1"/>
              <a:t>Lyso</a:t>
            </a:r>
            <a:r>
              <a:rPr lang="en-IN" sz="3200" dirty="0"/>
              <a:t>-PC) → endothelial dysfunction, </a:t>
            </a:r>
          </a:p>
          <a:p>
            <a:pPr marL="0" indent="0">
              <a:buNone/>
            </a:pPr>
            <a:r>
              <a:rPr lang="en-IN" sz="3200" dirty="0"/>
              <a:t>      monocyte adhesion
      Oxidized fatty acids → pro-inflammatory, pro-apoptotic</a:t>
            </a:r>
          </a:p>
          <a:p>
            <a:pPr marL="0" indent="0">
              <a:buNone/>
            </a:pPr>
            <a:endParaRPr lang="en-IN" sz="3200" dirty="0"/>
          </a:p>
          <a:p>
            <a:endParaRPr lang="en-IN" sz="2800" dirty="0"/>
          </a:p>
        </p:txBody>
      </p:sp>
      <p:pic>
        <p:nvPicPr>
          <p:cNvPr id="6" name="Picture 5">
            <a:extLst>
              <a:ext uri="{FF2B5EF4-FFF2-40B4-BE49-F238E27FC236}">
                <a16:creationId xmlns:a16="http://schemas.microsoft.com/office/drawing/2014/main" id="{CD64B9D9-4AF6-7D90-FA3C-C3CE595B7344}"/>
              </a:ext>
            </a:extLst>
          </p:cNvPr>
          <p:cNvPicPr>
            <a:picLocks noChangeAspect="1"/>
          </p:cNvPicPr>
          <p:nvPr/>
        </p:nvPicPr>
        <p:blipFill>
          <a:blip r:embed="rId3"/>
          <a:stretch>
            <a:fillRect/>
          </a:stretch>
        </p:blipFill>
        <p:spPr>
          <a:xfrm>
            <a:off x="11320724" y="0"/>
            <a:ext cx="795118" cy="1237447"/>
          </a:xfrm>
          <a:prstGeom prst="rect">
            <a:avLst/>
          </a:prstGeom>
        </p:spPr>
      </p:pic>
    </p:spTree>
    <p:extLst>
      <p:ext uri="{BB962C8B-B14F-4D97-AF65-F5344CB8AC3E}">
        <p14:creationId xmlns:p14="http://schemas.microsoft.com/office/powerpoint/2010/main" val="9784090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960444-41A8-47A6-4111-0D078A74C878}"/>
              </a:ext>
            </a:extLst>
          </p:cNvPr>
          <p:cNvSpPr>
            <a:spLocks noGrp="1"/>
          </p:cNvSpPr>
          <p:nvPr>
            <p:ph idx="1"/>
          </p:nvPr>
        </p:nvSpPr>
        <p:spPr>
          <a:xfrm>
            <a:off x="0" y="0"/>
            <a:ext cx="12023447" cy="6938765"/>
          </a:xfrm>
        </p:spPr>
        <p:txBody>
          <a:bodyPr>
            <a:normAutofit/>
          </a:bodyPr>
          <a:lstStyle/>
          <a:p>
            <a:r>
              <a:rPr lang="en-IN" sz="4400" dirty="0"/>
              <a:t>PRESEPSIN</a:t>
            </a:r>
          </a:p>
          <a:p>
            <a:endParaRPr lang="en-IN" dirty="0"/>
          </a:p>
          <a:p>
            <a:r>
              <a:rPr lang="en-IN" sz="3200" dirty="0" err="1"/>
              <a:t>Presepsin</a:t>
            </a:r>
            <a:r>
              <a:rPr lang="en-IN" sz="3200" dirty="0"/>
              <a:t> is the soluble subtype of CD14 (sCD14-ST), a co-receptor for lipopolysaccharide (LPS) recognition in bacterial infections.  Released into circulation when monocytes/macrophages are activated by bacterial pathogens.  Serves as a marker of innate immune response, reflecting real-time infection severity.</a:t>
            </a:r>
          </a:p>
          <a:p>
            <a:r>
              <a:rPr lang="en-IN" sz="3200" dirty="0"/>
              <a:t>PATHFEST FDA approved  </a:t>
            </a:r>
            <a:r>
              <a:rPr lang="en-IN" sz="3200" dirty="0" err="1"/>
              <a:t>presepsin</a:t>
            </a:r>
            <a:r>
              <a:rPr lang="en-IN" sz="3200" dirty="0"/>
              <a:t> assay , reference range - Healthy individuals: 100–300 </a:t>
            </a:r>
            <a:r>
              <a:rPr lang="en-IN" sz="3200" dirty="0" err="1"/>
              <a:t>pg</a:t>
            </a:r>
            <a:r>
              <a:rPr lang="en-IN" sz="3200" dirty="0"/>
              <a:t>/mL , Mild infection / SIRS: 300–500 </a:t>
            </a:r>
            <a:r>
              <a:rPr lang="en-IN" sz="3200" dirty="0" err="1"/>
              <a:t>pg</a:t>
            </a:r>
            <a:r>
              <a:rPr lang="en-IN" sz="3200" dirty="0"/>
              <a:t>/mL , Sepsis: 500–1000 </a:t>
            </a:r>
            <a:r>
              <a:rPr lang="en-IN" sz="3200" dirty="0" err="1"/>
              <a:t>pg</a:t>
            </a:r>
            <a:r>
              <a:rPr lang="en-IN" sz="3200" dirty="0"/>
              <a:t>/mL , Severe sepsis / septic shock: &gt;1000 </a:t>
            </a:r>
            <a:r>
              <a:rPr lang="en-IN" sz="3200" dirty="0" err="1"/>
              <a:t>pg</a:t>
            </a:r>
            <a:r>
              <a:rPr lang="en-IN" sz="3200" dirty="0"/>
              <a:t>/mL</a:t>
            </a:r>
          </a:p>
          <a:p>
            <a:r>
              <a:rPr lang="en-IN" sz="3200" dirty="0" err="1"/>
              <a:t>Presepsin</a:t>
            </a:r>
            <a:r>
              <a:rPr lang="en-IN" sz="3200" dirty="0"/>
              <a:t> rises earliest ( within minutes ) in sepsis among CRP and </a:t>
            </a:r>
            <a:r>
              <a:rPr lang="en-IN" sz="3200" dirty="0" err="1"/>
              <a:t>Procalcitonin</a:t>
            </a:r>
            <a:r>
              <a:rPr lang="en-IN" sz="3200" dirty="0"/>
              <a:t> ( 4 hours )</a:t>
            </a:r>
          </a:p>
          <a:p>
            <a:endParaRPr lang="en-US" dirty="0"/>
          </a:p>
        </p:txBody>
      </p:sp>
      <p:pic>
        <p:nvPicPr>
          <p:cNvPr id="4" name="Picture 3">
            <a:extLst>
              <a:ext uri="{FF2B5EF4-FFF2-40B4-BE49-F238E27FC236}">
                <a16:creationId xmlns:a16="http://schemas.microsoft.com/office/drawing/2014/main" id="{A8D37890-BEE8-745D-839D-48EA2FFBA1D3}"/>
              </a:ext>
            </a:extLst>
          </p:cNvPr>
          <p:cNvPicPr>
            <a:picLocks noChangeAspect="1"/>
          </p:cNvPicPr>
          <p:nvPr/>
        </p:nvPicPr>
        <p:blipFill>
          <a:blip r:embed="rId2"/>
          <a:stretch>
            <a:fillRect/>
          </a:stretch>
        </p:blipFill>
        <p:spPr>
          <a:xfrm>
            <a:off x="10335688" y="49160"/>
            <a:ext cx="1743944" cy="870858"/>
          </a:xfrm>
          <a:prstGeom prst="rect">
            <a:avLst/>
          </a:prstGeom>
        </p:spPr>
      </p:pic>
    </p:spTree>
    <p:extLst>
      <p:ext uri="{BB962C8B-B14F-4D97-AF65-F5344CB8AC3E}">
        <p14:creationId xmlns:p14="http://schemas.microsoft.com/office/powerpoint/2010/main" val="33923854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8AAFFF-D292-F40B-E5CA-26A52C6C558C}"/>
              </a:ext>
            </a:extLst>
          </p:cNvPr>
          <p:cNvSpPr>
            <a:spLocks noGrp="1"/>
          </p:cNvSpPr>
          <p:nvPr>
            <p:ph idx="1"/>
          </p:nvPr>
        </p:nvSpPr>
        <p:spPr>
          <a:xfrm>
            <a:off x="292777" y="243187"/>
            <a:ext cx="11393564" cy="6274195"/>
          </a:xfrm>
        </p:spPr>
        <p:txBody>
          <a:bodyPr>
            <a:normAutofit/>
          </a:bodyPr>
          <a:lstStyle/>
          <a:p>
            <a:r>
              <a:rPr lang="en-IN" sz="3200" dirty="0" err="1"/>
              <a:t>Presepsin</a:t>
            </a:r>
            <a:r>
              <a:rPr lang="en-IN" sz="3200" dirty="0"/>
              <a:t> has shortest half life (4hours) when compared with CRP and PCT ( 20 hours ) , therefore </a:t>
            </a:r>
            <a:r>
              <a:rPr lang="en-IN" sz="3200" dirty="0" err="1"/>
              <a:t>presepsin</a:t>
            </a:r>
            <a:r>
              <a:rPr lang="en-IN" sz="3200" dirty="0"/>
              <a:t> decreases with effective therapy and allows real time monitoring .</a:t>
            </a:r>
          </a:p>
          <a:p>
            <a:r>
              <a:rPr lang="en-IN" sz="3200" dirty="0" err="1"/>
              <a:t>Presepsin</a:t>
            </a:r>
            <a:r>
              <a:rPr lang="en-IN" sz="3200" dirty="0"/>
              <a:t> is highly specific for bacterial sepsis and has highest prognostic correlation  &gt; </a:t>
            </a:r>
            <a:r>
              <a:rPr lang="en-IN" sz="3200" dirty="0" err="1"/>
              <a:t>Procalcitonin</a:t>
            </a:r>
            <a:r>
              <a:rPr lang="en-IN" sz="3200" dirty="0"/>
              <a:t> </a:t>
            </a:r>
          </a:p>
          <a:p>
            <a:r>
              <a:rPr lang="en-IN" sz="3200" dirty="0"/>
              <a:t>Cost ~ ₹2000</a:t>
            </a:r>
          </a:p>
          <a:p>
            <a:endParaRPr lang="en-IN" sz="3200" dirty="0"/>
          </a:p>
        </p:txBody>
      </p:sp>
    </p:spTree>
    <p:extLst>
      <p:ext uri="{BB962C8B-B14F-4D97-AF65-F5344CB8AC3E}">
        <p14:creationId xmlns:p14="http://schemas.microsoft.com/office/powerpoint/2010/main" val="32923775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D873B2-C03E-DFBE-06B1-FEB6AAC87B93}"/>
              </a:ext>
            </a:extLst>
          </p:cNvPr>
          <p:cNvSpPr>
            <a:spLocks noGrp="1"/>
          </p:cNvSpPr>
          <p:nvPr>
            <p:ph idx="1"/>
          </p:nvPr>
        </p:nvSpPr>
        <p:spPr>
          <a:xfrm>
            <a:off x="25900" y="85866"/>
            <a:ext cx="12215261" cy="6607093"/>
          </a:xfrm>
        </p:spPr>
        <p:txBody>
          <a:bodyPr>
            <a:normAutofit fontScale="92500" lnSpcReduction="20000"/>
          </a:bodyPr>
          <a:lstStyle/>
          <a:p>
            <a:r>
              <a:rPr lang="en-IN" sz="4800" dirty="0"/>
              <a:t>IRISIN</a:t>
            </a:r>
          </a:p>
          <a:p>
            <a:pPr marL="0" indent="0">
              <a:buNone/>
            </a:pPr>
            <a:endParaRPr lang="en-IN" sz="2600" dirty="0"/>
          </a:p>
          <a:p>
            <a:r>
              <a:rPr lang="en-IN" sz="3200" dirty="0"/>
              <a:t>Biomarker of metabolic health.</a:t>
            </a:r>
          </a:p>
          <a:p>
            <a:r>
              <a:rPr lang="en-IN" sz="3200" dirty="0" err="1"/>
              <a:t>Irisin</a:t>
            </a:r>
            <a:r>
              <a:rPr lang="en-IN" sz="3200" dirty="0"/>
              <a:t> is a </a:t>
            </a:r>
            <a:r>
              <a:rPr lang="en-IN" sz="3200" dirty="0" err="1"/>
              <a:t>myokine</a:t>
            </a:r>
            <a:r>
              <a:rPr lang="en-IN" sz="3200" dirty="0"/>
              <a:t>, a hormone secreted by skeletal muscles during physical activity.  It is produced by cleavage of FNDC5 (fibronectin type III domain-containing protein) and released into the bloodstream.</a:t>
            </a:r>
          </a:p>
          <a:p>
            <a:r>
              <a:rPr lang="en-IN" sz="3200" dirty="0"/>
              <a:t>Functions - Fat Browning: Converts white adipose tissue into brown-like adipose tissue , increasing thermogenesis and energy expenditure. Improves insulin sensitivity, reduces inflammation, and helps regulate glucose and lipid metabolism. Stimulates osteoblast activity (bone formation) and may enhance neuroprotection via increased BDNF expression.</a:t>
            </a:r>
          </a:p>
          <a:p>
            <a:r>
              <a:rPr lang="en-IN" sz="3200" dirty="0"/>
              <a:t>Circulating </a:t>
            </a:r>
            <a:r>
              <a:rPr lang="en-IN" sz="3200" dirty="0" err="1"/>
              <a:t>irisin</a:t>
            </a:r>
            <a:r>
              <a:rPr lang="en-IN" sz="3200" dirty="0"/>
              <a:t> is often lower in obesity and insulin resistance . It may serve as a marker of exercise response and metabolic health. May protect against atherosclerosis and support endothelial function.</a:t>
            </a:r>
          </a:p>
          <a:p>
            <a:pPr marL="0" indent="0">
              <a:buNone/>
            </a:pPr>
            <a:r>
              <a:rPr lang="en-IN" sz="3200" dirty="0"/>
              <a:t>    </a:t>
            </a:r>
          </a:p>
        </p:txBody>
      </p:sp>
      <p:pic>
        <p:nvPicPr>
          <p:cNvPr id="5" name="Picture 4">
            <a:extLst>
              <a:ext uri="{FF2B5EF4-FFF2-40B4-BE49-F238E27FC236}">
                <a16:creationId xmlns:a16="http://schemas.microsoft.com/office/drawing/2014/main" id="{EC8B35D7-1812-7FD8-66C8-BBD7A88B6B8F}"/>
              </a:ext>
            </a:extLst>
          </p:cNvPr>
          <p:cNvPicPr>
            <a:picLocks noChangeAspect="1"/>
          </p:cNvPicPr>
          <p:nvPr/>
        </p:nvPicPr>
        <p:blipFill>
          <a:blip r:embed="rId2"/>
          <a:srcRect t="-71" r="-3704" b="10262"/>
          <a:stretch>
            <a:fillRect/>
          </a:stretch>
        </p:blipFill>
        <p:spPr>
          <a:xfrm>
            <a:off x="10415170" y="85866"/>
            <a:ext cx="1481861" cy="849601"/>
          </a:xfrm>
          <a:prstGeom prst="rect">
            <a:avLst/>
          </a:prstGeom>
        </p:spPr>
      </p:pic>
    </p:spTree>
    <p:extLst>
      <p:ext uri="{BB962C8B-B14F-4D97-AF65-F5344CB8AC3E}">
        <p14:creationId xmlns:p14="http://schemas.microsoft.com/office/powerpoint/2010/main" val="20952639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520972-1C18-3083-F57E-64A39B2A56E2}"/>
              </a:ext>
            </a:extLst>
          </p:cNvPr>
          <p:cNvSpPr>
            <a:spLocks noGrp="1"/>
          </p:cNvSpPr>
          <p:nvPr>
            <p:ph idx="1"/>
          </p:nvPr>
        </p:nvSpPr>
        <p:spPr>
          <a:xfrm>
            <a:off x="217714" y="400313"/>
            <a:ext cx="11707410" cy="6159207"/>
          </a:xfrm>
        </p:spPr>
        <p:txBody>
          <a:bodyPr>
            <a:normAutofit/>
          </a:bodyPr>
          <a:lstStyle/>
          <a:p>
            <a:r>
              <a:rPr lang="en-IN" sz="3200" dirty="0" err="1"/>
              <a:t>Irisin</a:t>
            </a:r>
            <a:r>
              <a:rPr lang="en-IN" sz="3200" dirty="0"/>
              <a:t> has strong therapeutic potential for metabolic, cardiovascular, skeletal, and neurological disorders, but translation into   clinical therapy requires further research and human trials.</a:t>
            </a:r>
          </a:p>
          <a:p>
            <a:pPr marL="0" indent="0">
              <a:buNone/>
            </a:pPr>
            <a:r>
              <a:rPr lang="en-IN" sz="3200" dirty="0"/>
              <a:t>      Normal range : 3 to 5 ng/ml (sedentary adults) </a:t>
            </a:r>
          </a:p>
          <a:p>
            <a:pPr marL="0" indent="0">
              <a:buNone/>
            </a:pPr>
            <a:endParaRPr lang="en-IN" sz="3200" dirty="0"/>
          </a:p>
          <a:p>
            <a:r>
              <a:rPr lang="en-IN" sz="3200" dirty="0"/>
              <a:t>Low </a:t>
            </a:r>
            <a:r>
              <a:rPr lang="en-IN" sz="3200" dirty="0" err="1"/>
              <a:t>irisin</a:t>
            </a:r>
            <a:r>
              <a:rPr lang="en-IN" sz="3200" dirty="0"/>
              <a:t>:  Associated with obesity, insulin resistance, and metabolic syndrome.
High </a:t>
            </a:r>
            <a:r>
              <a:rPr lang="en-IN" sz="3200" dirty="0" err="1"/>
              <a:t>irisin</a:t>
            </a:r>
            <a:r>
              <a:rPr lang="en-IN" sz="3200" dirty="0"/>
              <a:t>: May reflect exercise adaptation or compensatory response in early metabolic stress.</a:t>
            </a:r>
            <a:endParaRPr lang="en-US" sz="3200" dirty="0"/>
          </a:p>
        </p:txBody>
      </p:sp>
    </p:spTree>
    <p:extLst>
      <p:ext uri="{BB962C8B-B14F-4D97-AF65-F5344CB8AC3E}">
        <p14:creationId xmlns:p14="http://schemas.microsoft.com/office/powerpoint/2010/main" val="13559979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A2DD5-C1C8-2682-46D4-E393ECDB4120}"/>
              </a:ext>
            </a:extLst>
          </p:cNvPr>
          <p:cNvSpPr>
            <a:spLocks noGrp="1"/>
          </p:cNvSpPr>
          <p:nvPr>
            <p:ph type="title"/>
          </p:nvPr>
        </p:nvSpPr>
        <p:spPr>
          <a:xfrm>
            <a:off x="2708704" y="2434263"/>
            <a:ext cx="6624920" cy="1407340"/>
          </a:xfrm>
        </p:spPr>
        <p:txBody>
          <a:bodyPr/>
          <a:lstStyle/>
          <a:p>
            <a:r>
              <a:rPr lang="en-IN" dirty="0"/>
              <a:t>Thank you</a:t>
            </a:r>
            <a:endParaRPr lang="en-US" dirty="0"/>
          </a:p>
        </p:txBody>
      </p:sp>
    </p:spTree>
    <p:extLst>
      <p:ext uri="{BB962C8B-B14F-4D97-AF65-F5344CB8AC3E}">
        <p14:creationId xmlns:p14="http://schemas.microsoft.com/office/powerpoint/2010/main" val="2535889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676C2F-31B1-688D-5A39-097E05CCE389}"/>
              </a:ext>
            </a:extLst>
          </p:cNvPr>
          <p:cNvSpPr>
            <a:spLocks noGrp="1"/>
          </p:cNvSpPr>
          <p:nvPr>
            <p:ph idx="1"/>
          </p:nvPr>
        </p:nvSpPr>
        <p:spPr>
          <a:xfrm>
            <a:off x="258757" y="123796"/>
            <a:ext cx="11674486" cy="6435725"/>
          </a:xfrm>
        </p:spPr>
        <p:txBody>
          <a:bodyPr>
            <a:normAutofit/>
          </a:bodyPr>
          <a:lstStyle/>
          <a:p>
            <a:r>
              <a:rPr lang="en-IN" sz="3200" dirty="0"/>
              <a:t>Leads to endothelial dysfunction, Foam cell formation , Necrotic core development , Plaque instability and rupture.
Higher levels ( &gt;235ng/ml )= vulnerable plaque ( high rupture risk )
Inhibition (</a:t>
            </a:r>
            <a:r>
              <a:rPr lang="en-IN" sz="3200" dirty="0" err="1"/>
              <a:t>Darapladib</a:t>
            </a:r>
            <a:r>
              <a:rPr lang="en-IN" sz="3200" dirty="0"/>
              <a:t>): ↓ activity, but no outcome benefit 
LDL is the cholesterol cargo (fuel) , </a:t>
            </a:r>
            <a:r>
              <a:rPr lang="en-IN" sz="3200" dirty="0" err="1"/>
              <a:t>Lp</a:t>
            </a:r>
            <a:r>
              <a:rPr lang="en-IN" sz="3200" dirty="0"/>
              <a:t> PLA2 is the spark that ignites Inflammation</a:t>
            </a:r>
          </a:p>
          <a:p>
            <a:r>
              <a:rPr lang="en-IN" sz="3200" dirty="0"/>
              <a:t>Cost ~ ₹1000 ( </a:t>
            </a:r>
            <a:r>
              <a:rPr lang="en-IN" sz="3200" dirty="0" err="1"/>
              <a:t>thyrocare</a:t>
            </a:r>
            <a:r>
              <a:rPr lang="en-IN" sz="3200" dirty="0"/>
              <a:t> lab )</a:t>
            </a:r>
            <a:endParaRPr lang="en-US" sz="3200" dirty="0"/>
          </a:p>
        </p:txBody>
      </p:sp>
    </p:spTree>
    <p:extLst>
      <p:ext uri="{BB962C8B-B14F-4D97-AF65-F5344CB8AC3E}">
        <p14:creationId xmlns:p14="http://schemas.microsoft.com/office/powerpoint/2010/main" val="1617464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27B1B7-D421-EA2C-324E-D37B377E4D2F}"/>
              </a:ext>
            </a:extLst>
          </p:cNvPr>
          <p:cNvSpPr>
            <a:spLocks noGrp="1"/>
          </p:cNvSpPr>
          <p:nvPr>
            <p:ph idx="1"/>
          </p:nvPr>
        </p:nvSpPr>
        <p:spPr>
          <a:xfrm>
            <a:off x="214412" y="148962"/>
            <a:ext cx="12092174" cy="6858000"/>
          </a:xfrm>
        </p:spPr>
        <p:txBody>
          <a:bodyPr>
            <a:normAutofit/>
          </a:bodyPr>
          <a:lstStyle/>
          <a:p>
            <a:pPr marL="0" indent="0">
              <a:buNone/>
            </a:pPr>
            <a:r>
              <a:rPr lang="en-IN" sz="4400" dirty="0"/>
              <a:t>ST2 (Suppression of Tumorigenicity-2)</a:t>
            </a:r>
          </a:p>
          <a:p>
            <a:pPr marL="0" indent="0">
              <a:buNone/>
            </a:pPr>
            <a:endParaRPr lang="en-IN" sz="4400" dirty="0"/>
          </a:p>
          <a:p>
            <a:r>
              <a:rPr lang="en-IN" sz="3200" dirty="0"/>
              <a:t>Its a strong predictor of heart failure progression and mortality.</a:t>
            </a:r>
          </a:p>
          <a:p>
            <a:r>
              <a:rPr lang="en-IN" sz="3200" dirty="0"/>
              <a:t>A member of the interleukin-1 receptor family.</a:t>
            </a:r>
          </a:p>
          <a:p>
            <a:r>
              <a:rPr lang="en-IN" sz="3200" dirty="0"/>
              <a:t>Exists in 2 forms:    sST2 (soluble form) – circulates in blood, measurable.  ST2L (membrane-bound form) – expressed on </a:t>
            </a:r>
            <a:r>
              <a:rPr lang="en-IN" sz="3200" dirty="0" err="1"/>
              <a:t>cardiomyocytes</a:t>
            </a:r>
            <a:r>
              <a:rPr lang="en-IN" sz="3200" dirty="0"/>
              <a:t> &amp; Immune cells.</a:t>
            </a:r>
          </a:p>
          <a:p>
            <a:r>
              <a:rPr lang="en-IN" sz="3200" dirty="0"/>
              <a:t>ST2 is the receptor for IL 33 which has </a:t>
            </a:r>
            <a:r>
              <a:rPr lang="en-IN" sz="3200" dirty="0" err="1"/>
              <a:t>cardioprotective</a:t>
            </a:r>
            <a:r>
              <a:rPr lang="en-IN" sz="3200" dirty="0"/>
              <a:t> effect ( anti hypertrophic and anti fibrotic ) . When sST2 is elevated it binds to IL 33 in circulation , blocking its </a:t>
            </a:r>
            <a:r>
              <a:rPr lang="en-IN" sz="3200" dirty="0" err="1"/>
              <a:t>cardioprotective</a:t>
            </a:r>
            <a:r>
              <a:rPr lang="en-IN" sz="3200" dirty="0"/>
              <a:t> effect and leads to cardiac remodelling , fibrosis and worsening of heart failure. </a:t>
            </a:r>
          </a:p>
          <a:p>
            <a:endParaRPr lang="en-IN" sz="2800" dirty="0"/>
          </a:p>
          <a:p>
            <a:endParaRPr lang="en-IN" sz="2800" dirty="0"/>
          </a:p>
          <a:p>
            <a:endParaRPr lang="en-IN" sz="2800" dirty="0"/>
          </a:p>
          <a:p>
            <a:endParaRPr lang="en-IN" sz="3200" dirty="0"/>
          </a:p>
          <a:p>
            <a:pPr marL="0" indent="0">
              <a:buNone/>
            </a:pPr>
            <a:endParaRPr lang="en-IN" sz="3200" dirty="0"/>
          </a:p>
          <a:p>
            <a:pPr marL="0" indent="0">
              <a:buNone/>
            </a:pPr>
            <a:endParaRPr lang="en-IN" sz="3200" dirty="0"/>
          </a:p>
          <a:p>
            <a:pPr marL="0" indent="0">
              <a:buNone/>
            </a:pPr>
            <a:endParaRPr lang="en-IN" dirty="0"/>
          </a:p>
        </p:txBody>
      </p:sp>
      <p:pic>
        <p:nvPicPr>
          <p:cNvPr id="2" name="Picture 1">
            <a:extLst>
              <a:ext uri="{FF2B5EF4-FFF2-40B4-BE49-F238E27FC236}">
                <a16:creationId xmlns:a16="http://schemas.microsoft.com/office/drawing/2014/main" id="{E12972AF-C47E-32AE-6D14-633EC5E53AA2}"/>
              </a:ext>
            </a:extLst>
          </p:cNvPr>
          <p:cNvPicPr>
            <a:picLocks noChangeAspect="1"/>
          </p:cNvPicPr>
          <p:nvPr/>
        </p:nvPicPr>
        <p:blipFill>
          <a:blip r:embed="rId3"/>
          <a:stretch>
            <a:fillRect/>
          </a:stretch>
        </p:blipFill>
        <p:spPr>
          <a:xfrm>
            <a:off x="11438389" y="0"/>
            <a:ext cx="753611" cy="1172848"/>
          </a:xfrm>
          <a:prstGeom prst="rect">
            <a:avLst/>
          </a:prstGeom>
        </p:spPr>
      </p:pic>
    </p:spTree>
    <p:extLst>
      <p:ext uri="{BB962C8B-B14F-4D97-AF65-F5344CB8AC3E}">
        <p14:creationId xmlns:p14="http://schemas.microsoft.com/office/powerpoint/2010/main" val="213569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0704FC-749E-7095-C6B4-A577515C8382}"/>
              </a:ext>
            </a:extLst>
          </p:cNvPr>
          <p:cNvSpPr>
            <a:spLocks noGrp="1"/>
          </p:cNvSpPr>
          <p:nvPr>
            <p:ph idx="1"/>
          </p:nvPr>
        </p:nvSpPr>
        <p:spPr>
          <a:xfrm>
            <a:off x="194453" y="215094"/>
            <a:ext cx="11639371" cy="6576187"/>
          </a:xfrm>
        </p:spPr>
        <p:txBody>
          <a:bodyPr/>
          <a:lstStyle/>
          <a:p>
            <a:r>
              <a:rPr lang="en-IN" sz="3200" dirty="0"/>
              <a:t>Independent prognostic marker , high levels &gt;35ng/ml has worse outcomes .</a:t>
            </a:r>
          </a:p>
          <a:p>
            <a:r>
              <a:rPr lang="en-IN" sz="3200" dirty="0"/>
              <a:t>Less influenced by confounders like obesity , age , renal function , atrial fibrillation ( unlike NT pro BNP )</a:t>
            </a:r>
          </a:p>
          <a:p>
            <a:r>
              <a:rPr lang="en-IN" sz="3200" dirty="0"/>
              <a:t>FDA approved test PRESAGE ST 2 ( $50 per test )</a:t>
            </a:r>
          </a:p>
          <a:p>
            <a:r>
              <a:rPr lang="en-IN" sz="3200" dirty="0"/>
              <a:t>ST2 is not useful in diagnosing acute heart failure ( levels </a:t>
            </a:r>
            <a:r>
              <a:rPr lang="en-IN" sz="3200" dirty="0" err="1"/>
              <a:t>dont</a:t>
            </a:r>
            <a:r>
              <a:rPr lang="en-IN" sz="3200" dirty="0"/>
              <a:t> rise acutely with hemodynamic stress and congestion like </a:t>
            </a:r>
            <a:r>
              <a:rPr lang="en-IN" sz="3200" dirty="0" err="1"/>
              <a:t>nt</a:t>
            </a:r>
            <a:r>
              <a:rPr lang="en-IN" sz="3200" dirty="0"/>
              <a:t> pro </a:t>
            </a:r>
            <a:r>
              <a:rPr lang="en-IN" sz="3200" dirty="0" err="1"/>
              <a:t>bnp</a:t>
            </a:r>
            <a:r>
              <a:rPr lang="en-IN" sz="3200" dirty="0"/>
              <a:t> ) but more valuable for prognosis once heart failure is diagnosed.</a:t>
            </a:r>
          </a:p>
          <a:p>
            <a:r>
              <a:rPr lang="en-IN" sz="3200" dirty="0"/>
              <a:t>How overloaded is heart right now ? NT pro BNP</a:t>
            </a:r>
          </a:p>
          <a:p>
            <a:r>
              <a:rPr lang="en-IN" sz="3200" dirty="0"/>
              <a:t>How much damage and remodelling is happening to heart long term ? sST2</a:t>
            </a:r>
          </a:p>
          <a:p>
            <a:endParaRPr lang="en-IN" dirty="0"/>
          </a:p>
        </p:txBody>
      </p:sp>
    </p:spTree>
    <p:extLst>
      <p:ext uri="{BB962C8B-B14F-4D97-AF65-F5344CB8AC3E}">
        <p14:creationId xmlns:p14="http://schemas.microsoft.com/office/powerpoint/2010/main" val="3741936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79257C-BF5F-7E7C-1A93-B2C886678CB9}"/>
              </a:ext>
            </a:extLst>
          </p:cNvPr>
          <p:cNvSpPr>
            <a:spLocks noGrp="1"/>
          </p:cNvSpPr>
          <p:nvPr>
            <p:ph idx="1"/>
          </p:nvPr>
        </p:nvSpPr>
        <p:spPr>
          <a:xfrm>
            <a:off x="0" y="154505"/>
            <a:ext cx="12241161" cy="6622729"/>
          </a:xfrm>
        </p:spPr>
        <p:txBody>
          <a:bodyPr>
            <a:normAutofit fontScale="92500" lnSpcReduction="20000"/>
          </a:bodyPr>
          <a:lstStyle/>
          <a:p>
            <a:r>
              <a:rPr lang="en-IN" sz="4800" dirty="0"/>
              <a:t>NGAL (Neutrophil Gelatinase–Associated </a:t>
            </a:r>
            <a:r>
              <a:rPr lang="en-IN" sz="4800" dirty="0" err="1"/>
              <a:t>Lipocalin</a:t>
            </a:r>
            <a:r>
              <a:rPr lang="en-IN" sz="4800" dirty="0"/>
              <a:t>)</a:t>
            </a:r>
          </a:p>
          <a:p>
            <a:pPr marL="0" indent="0">
              <a:buNone/>
            </a:pPr>
            <a:endParaRPr lang="en-IN" dirty="0"/>
          </a:p>
          <a:p>
            <a:r>
              <a:rPr lang="en-IN" sz="3200" dirty="0"/>
              <a:t>Often called as Troponins of kidney.</a:t>
            </a:r>
          </a:p>
          <a:p>
            <a:r>
              <a:rPr lang="en-IN" sz="3200" dirty="0"/>
              <a:t>Small glycoprotein (25 </a:t>
            </a:r>
            <a:r>
              <a:rPr lang="en-IN" sz="3200" dirty="0" err="1"/>
              <a:t>kDa</a:t>
            </a:r>
            <a:r>
              <a:rPr lang="en-IN" sz="3200" dirty="0"/>
              <a:t>).
Stored in neutrophils, also released by renal tubular epithelial cells after injury.</a:t>
            </a:r>
          </a:p>
          <a:p>
            <a:r>
              <a:rPr lang="en-IN" sz="3200" dirty="0"/>
              <a:t>Earliest biomarker of AKI – rises within 2–4 hours of tubular injury (much earlier than creatinine). </a:t>
            </a:r>
          </a:p>
          <a:p>
            <a:r>
              <a:rPr lang="en-IN" sz="3200" dirty="0"/>
              <a:t>Normal serum NGAL &lt;150ng/ml </a:t>
            </a:r>
          </a:p>
          <a:p>
            <a:r>
              <a:rPr lang="en-IN" sz="3200" dirty="0"/>
              <a:t>It is useful in sepsis related AKI , Post cardiac surgery AKI ,  Contrast induced nephropathy and </a:t>
            </a:r>
            <a:r>
              <a:rPr lang="en-IN" sz="3200" dirty="0" err="1"/>
              <a:t>ckd</a:t>
            </a:r>
            <a:r>
              <a:rPr lang="en-IN" sz="3200" dirty="0"/>
              <a:t> progression.</a:t>
            </a:r>
          </a:p>
          <a:p>
            <a:endParaRPr lang="en-IN" sz="3200" dirty="0"/>
          </a:p>
          <a:p>
            <a:pPr marL="0" indent="0">
              <a:buNone/>
            </a:pPr>
            <a:r>
              <a:rPr lang="en-IN" sz="3200" dirty="0"/>
              <a:t>     </a:t>
            </a:r>
          </a:p>
        </p:txBody>
      </p:sp>
      <p:pic>
        <p:nvPicPr>
          <p:cNvPr id="2" name="Picture 1">
            <a:extLst>
              <a:ext uri="{FF2B5EF4-FFF2-40B4-BE49-F238E27FC236}">
                <a16:creationId xmlns:a16="http://schemas.microsoft.com/office/drawing/2014/main" id="{9C3E4B46-4F8F-94ED-A6A6-674A82A5CB93}"/>
              </a:ext>
            </a:extLst>
          </p:cNvPr>
          <p:cNvPicPr>
            <a:picLocks noChangeAspect="1"/>
          </p:cNvPicPr>
          <p:nvPr/>
        </p:nvPicPr>
        <p:blipFill>
          <a:blip r:embed="rId3"/>
          <a:stretch>
            <a:fillRect/>
          </a:stretch>
        </p:blipFill>
        <p:spPr>
          <a:xfrm>
            <a:off x="10649354" y="0"/>
            <a:ext cx="1486462" cy="989173"/>
          </a:xfrm>
          <a:prstGeom prst="rect">
            <a:avLst/>
          </a:prstGeom>
        </p:spPr>
      </p:pic>
    </p:spTree>
    <p:extLst>
      <p:ext uri="{BB962C8B-B14F-4D97-AF65-F5344CB8AC3E}">
        <p14:creationId xmlns:p14="http://schemas.microsoft.com/office/powerpoint/2010/main" val="2549902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1B5AC1-1B19-63C9-1FC6-CFBB7D5736E3}"/>
              </a:ext>
            </a:extLst>
          </p:cNvPr>
          <p:cNvSpPr>
            <a:spLocks noGrp="1"/>
          </p:cNvSpPr>
          <p:nvPr>
            <p:ph idx="1"/>
          </p:nvPr>
        </p:nvSpPr>
        <p:spPr>
          <a:xfrm>
            <a:off x="282530" y="257602"/>
            <a:ext cx="12330852" cy="6600398"/>
          </a:xfrm>
        </p:spPr>
        <p:txBody>
          <a:bodyPr>
            <a:normAutofit/>
          </a:bodyPr>
          <a:lstStyle/>
          <a:p>
            <a:r>
              <a:rPr lang="en-IN" sz="3200" dirty="0"/>
              <a:t>Detects injury before creatinine rises (which is a late marker).</a:t>
            </a:r>
          </a:p>
          <a:p>
            <a:endParaRPr lang="en-IN" sz="3200" dirty="0"/>
          </a:p>
          <a:p>
            <a:r>
              <a:rPr lang="en-IN" sz="3200" dirty="0"/>
              <a:t>Sensitivity        NGAL      -  High for early AKI</a:t>
            </a:r>
          </a:p>
          <a:p>
            <a:pPr marL="0" indent="0">
              <a:buNone/>
            </a:pPr>
            <a:r>
              <a:rPr lang="en-IN" sz="3200" dirty="0"/>
              <a:t>                  	Creatinine -   Low in early AKI (creatinine may remain</a:t>
            </a:r>
          </a:p>
          <a:p>
            <a:pPr marL="0" indent="0">
              <a:buNone/>
            </a:pPr>
            <a:r>
              <a:rPr lang="en-IN" sz="3200" dirty="0"/>
              <a:t>                                             normal despite injury) </a:t>
            </a:r>
          </a:p>
          <a:p>
            <a:pPr marL="0" indent="0">
              <a:buNone/>
            </a:pPr>
            <a:endParaRPr lang="en-IN" sz="3200" dirty="0"/>
          </a:p>
          <a:p>
            <a:r>
              <a:rPr lang="en-IN" sz="3200" dirty="0"/>
              <a:t>  Specificity        NGAL    -   Can be elevated in inflammation, infection,       </a:t>
            </a:r>
          </a:p>
          <a:p>
            <a:pPr marL="0" indent="0">
              <a:buNone/>
            </a:pPr>
            <a:r>
              <a:rPr lang="en-IN" sz="3200" dirty="0"/>
              <a:t>                                             cancer</a:t>
            </a:r>
          </a:p>
          <a:p>
            <a:pPr marL="0" indent="0">
              <a:buNone/>
            </a:pPr>
            <a:r>
              <a:rPr lang="en-IN" sz="3200" dirty="0"/>
              <a:t>                 	Creatinine -  More specific for GFR, but affected by</a:t>
            </a:r>
          </a:p>
          <a:p>
            <a:pPr marL="0" indent="0">
              <a:buNone/>
            </a:pPr>
            <a:r>
              <a:rPr lang="en-IN" sz="3200" dirty="0"/>
              <a:t>                                             muscle mass, diet, hydration</a:t>
            </a:r>
          </a:p>
          <a:p>
            <a:endParaRPr lang="en-IN" sz="3200" dirty="0"/>
          </a:p>
        </p:txBody>
      </p:sp>
    </p:spTree>
    <p:extLst>
      <p:ext uri="{BB962C8B-B14F-4D97-AF65-F5344CB8AC3E}">
        <p14:creationId xmlns:p14="http://schemas.microsoft.com/office/powerpoint/2010/main" val="3007647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4C0371-0FD9-FA0E-A2FC-691A77186DC3}"/>
              </a:ext>
            </a:extLst>
          </p:cNvPr>
          <p:cNvSpPr>
            <a:spLocks noGrp="1"/>
          </p:cNvSpPr>
          <p:nvPr>
            <p:ph idx="1"/>
          </p:nvPr>
        </p:nvSpPr>
        <p:spPr>
          <a:xfrm>
            <a:off x="231760" y="112368"/>
            <a:ext cx="11770617" cy="6636775"/>
          </a:xfrm>
        </p:spPr>
        <p:txBody>
          <a:bodyPr>
            <a:normAutofit lnSpcReduction="10000"/>
          </a:bodyPr>
          <a:lstStyle/>
          <a:p>
            <a:pPr marL="0" indent="0">
              <a:buNone/>
            </a:pPr>
            <a:r>
              <a:rPr lang="en-IN" sz="4400" dirty="0"/>
              <a:t>KIM-1 (Kidney Injury Molecule-1)</a:t>
            </a:r>
          </a:p>
          <a:p>
            <a:r>
              <a:rPr lang="en-IN" sz="3200" dirty="0"/>
              <a:t>A transmembrane glycoprotein (type 1 membrane protein) expressed at very low levels in healthy kidneys but highly upregulated in proximal tubular epithelial cells after ischemic or toxic injury.</a:t>
            </a:r>
          </a:p>
          <a:p>
            <a:r>
              <a:rPr lang="en-IN" sz="3200" dirty="0"/>
              <a:t>After tubular injury, KIM-1 is shed into the urine and blood, making it a measurable non-invasive biomarker.</a:t>
            </a:r>
          </a:p>
          <a:p>
            <a:r>
              <a:rPr lang="en-IN" sz="3200" dirty="0"/>
              <a:t>Early detection of AKI (acute kidney injury) → rises before serum creatinine.
Useful in drug-induced nephrotoxicity monitoring (esp. In clinical trials).
Correlates with severity of tubular damage and predicts progression to CKD.</a:t>
            </a:r>
            <a:endParaRPr lang="en-US" sz="3200" dirty="0"/>
          </a:p>
        </p:txBody>
      </p:sp>
      <p:pic>
        <p:nvPicPr>
          <p:cNvPr id="4" name="Picture 3">
            <a:extLst>
              <a:ext uri="{FF2B5EF4-FFF2-40B4-BE49-F238E27FC236}">
                <a16:creationId xmlns:a16="http://schemas.microsoft.com/office/drawing/2014/main" id="{60F895EC-DD91-DD97-EB21-5A517B81EB2F}"/>
              </a:ext>
            </a:extLst>
          </p:cNvPr>
          <p:cNvPicPr>
            <a:picLocks noChangeAspect="1"/>
          </p:cNvPicPr>
          <p:nvPr/>
        </p:nvPicPr>
        <p:blipFill>
          <a:blip r:embed="rId2"/>
          <a:stretch>
            <a:fillRect/>
          </a:stretch>
        </p:blipFill>
        <p:spPr>
          <a:xfrm>
            <a:off x="10457003" y="0"/>
            <a:ext cx="1545374" cy="639097"/>
          </a:xfrm>
          <a:prstGeom prst="rect">
            <a:avLst/>
          </a:prstGeom>
        </p:spPr>
      </p:pic>
    </p:spTree>
    <p:extLst>
      <p:ext uri="{BB962C8B-B14F-4D97-AF65-F5344CB8AC3E}">
        <p14:creationId xmlns:p14="http://schemas.microsoft.com/office/powerpoint/2010/main" val="4677603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023928-2764-D2C4-70A3-46AED72C929F}"/>
              </a:ext>
            </a:extLst>
          </p:cNvPr>
          <p:cNvSpPr>
            <a:spLocks noGrp="1"/>
          </p:cNvSpPr>
          <p:nvPr>
            <p:ph idx="1"/>
          </p:nvPr>
        </p:nvSpPr>
        <p:spPr>
          <a:xfrm>
            <a:off x="334914" y="217716"/>
            <a:ext cx="11463796" cy="6320736"/>
          </a:xfrm>
        </p:spPr>
        <p:txBody>
          <a:bodyPr>
            <a:normAutofit/>
          </a:bodyPr>
          <a:lstStyle/>
          <a:p>
            <a:r>
              <a:rPr lang="en-IN" sz="3200" dirty="0"/>
              <a:t>Helps differentiate ischemic vs pre-renal AKI (since it reflects tubular damage).
Advantages over Creatinine:  Detects injury hours to days earlier than creatinine , More specific for proximal tubular damage, whereas creatinine only reflects GFR decline.
Limitations:  Still not widely available as a routine test (mainly research / pharma trials) , Elevated in chronic tubular damage too, not just acute cases. , Costs higher than creatinine.
Normal range:   Healthy subjects: very low / undetectable in urine.  Pathological: rises significantly (&gt;2–5 ng/mL depending on assay).</a:t>
            </a:r>
            <a:endParaRPr lang="en-US" sz="3200" dirty="0"/>
          </a:p>
        </p:txBody>
      </p:sp>
    </p:spTree>
    <p:extLst>
      <p:ext uri="{BB962C8B-B14F-4D97-AF65-F5344CB8AC3E}">
        <p14:creationId xmlns:p14="http://schemas.microsoft.com/office/powerpoint/2010/main" val="1364515287"/>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24</Slides>
  <Notes>3</Notes>
  <HiddenSlides>0</HiddenSlide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Parcel</vt:lpstr>
      <vt:lpstr>Novel biomarkers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Novel biomarkers</dc:title>
  <dc:creator>rishiksh 7</dc:creator>
  <cp:lastModifiedBy>rishiksh 7</cp:lastModifiedBy>
  <cp:revision>33</cp:revision>
  <dcterms:created xsi:type="dcterms:W3CDTF">2025-08-25T18:01:12Z</dcterms:created>
  <dcterms:modified xsi:type="dcterms:W3CDTF">2025-08-29T16:52:21Z</dcterms:modified>
</cp:coreProperties>
</file>