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9" r:id="rId5"/>
    <p:sldId id="270" r:id="rId6"/>
    <p:sldId id="260" r:id="rId7"/>
    <p:sldId id="261" r:id="rId8"/>
    <p:sldId id="262" r:id="rId9"/>
    <p:sldId id="264" r:id="rId10"/>
    <p:sldId id="271" r:id="rId11"/>
    <p:sldId id="287" r:id="rId12"/>
    <p:sldId id="285" r:id="rId13"/>
    <p:sldId id="266" r:id="rId14"/>
    <p:sldId id="267" r:id="rId15"/>
    <p:sldId id="268" r:id="rId16"/>
    <p:sldId id="265" r:id="rId17"/>
    <p:sldId id="274" r:id="rId18"/>
    <p:sldId id="293" r:id="rId19"/>
    <p:sldId id="275" r:id="rId20"/>
    <p:sldId id="288" r:id="rId21"/>
    <p:sldId id="289" r:id="rId22"/>
    <p:sldId id="263" r:id="rId23"/>
    <p:sldId id="29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57" autoAdjust="0"/>
    <p:restoredTop sz="94660"/>
  </p:normalViewPr>
  <p:slideViewPr>
    <p:cSldViewPr snapToGrid="0">
      <p:cViewPr varScale="1">
        <p:scale>
          <a:sx n="45" d="100"/>
          <a:sy n="45" d="100"/>
        </p:scale>
        <p:origin x="78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5A40A-9008-49B6-8048-C4C9CC9A550D}" type="doc">
      <dgm:prSet loTypeId="urn:microsoft.com/office/officeart/2005/8/layout/rings+Icon" loCatId="relationship" qsTypeId="urn:microsoft.com/office/officeart/2005/8/quickstyle/3d2" qsCatId="3D" csTypeId="urn:microsoft.com/office/officeart/2005/8/colors/accent1_2" csCatId="accent1" phldr="1"/>
      <dgm:spPr/>
    </dgm:pt>
    <dgm:pt modelId="{FB87E0A6-9293-40FA-9E5C-413FCC9D5AAA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rgbClr val="FFC000"/>
              </a:solidFill>
            </a:rPr>
            <a:t>M</a:t>
          </a:r>
          <a:r>
            <a:rPr lang="en-US" sz="2800" dirty="0"/>
            <a:t>ALIGNANT PLEURAL EFFUSION</a:t>
          </a:r>
          <a:endParaRPr lang="en-IN" sz="2800" dirty="0"/>
        </a:p>
      </dgm:t>
    </dgm:pt>
    <dgm:pt modelId="{A9E1E9DA-8B20-4436-8069-AE2CEF3F20DF}" type="parTrans" cxnId="{73A8AAF1-F470-471C-B235-9412F604BF59}">
      <dgm:prSet/>
      <dgm:spPr/>
      <dgm:t>
        <a:bodyPr/>
        <a:lstStyle/>
        <a:p>
          <a:endParaRPr lang="en-IN"/>
        </a:p>
      </dgm:t>
    </dgm:pt>
    <dgm:pt modelId="{26FA444B-36E1-4796-8FA7-293ED789CAB8}" type="sibTrans" cxnId="{73A8AAF1-F470-471C-B235-9412F604BF59}">
      <dgm:prSet/>
      <dgm:spPr/>
      <dgm:t>
        <a:bodyPr/>
        <a:lstStyle/>
        <a:p>
          <a:endParaRPr lang="en-IN"/>
        </a:p>
      </dgm:t>
    </dgm:pt>
    <dgm:pt modelId="{E7D2E989-CCC2-41DA-A0DB-33F95069DE84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800" dirty="0"/>
            <a:t>?? </a:t>
          </a:r>
          <a:r>
            <a:rPr lang="en-US" sz="3200" dirty="0"/>
            <a:t>UNKNOWN </a:t>
          </a:r>
          <a:r>
            <a:rPr lang="en-US" sz="3600" dirty="0"/>
            <a:t>PRIMARY</a:t>
          </a:r>
          <a:endParaRPr lang="en-IN" sz="2800" dirty="0"/>
        </a:p>
      </dgm:t>
    </dgm:pt>
    <dgm:pt modelId="{137E7A24-CA08-4313-957E-95CCA8236E1F}" type="parTrans" cxnId="{D0F39CA1-3A5C-411B-A28D-AB857DFE1E3A}">
      <dgm:prSet/>
      <dgm:spPr/>
      <dgm:t>
        <a:bodyPr/>
        <a:lstStyle/>
        <a:p>
          <a:endParaRPr lang="en-IN"/>
        </a:p>
      </dgm:t>
    </dgm:pt>
    <dgm:pt modelId="{4CD85192-E21B-4BF7-9C8F-CA7464D56303}" type="sibTrans" cxnId="{D0F39CA1-3A5C-411B-A28D-AB857DFE1E3A}">
      <dgm:prSet/>
      <dgm:spPr/>
      <dgm:t>
        <a:bodyPr/>
        <a:lstStyle/>
        <a:p>
          <a:endParaRPr lang="en-IN"/>
        </a:p>
      </dgm:t>
    </dgm:pt>
    <dgm:pt modelId="{4409126C-0FA0-4521-A4D0-1A6A835EAB0A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rgbClr val="FFC000"/>
              </a:solidFill>
            </a:rPr>
            <a:t>M</a:t>
          </a:r>
          <a:r>
            <a:rPr lang="en-US" sz="2800" dirty="0"/>
            <a:t>EGALO</a:t>
          </a:r>
        </a:p>
        <a:p>
          <a:r>
            <a:rPr lang="en-US" sz="2800" dirty="0"/>
            <a:t>BLASTIC</a:t>
          </a:r>
          <a:r>
            <a:rPr lang="en-US" sz="2000" dirty="0"/>
            <a:t> </a:t>
          </a:r>
          <a:r>
            <a:rPr lang="en-US" sz="2800" dirty="0"/>
            <a:t>ANEMIA</a:t>
          </a:r>
          <a:endParaRPr lang="en-IN" sz="2400" dirty="0"/>
        </a:p>
      </dgm:t>
    </dgm:pt>
    <dgm:pt modelId="{7FE3A11F-9F22-4816-8518-EE1FF27E0ED9}" type="parTrans" cxnId="{7E65FB01-D5FB-43AD-AF30-4FCAC1B19441}">
      <dgm:prSet/>
      <dgm:spPr/>
      <dgm:t>
        <a:bodyPr/>
        <a:lstStyle/>
        <a:p>
          <a:endParaRPr lang="en-IN"/>
        </a:p>
      </dgm:t>
    </dgm:pt>
    <dgm:pt modelId="{E7869ADB-D84E-4F7C-BC13-C889A6B13D1B}" type="sibTrans" cxnId="{7E65FB01-D5FB-43AD-AF30-4FCAC1B19441}">
      <dgm:prSet/>
      <dgm:spPr/>
      <dgm:t>
        <a:bodyPr/>
        <a:lstStyle/>
        <a:p>
          <a:endParaRPr lang="en-IN"/>
        </a:p>
      </dgm:t>
    </dgm:pt>
    <dgm:pt modelId="{F048CCC3-AC00-4B4A-A1CB-58F312EEF7FD}" type="pres">
      <dgm:prSet presAssocID="{1945A40A-9008-49B6-8048-C4C9CC9A550D}" presName="Name0" presStyleCnt="0">
        <dgm:presLayoutVars>
          <dgm:chMax val="7"/>
          <dgm:dir/>
          <dgm:resizeHandles val="exact"/>
        </dgm:presLayoutVars>
      </dgm:prSet>
      <dgm:spPr/>
    </dgm:pt>
    <dgm:pt modelId="{CBB8ADAD-FC45-40A7-BE83-795226FC08FE}" type="pres">
      <dgm:prSet presAssocID="{1945A40A-9008-49B6-8048-C4C9CC9A550D}" presName="ellipse1" presStyleLbl="vennNode1" presStyleIdx="0" presStyleCnt="3" custLinFactNeighborX="-48834" custLinFactNeighborY="-3323">
        <dgm:presLayoutVars>
          <dgm:bulletEnabled val="1"/>
        </dgm:presLayoutVars>
      </dgm:prSet>
      <dgm:spPr/>
    </dgm:pt>
    <dgm:pt modelId="{423EBFBD-0AA9-4298-AECA-2CD176182ECB}" type="pres">
      <dgm:prSet presAssocID="{1945A40A-9008-49B6-8048-C4C9CC9A550D}" presName="ellipse2" presStyleLbl="vennNode1" presStyleIdx="1" presStyleCnt="3" custScaleX="118010" custLinFactNeighborX="2588" custLinFactNeighborY="-3625">
        <dgm:presLayoutVars>
          <dgm:bulletEnabled val="1"/>
        </dgm:presLayoutVars>
      </dgm:prSet>
      <dgm:spPr/>
    </dgm:pt>
    <dgm:pt modelId="{272BF67D-80E0-43D9-9E8B-3A526ACAD6D0}" type="pres">
      <dgm:prSet presAssocID="{1945A40A-9008-49B6-8048-C4C9CC9A550D}" presName="ellipse3" presStyleLbl="vennNode1" presStyleIdx="2" presStyleCnt="3" custLinFactNeighborX="44372" custLinFactNeighborY="-302">
        <dgm:presLayoutVars>
          <dgm:bulletEnabled val="1"/>
        </dgm:presLayoutVars>
      </dgm:prSet>
      <dgm:spPr/>
    </dgm:pt>
  </dgm:ptLst>
  <dgm:cxnLst>
    <dgm:cxn modelId="{7E65FB01-D5FB-43AD-AF30-4FCAC1B19441}" srcId="{1945A40A-9008-49B6-8048-C4C9CC9A550D}" destId="{4409126C-0FA0-4521-A4D0-1A6A835EAB0A}" srcOrd="2" destOrd="0" parTransId="{7FE3A11F-9F22-4816-8518-EE1FF27E0ED9}" sibTransId="{E7869ADB-D84E-4F7C-BC13-C889A6B13D1B}"/>
    <dgm:cxn modelId="{2D20B708-2393-4B1C-9E66-EA110176830B}" type="presOf" srcId="{1945A40A-9008-49B6-8048-C4C9CC9A550D}" destId="{F048CCC3-AC00-4B4A-A1CB-58F312EEF7FD}" srcOrd="0" destOrd="0" presId="urn:microsoft.com/office/officeart/2005/8/layout/rings+Icon"/>
    <dgm:cxn modelId="{0F570978-EEFE-4965-BFB9-22E5A2EEAD64}" type="presOf" srcId="{4409126C-0FA0-4521-A4D0-1A6A835EAB0A}" destId="{272BF67D-80E0-43D9-9E8B-3A526ACAD6D0}" srcOrd="0" destOrd="0" presId="urn:microsoft.com/office/officeart/2005/8/layout/rings+Icon"/>
    <dgm:cxn modelId="{1B162295-28B2-496D-99E2-3734568B5BF2}" type="presOf" srcId="{E7D2E989-CCC2-41DA-A0DB-33F95069DE84}" destId="{423EBFBD-0AA9-4298-AECA-2CD176182ECB}" srcOrd="0" destOrd="0" presId="urn:microsoft.com/office/officeart/2005/8/layout/rings+Icon"/>
    <dgm:cxn modelId="{D0F39CA1-3A5C-411B-A28D-AB857DFE1E3A}" srcId="{1945A40A-9008-49B6-8048-C4C9CC9A550D}" destId="{E7D2E989-CCC2-41DA-A0DB-33F95069DE84}" srcOrd="1" destOrd="0" parTransId="{137E7A24-CA08-4313-957E-95CCA8236E1F}" sibTransId="{4CD85192-E21B-4BF7-9C8F-CA7464D56303}"/>
    <dgm:cxn modelId="{73A8AAF1-F470-471C-B235-9412F604BF59}" srcId="{1945A40A-9008-49B6-8048-C4C9CC9A550D}" destId="{FB87E0A6-9293-40FA-9E5C-413FCC9D5AAA}" srcOrd="0" destOrd="0" parTransId="{A9E1E9DA-8B20-4436-8069-AE2CEF3F20DF}" sibTransId="{26FA444B-36E1-4796-8FA7-293ED789CAB8}"/>
    <dgm:cxn modelId="{CCF63FF7-FB43-4496-90E2-A6C6E75A71FD}" type="presOf" srcId="{FB87E0A6-9293-40FA-9E5C-413FCC9D5AAA}" destId="{CBB8ADAD-FC45-40A7-BE83-795226FC08FE}" srcOrd="0" destOrd="0" presId="urn:microsoft.com/office/officeart/2005/8/layout/rings+Icon"/>
    <dgm:cxn modelId="{E7565EE3-12EB-4FC7-9892-37CFFE09A852}" type="presParOf" srcId="{F048CCC3-AC00-4B4A-A1CB-58F312EEF7FD}" destId="{CBB8ADAD-FC45-40A7-BE83-795226FC08FE}" srcOrd="0" destOrd="0" presId="urn:microsoft.com/office/officeart/2005/8/layout/rings+Icon"/>
    <dgm:cxn modelId="{D7485B5D-F3DD-47E7-A8F9-FB2EF676959F}" type="presParOf" srcId="{F048CCC3-AC00-4B4A-A1CB-58F312EEF7FD}" destId="{423EBFBD-0AA9-4298-AECA-2CD176182ECB}" srcOrd="1" destOrd="0" presId="urn:microsoft.com/office/officeart/2005/8/layout/rings+Icon"/>
    <dgm:cxn modelId="{155DD547-B2DE-4405-B666-D952DD3560E8}" type="presParOf" srcId="{F048CCC3-AC00-4B4A-A1CB-58F312EEF7FD}" destId="{272BF67D-80E0-43D9-9E8B-3A526ACAD6D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8ADAD-FC45-40A7-BE83-795226FC08FE}">
      <dsp:nvSpPr>
        <dsp:cNvPr id="0" name=""/>
        <dsp:cNvSpPr/>
      </dsp:nvSpPr>
      <dsp:spPr>
        <a:xfrm>
          <a:off x="0" y="0"/>
          <a:ext cx="4020517" cy="4020459"/>
        </a:xfrm>
        <a:prstGeom prst="ellips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C000"/>
              </a:solidFill>
            </a:rPr>
            <a:t>M</a:t>
          </a:r>
          <a:r>
            <a:rPr lang="en-US" sz="2800" kern="1200" dirty="0"/>
            <a:t>ALIGNANT PLEURAL EFFUSION</a:t>
          </a:r>
          <a:endParaRPr lang="en-IN" sz="2800" kern="1200" dirty="0"/>
        </a:p>
      </dsp:txBody>
      <dsp:txXfrm>
        <a:off x="588791" y="588783"/>
        <a:ext cx="2842935" cy="2842893"/>
      </dsp:txXfrm>
    </dsp:sp>
    <dsp:sp modelId="{423EBFBD-0AA9-4298-AECA-2CD176182ECB}">
      <dsp:nvSpPr>
        <dsp:cNvPr id="0" name=""/>
        <dsp:cNvSpPr/>
      </dsp:nvSpPr>
      <dsp:spPr>
        <a:xfrm>
          <a:off x="3626387" y="2535681"/>
          <a:ext cx="4744612" cy="4020459"/>
        </a:xfrm>
        <a:prstGeom prst="ellips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?? </a:t>
          </a:r>
          <a:r>
            <a:rPr lang="en-US" sz="3200" kern="1200" dirty="0"/>
            <a:t>UNKNOWN </a:t>
          </a:r>
          <a:r>
            <a:rPr lang="en-US" sz="3600" kern="1200" dirty="0"/>
            <a:t>PRIMARY</a:t>
          </a:r>
          <a:endParaRPr lang="en-IN" sz="2800" kern="1200" dirty="0"/>
        </a:p>
      </dsp:txBody>
      <dsp:txXfrm>
        <a:off x="4321219" y="3124464"/>
        <a:ext cx="3354948" cy="2842893"/>
      </dsp:txXfrm>
    </dsp:sp>
    <dsp:sp modelId="{272BF67D-80E0-43D9-9E8B-3A526ACAD6D0}">
      <dsp:nvSpPr>
        <dsp:cNvPr id="0" name=""/>
        <dsp:cNvSpPr/>
      </dsp:nvSpPr>
      <dsp:spPr>
        <a:xfrm>
          <a:off x="7735317" y="0"/>
          <a:ext cx="4020517" cy="4020459"/>
        </a:xfrm>
        <a:prstGeom prst="ellips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C000"/>
              </a:solidFill>
            </a:rPr>
            <a:t>M</a:t>
          </a:r>
          <a:r>
            <a:rPr lang="en-US" sz="2800" kern="1200" dirty="0"/>
            <a:t>EGALO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BLASTIC</a:t>
          </a:r>
          <a:r>
            <a:rPr lang="en-US" sz="2000" kern="1200" dirty="0"/>
            <a:t> </a:t>
          </a:r>
          <a:r>
            <a:rPr lang="en-US" sz="2800" kern="1200" dirty="0"/>
            <a:t>ANEMIA</a:t>
          </a:r>
          <a:endParaRPr lang="en-IN" sz="2400" kern="1200" dirty="0"/>
        </a:p>
      </dsp:txBody>
      <dsp:txXfrm>
        <a:off x="8324108" y="588783"/>
        <a:ext cx="2842935" cy="2842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70" y="1122363"/>
            <a:ext cx="9001463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70" y="3602038"/>
            <a:ext cx="90014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539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7" y="4289374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7" y="621323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350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2"/>
            <a:ext cx="10353763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695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3" y="4204821"/>
            <a:ext cx="10353763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688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7" y="2126944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655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3" y="609602"/>
            <a:ext cx="1035376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88321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9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7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42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2"/>
            <a:ext cx="1035376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6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1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6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2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5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7" y="4772163"/>
            <a:ext cx="3294259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578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137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1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978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77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8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40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491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2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21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21"/>
            <a:ext cx="5094155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30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2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6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5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923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563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17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5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2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420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5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1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954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7" y="609602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3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D2DCE-0E38-4B61-A8C0-F8689BEF6527}" type="datetimeFigureOut">
              <a:rPr lang="en-IN" smtClean="0"/>
              <a:t>21-09-2021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6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9882-CB90-4A31-839E-9463DB63E6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7024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5.xml" /><Relationship Id="rId5" Type="http://schemas.microsoft.com/office/2007/relationships/hdphoto" Target="../media/hdphoto3.wdp" /><Relationship Id="rId4" Type="http://schemas.openxmlformats.org/officeDocument/2006/relationships/image" Target="../media/image4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8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4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8.jp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154A7-AAAA-404F-A607-47BD44F31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70" y="84842"/>
            <a:ext cx="9001463" cy="2271860"/>
          </a:xfrm>
        </p:spPr>
        <p:txBody>
          <a:bodyPr/>
          <a:lstStyle/>
          <a:p>
            <a:r>
              <a:rPr lang="en-US" dirty="0"/>
              <a:t>UNCOMMON PRESENTATION OF COMMON MALIGNANCY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7C55C-B17D-4AF5-89D6-E350AC677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70" y="2997723"/>
            <a:ext cx="9001463" cy="3996965"/>
          </a:xfrm>
        </p:spPr>
        <p:txBody>
          <a:bodyPr>
            <a:normAutofit/>
          </a:bodyPr>
          <a:lstStyle/>
          <a:p>
            <a:r>
              <a:rPr lang="en-US" dirty="0"/>
              <a:t>V MEDICAL UNIT</a:t>
            </a:r>
          </a:p>
          <a:p>
            <a:pPr algn="l"/>
            <a:r>
              <a:rPr lang="en-US" dirty="0"/>
              <a:t>PROFFESSOR &amp; CHIEF     :DR.A.SENTHAMARAI</a:t>
            </a:r>
          </a:p>
          <a:p>
            <a:pPr algn="l"/>
            <a:r>
              <a:rPr lang="en-US" dirty="0"/>
              <a:t>ASSISTANT PROFESSORS:DR.P.SUDHA</a:t>
            </a:r>
          </a:p>
          <a:p>
            <a:pPr algn="l"/>
            <a:r>
              <a:rPr lang="en-US" dirty="0"/>
              <a:t>                                               DR.MJ.SENTHILKUMAR</a:t>
            </a:r>
          </a:p>
          <a:p>
            <a:pPr algn="l"/>
            <a:r>
              <a:rPr lang="en-US" dirty="0"/>
              <a:t>                                               DR.SUGADEV</a:t>
            </a:r>
          </a:p>
          <a:p>
            <a:pPr algn="l"/>
            <a:r>
              <a:rPr lang="en-IN" dirty="0"/>
              <a:t>    PRESENTOR       DR.PRIYADHARSHAN</a:t>
            </a:r>
          </a:p>
        </p:txBody>
      </p:sp>
    </p:spTree>
    <p:extLst>
      <p:ext uri="{BB962C8B-B14F-4D97-AF65-F5344CB8AC3E}">
        <p14:creationId xmlns:p14="http://schemas.microsoft.com/office/powerpoint/2010/main" val="385224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1C9A8-5B3F-4C7A-82DB-BFCA5024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29" y="152637"/>
            <a:ext cx="10353761" cy="1325563"/>
          </a:xfrm>
        </p:spPr>
        <p:txBody>
          <a:bodyPr/>
          <a:lstStyle/>
          <a:p>
            <a:pPr algn="l"/>
            <a:r>
              <a:rPr lang="en-US" dirty="0"/>
              <a:t>Ct chest</a:t>
            </a:r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266712-BE0C-4E55-A63C-2B1BD1C338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13744" r="1865" b="511"/>
          <a:stretch/>
        </p:blipFill>
        <p:spPr>
          <a:xfrm>
            <a:off x="6493728" y="900792"/>
            <a:ext cx="5184331" cy="505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8B4054-0807-403B-B326-AC16CBCA3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" r="815"/>
          <a:stretch/>
        </p:blipFill>
        <p:spPr>
          <a:xfrm>
            <a:off x="1154210" y="1839951"/>
            <a:ext cx="4544064" cy="3534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691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5023A0-8A3F-44A4-A58E-CA49D219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chest report</a:t>
            </a:r>
            <a:endParaRPr lang="en-I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D2B6-8C2E-495D-AAB2-96DFD2816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Left Massive Pleural Effusion.</a:t>
            </a:r>
          </a:p>
          <a:p>
            <a:r>
              <a:rPr lang="en-US" sz="3200" dirty="0"/>
              <a:t>No lymphadenopathy</a:t>
            </a:r>
          </a:p>
          <a:p>
            <a:r>
              <a:rPr lang="en-US" sz="3200" dirty="0"/>
              <a:t>No evidence of active PTB.</a:t>
            </a:r>
          </a:p>
          <a:p>
            <a:r>
              <a:rPr lang="en-US" sz="3200" dirty="0"/>
              <a:t>No evidence of Old PTB Changes.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00742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714A8D-6B4B-418F-A99E-FA53F7E57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diagnosis</a:t>
            </a:r>
            <a:endParaRPr lang="en-IN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A83F75-37B2-46C2-9254-14FE22921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LEFT  MASSIVE PLEURAL EFFUSION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74082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359B6-6B73-47AE-938A-A95AFA13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98451"/>
            <a:ext cx="10353761" cy="1326321"/>
          </a:xfrm>
        </p:spPr>
        <p:txBody>
          <a:bodyPr/>
          <a:lstStyle/>
          <a:p>
            <a:pPr algn="l"/>
            <a:r>
              <a:rPr lang="en-US" dirty="0"/>
              <a:t>INVESTIGATIONS</a:t>
            </a:r>
            <a:endParaRPr lang="en-IN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E5CA9DBC-EF99-4F34-ABDE-BF8E39FB0E8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8767144"/>
              </p:ext>
            </p:extLst>
          </p:nvPr>
        </p:nvGraphicFramePr>
        <p:xfrm>
          <a:off x="446048" y="2431002"/>
          <a:ext cx="4640580" cy="2590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20290">
                  <a:extLst>
                    <a:ext uri="{9D8B030D-6E8A-4147-A177-3AD203B41FA5}">
                      <a16:colId xmlns:a16="http://schemas.microsoft.com/office/drawing/2014/main" val="1063692066"/>
                    </a:ext>
                  </a:extLst>
                </a:gridCol>
                <a:gridCol w="2320290">
                  <a:extLst>
                    <a:ext uri="{9D8B030D-6E8A-4147-A177-3AD203B41FA5}">
                      <a16:colId xmlns:a16="http://schemas.microsoft.com/office/drawing/2014/main" val="3520707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Total count</a:t>
                      </a:r>
                      <a:endParaRPr lang="en-IN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/>
                        <a:t>5400</a:t>
                      </a:r>
                      <a:endParaRPr lang="en-IN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27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P/L/E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79/13/8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6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Hb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8.6</a:t>
                      </a:r>
                      <a:endParaRPr lang="en-IN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35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PCV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27%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445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Platelet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1.78 lakhs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763116"/>
                  </a:ext>
                </a:extLst>
              </a:tr>
            </a:tbl>
          </a:graphicData>
        </a:graphic>
      </p:graphicFrame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DEC2A225-A74D-4F23-AB97-854763A337B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6401145"/>
              </p:ext>
            </p:extLst>
          </p:nvPr>
        </p:nvGraphicFramePr>
        <p:xfrm>
          <a:off x="5854388" y="1391092"/>
          <a:ext cx="5664822" cy="407581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90334">
                  <a:extLst>
                    <a:ext uri="{9D8B030D-6E8A-4147-A177-3AD203B41FA5}">
                      <a16:colId xmlns:a16="http://schemas.microsoft.com/office/drawing/2014/main" val="1314717020"/>
                    </a:ext>
                  </a:extLst>
                </a:gridCol>
                <a:gridCol w="2174488">
                  <a:extLst>
                    <a:ext uri="{9D8B030D-6E8A-4147-A177-3AD203B41FA5}">
                      <a16:colId xmlns:a16="http://schemas.microsoft.com/office/drawing/2014/main" val="3809269314"/>
                    </a:ext>
                  </a:extLst>
                </a:gridCol>
              </a:tblGrid>
              <a:tr h="576169">
                <a:tc>
                  <a:txBody>
                    <a:bodyPr/>
                    <a:lstStyle/>
                    <a:p>
                      <a:r>
                        <a:rPr lang="en-US" sz="2800" b="0" dirty="0"/>
                        <a:t>UREA</a:t>
                      </a:r>
                      <a:endParaRPr lang="en-IN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/>
                        <a:t> 16mg/dl</a:t>
                      </a:r>
                      <a:endParaRPr lang="en-IN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64319"/>
                  </a:ext>
                </a:extLst>
              </a:tr>
              <a:tr h="576169">
                <a:tc>
                  <a:txBody>
                    <a:bodyPr/>
                    <a:lstStyle/>
                    <a:p>
                      <a:r>
                        <a:rPr lang="en-US" sz="2800" dirty="0"/>
                        <a:t>CREATININE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134499"/>
                  </a:ext>
                </a:extLst>
              </a:tr>
              <a:tr h="622563">
                <a:tc>
                  <a:txBody>
                    <a:bodyPr/>
                    <a:lstStyle/>
                    <a:p>
                      <a:r>
                        <a:rPr lang="en-US" sz="2800" dirty="0"/>
                        <a:t>TOTAL BILIRUBIN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1.2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969178"/>
                  </a:ext>
                </a:extLst>
              </a:tr>
              <a:tr h="564360">
                <a:tc>
                  <a:txBody>
                    <a:bodyPr/>
                    <a:lstStyle/>
                    <a:p>
                      <a:r>
                        <a:rPr lang="en-US" sz="2800" dirty="0"/>
                        <a:t>DIRECT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0.4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11417"/>
                  </a:ext>
                </a:extLst>
              </a:tr>
              <a:tr h="584216">
                <a:tc>
                  <a:txBody>
                    <a:bodyPr/>
                    <a:lstStyle/>
                    <a:p>
                      <a:r>
                        <a:rPr lang="en-US" sz="2800" dirty="0"/>
                        <a:t>INDIRECT 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0.8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531977"/>
                  </a:ext>
                </a:extLst>
              </a:tr>
              <a:tr h="576169">
                <a:tc>
                  <a:txBody>
                    <a:bodyPr/>
                    <a:lstStyle/>
                    <a:p>
                      <a:r>
                        <a:rPr lang="en-US" sz="2800" dirty="0"/>
                        <a:t>SGOT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17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014678"/>
                  </a:ext>
                </a:extLst>
              </a:tr>
              <a:tr h="576169">
                <a:tc>
                  <a:txBody>
                    <a:bodyPr/>
                    <a:lstStyle/>
                    <a:p>
                      <a:r>
                        <a:rPr lang="en-US" sz="2800" dirty="0"/>
                        <a:t>SGPT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98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44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EF625-FE25-49C1-8413-5D4E5E88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PLEURAL FLUID ANALYSIS</a:t>
            </a:r>
            <a:endParaRPr lang="en-IN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88BCF61-ABEC-46AB-A8C0-ECD876AB0A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3478518"/>
              </p:ext>
            </p:extLst>
          </p:nvPr>
        </p:nvGraphicFramePr>
        <p:xfrm>
          <a:off x="913797" y="2143599"/>
          <a:ext cx="5105400" cy="2590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72525362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3572416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1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PROTEIN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3.5g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03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GLUCOSE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29mg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473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CELL COUNT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1600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63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ADA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19.5 U/L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292312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E737842-2439-40A1-8E1B-2F4EFC6C4BF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9118546"/>
              </p:ext>
            </p:extLst>
          </p:nvPr>
        </p:nvGraphicFramePr>
        <p:xfrm>
          <a:off x="6858000" y="2139210"/>
          <a:ext cx="4664198" cy="2348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761">
                  <a:extLst>
                    <a:ext uri="{9D8B030D-6E8A-4147-A177-3AD203B41FA5}">
                      <a16:colId xmlns:a16="http://schemas.microsoft.com/office/drawing/2014/main" val="3893475750"/>
                    </a:ext>
                  </a:extLst>
                </a:gridCol>
                <a:gridCol w="1363437">
                  <a:extLst>
                    <a:ext uri="{9D8B030D-6E8A-4147-A177-3AD203B41FA5}">
                      <a16:colId xmlns:a16="http://schemas.microsoft.com/office/drawing/2014/main" val="2060987895"/>
                    </a:ext>
                  </a:extLst>
                </a:gridCol>
              </a:tblGrid>
              <a:tr h="481736">
                <a:tc>
                  <a:txBody>
                    <a:bodyPr/>
                    <a:lstStyle/>
                    <a:p>
                      <a:r>
                        <a:rPr lang="en-US" sz="2800" dirty="0"/>
                        <a:t>SERUM PROTEIN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911855"/>
                  </a:ext>
                </a:extLst>
              </a:tr>
              <a:tr h="794455">
                <a:tc>
                  <a:txBody>
                    <a:bodyPr/>
                    <a:lstStyle/>
                    <a:p>
                      <a:r>
                        <a:rPr lang="en-US" sz="2800" dirty="0"/>
                        <a:t>TOTAL PROTEIN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16076"/>
                  </a:ext>
                </a:extLst>
              </a:tr>
              <a:tr h="420255">
                <a:tc>
                  <a:txBody>
                    <a:bodyPr/>
                    <a:lstStyle/>
                    <a:p>
                      <a:r>
                        <a:rPr lang="en-US" sz="2800" dirty="0"/>
                        <a:t>ALBUMIN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4g/dl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622618"/>
                  </a:ext>
                </a:extLst>
              </a:tr>
              <a:tr h="413365">
                <a:tc>
                  <a:txBody>
                    <a:bodyPr/>
                    <a:lstStyle/>
                    <a:p>
                      <a:r>
                        <a:rPr lang="en-US" sz="2800" dirty="0"/>
                        <a:t>GLOBULIN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428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92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8CEDAAD-BB58-43ED-83C5-96F26997EAE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8489246"/>
              </p:ext>
            </p:extLst>
          </p:nvPr>
        </p:nvGraphicFramePr>
        <p:xfrm>
          <a:off x="744718" y="1338077"/>
          <a:ext cx="6565075" cy="5137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4550">
                  <a:extLst>
                    <a:ext uri="{9D8B030D-6E8A-4147-A177-3AD203B41FA5}">
                      <a16:colId xmlns:a16="http://schemas.microsoft.com/office/drawing/2014/main" val="2543611659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44153430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396352271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895205920"/>
                    </a:ext>
                  </a:extLst>
                </a:gridCol>
              </a:tblGrid>
              <a:tr h="753486">
                <a:tc>
                  <a:txBody>
                    <a:bodyPr/>
                    <a:lstStyle/>
                    <a:p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754654"/>
                  </a:ext>
                </a:extLst>
              </a:tr>
              <a:tr h="1300537">
                <a:tc>
                  <a:txBody>
                    <a:bodyPr/>
                    <a:lstStyle/>
                    <a:p>
                      <a:r>
                        <a:rPr lang="en-US" sz="2400" dirty="0"/>
                        <a:t>TOTAL COUNT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5400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6300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6600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246191"/>
                  </a:ext>
                </a:extLst>
              </a:tr>
              <a:tr h="753486">
                <a:tc>
                  <a:txBody>
                    <a:bodyPr/>
                    <a:lstStyle/>
                    <a:p>
                      <a:r>
                        <a:rPr lang="en-US" sz="2400" dirty="0"/>
                        <a:t>P/L/E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79/13/8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84/8/8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86/5/9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851631"/>
                  </a:ext>
                </a:extLst>
              </a:tr>
              <a:tr h="753486">
                <a:tc>
                  <a:txBody>
                    <a:bodyPr/>
                    <a:lstStyle/>
                    <a:p>
                      <a:r>
                        <a:rPr lang="en-US" sz="2400" dirty="0"/>
                        <a:t>Hb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8.6 </a:t>
                      </a:r>
                      <a:endParaRPr lang="en-I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8.7 </a:t>
                      </a:r>
                      <a:endParaRPr lang="en-I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8 </a:t>
                      </a:r>
                      <a:endParaRPr lang="en-I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137319"/>
                  </a:ext>
                </a:extLst>
              </a:tr>
              <a:tr h="753486">
                <a:tc>
                  <a:txBody>
                    <a:bodyPr/>
                    <a:lstStyle/>
                    <a:p>
                      <a:r>
                        <a:rPr lang="en-US" sz="2400" dirty="0"/>
                        <a:t>PCV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27%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28%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25%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022526"/>
                  </a:ext>
                </a:extLst>
              </a:tr>
              <a:tr h="753486">
                <a:tc>
                  <a:txBody>
                    <a:bodyPr/>
                    <a:lstStyle/>
                    <a:p>
                      <a:r>
                        <a:rPr lang="en-US" sz="2400" dirty="0"/>
                        <a:t>PLATELET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1.78 LAKHS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2.49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1.88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29877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806F354B-D371-4238-889B-7F06A636A03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1979908"/>
              </p:ext>
            </p:extLst>
          </p:nvPr>
        </p:nvGraphicFramePr>
        <p:xfrm>
          <a:off x="7729699" y="1762812"/>
          <a:ext cx="4112894" cy="3560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447">
                  <a:extLst>
                    <a:ext uri="{9D8B030D-6E8A-4147-A177-3AD203B41FA5}">
                      <a16:colId xmlns:a16="http://schemas.microsoft.com/office/drawing/2014/main" val="4243115060"/>
                    </a:ext>
                  </a:extLst>
                </a:gridCol>
                <a:gridCol w="2056447">
                  <a:extLst>
                    <a:ext uri="{9D8B030D-6E8A-4147-A177-3AD203B41FA5}">
                      <a16:colId xmlns:a16="http://schemas.microsoft.com/office/drawing/2014/main" val="2933585233"/>
                    </a:ext>
                  </a:extLst>
                </a:gridCol>
              </a:tblGrid>
              <a:tr h="593435">
                <a:tc>
                  <a:txBody>
                    <a:bodyPr/>
                    <a:lstStyle/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641299"/>
                  </a:ext>
                </a:extLst>
              </a:tr>
              <a:tr h="593435">
                <a:tc>
                  <a:txBody>
                    <a:bodyPr/>
                    <a:lstStyle/>
                    <a:p>
                      <a:r>
                        <a:rPr lang="en-US" sz="2400" dirty="0"/>
                        <a:t>MCV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128</a:t>
                      </a:r>
                      <a:endParaRPr lang="en-I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31857"/>
                  </a:ext>
                </a:extLst>
              </a:tr>
              <a:tr h="593435">
                <a:tc>
                  <a:txBody>
                    <a:bodyPr/>
                    <a:lstStyle/>
                    <a:p>
                      <a:r>
                        <a:rPr lang="en-US" sz="2400" dirty="0"/>
                        <a:t>MCH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41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293870"/>
                  </a:ext>
                </a:extLst>
              </a:tr>
              <a:tr h="593435">
                <a:tc>
                  <a:txBody>
                    <a:bodyPr/>
                    <a:lstStyle/>
                    <a:p>
                      <a:r>
                        <a:rPr lang="en-US" sz="2400" dirty="0"/>
                        <a:t>MCHC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32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68214"/>
                  </a:ext>
                </a:extLst>
              </a:tr>
              <a:tr h="593435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RDW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81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36126"/>
                  </a:ext>
                </a:extLst>
              </a:tr>
              <a:tr h="59343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1.8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952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63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AC705A6-AE46-4B49-96F1-357202DA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78" y="152400"/>
            <a:ext cx="4570685" cy="1242060"/>
          </a:xfrm>
        </p:spPr>
        <p:txBody>
          <a:bodyPr>
            <a:noAutofit/>
          </a:bodyPr>
          <a:lstStyle/>
          <a:p>
            <a:r>
              <a:rPr lang="en-US" dirty="0"/>
              <a:t>COMPLETE HEMOGRAM WITH PERIPHERAL SMEAR</a:t>
            </a:r>
            <a:endParaRPr lang="en-IN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879B82-6F87-4EE7-AF71-491539FEE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7228" y="2023110"/>
            <a:ext cx="4660612" cy="3768091"/>
          </a:xfrm>
        </p:spPr>
        <p:txBody>
          <a:bodyPr>
            <a:noAutofit/>
          </a:bodyPr>
          <a:lstStyle/>
          <a:p>
            <a:pPr algn="l"/>
            <a:r>
              <a:rPr lang="en-US" sz="2600" dirty="0"/>
              <a:t>     TC-5800/cu.mm</a:t>
            </a:r>
          </a:p>
          <a:p>
            <a:pPr algn="l"/>
            <a:r>
              <a:rPr lang="en-US" sz="2600" dirty="0"/>
              <a:t>     HB-</a:t>
            </a:r>
            <a:r>
              <a:rPr lang="en-US" sz="2600" dirty="0">
                <a:solidFill>
                  <a:srgbClr val="FF0000"/>
                </a:solidFill>
              </a:rPr>
              <a:t>8.7</a:t>
            </a:r>
            <a:r>
              <a:rPr lang="en-US" sz="2600" dirty="0"/>
              <a:t> g/dl</a:t>
            </a:r>
          </a:p>
          <a:p>
            <a:pPr algn="l"/>
            <a:r>
              <a:rPr lang="en-US" sz="2600" dirty="0"/>
              <a:t>     RBC-2.11 million</a:t>
            </a:r>
          </a:p>
          <a:p>
            <a:pPr algn="l"/>
            <a:r>
              <a:rPr lang="en-US" sz="2600" dirty="0"/>
              <a:t>     PCV-25%</a:t>
            </a:r>
          </a:p>
          <a:p>
            <a:pPr algn="l"/>
            <a:r>
              <a:rPr lang="en-US" sz="2600" dirty="0"/>
              <a:t>     PLT-2.24 lakhs</a:t>
            </a:r>
          </a:p>
          <a:p>
            <a:pPr algn="l"/>
            <a:r>
              <a:rPr lang="en-US" sz="2600" dirty="0"/>
              <a:t>     ESR-</a:t>
            </a:r>
            <a:r>
              <a:rPr lang="en-US" sz="2600" dirty="0">
                <a:solidFill>
                  <a:srgbClr val="FFFF00"/>
                </a:solidFill>
              </a:rPr>
              <a:t>113</a:t>
            </a:r>
            <a:r>
              <a:rPr lang="en-US" sz="2600" dirty="0"/>
              <a:t> mm/</a:t>
            </a:r>
            <a:r>
              <a:rPr lang="en-US" sz="2600" dirty="0" err="1"/>
              <a:t>hr</a:t>
            </a:r>
            <a:endParaRPr lang="en-US" sz="2600" dirty="0"/>
          </a:p>
          <a:p>
            <a:r>
              <a:rPr lang="en-US" sz="2600" dirty="0"/>
              <a:t>DIMORPHIC ANEMIA</a:t>
            </a:r>
            <a:endParaRPr lang="en-IN" sz="26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B8C35C-EA4C-4E65-9506-1CFA0B71C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67" y="609600"/>
            <a:ext cx="4429369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A0E598-A580-40DF-B5EC-D73C06864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37363"/>
              </p:ext>
            </p:extLst>
          </p:nvPr>
        </p:nvGraphicFramePr>
        <p:xfrm>
          <a:off x="6345467" y="5476974"/>
          <a:ext cx="4660612" cy="125538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30306">
                  <a:extLst>
                    <a:ext uri="{9D8B030D-6E8A-4147-A177-3AD203B41FA5}">
                      <a16:colId xmlns:a16="http://schemas.microsoft.com/office/drawing/2014/main" val="856020528"/>
                    </a:ext>
                  </a:extLst>
                </a:gridCol>
                <a:gridCol w="2330306">
                  <a:extLst>
                    <a:ext uri="{9D8B030D-6E8A-4147-A177-3AD203B41FA5}">
                      <a16:colId xmlns:a16="http://schemas.microsoft.com/office/drawing/2014/main" val="3354580754"/>
                    </a:ext>
                  </a:extLst>
                </a:gridCol>
              </a:tblGrid>
              <a:tr h="627694">
                <a:tc>
                  <a:txBody>
                    <a:bodyPr/>
                    <a:lstStyle/>
                    <a:p>
                      <a:r>
                        <a:rPr lang="en-US" sz="2400" b="0" dirty="0"/>
                        <a:t>FOLIC ACID</a:t>
                      </a:r>
                      <a:endParaRPr lang="en-IN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4.O4ng</a:t>
                      </a:r>
                      <a:r>
                        <a:rPr lang="en-US" sz="2400" b="0" dirty="0"/>
                        <a:t>/ml</a:t>
                      </a:r>
                      <a:endParaRPr lang="en-IN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487817"/>
                  </a:ext>
                </a:extLst>
              </a:tr>
              <a:tr h="627694">
                <a:tc>
                  <a:txBody>
                    <a:bodyPr/>
                    <a:lstStyle/>
                    <a:p>
                      <a:r>
                        <a:rPr lang="en-US" sz="2400" dirty="0"/>
                        <a:t>VITAMIN B12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65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pg</a:t>
                      </a:r>
                      <a:r>
                        <a:rPr lang="en-US" sz="2400" dirty="0"/>
                        <a:t>/ml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66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21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927CBA1-E19A-44BD-8F64-88FD5414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SPUTUM            PLEURAL FLUID</a:t>
            </a:r>
            <a:endParaRPr lang="en-IN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56898B-E554-4218-831B-270C53D810E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06586" y="1680641"/>
            <a:ext cx="3298956" cy="412265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SPUTUM AFB-Negative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SPUTUM GENE EXPERT-MTB Not detected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SPUTUM Gram stain- No </a:t>
            </a:r>
            <a:r>
              <a:rPr lang="en-US" sz="2400" dirty="0" err="1"/>
              <a:t>oganism</a:t>
            </a:r>
            <a:r>
              <a:rPr lang="en-US" sz="2400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SPUTUM Culture and sensitivity-NO GROWTH </a:t>
            </a:r>
            <a:endParaRPr lang="en-IN" sz="24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4EC0A3-1C87-4AC7-87D9-A7EB216020FF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21365" y="1668544"/>
            <a:ext cx="3523336" cy="412265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PLEURAL FLUID Culture and sensitivity –NO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FF00"/>
                </a:solidFill>
              </a:rPr>
              <a:t>PLEURAL FLUID CYTOLOGY-POSITIVE FOR MALIGNANT CELLS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87B2E9-B607-4B05-BBD9-3B7DAD51E26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6347" y="2139884"/>
            <a:ext cx="3291211" cy="3651315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90899-E5E5-4FA8-85D6-97D568F4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450" r="1866" b="1673"/>
          <a:stretch/>
        </p:blipFill>
        <p:spPr>
          <a:xfrm>
            <a:off x="7967734" y="1857080"/>
            <a:ext cx="3531950" cy="3868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1538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2D04E-96FA-4DDE-8229-D4A43B7B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7075-CDFD-4A7B-8FB8-3B826AC2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ICD Insertion done and Repositioning done multiple times as suggested by cardiothoracic surgeon</a:t>
            </a:r>
          </a:p>
          <a:p>
            <a:r>
              <a:rPr lang="en-US" sz="2800" dirty="0"/>
              <a:t>Vitamin B12 and Folic acid Supplementation were given.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69626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697689-F49E-46F4-B417-4E848410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94" y="53348"/>
            <a:ext cx="5929773" cy="1172066"/>
          </a:xfrm>
        </p:spPr>
        <p:txBody>
          <a:bodyPr/>
          <a:lstStyle/>
          <a:p>
            <a:r>
              <a:rPr lang="en-US" dirty="0"/>
              <a:t>CECT CHEST</a:t>
            </a:r>
            <a:endParaRPr lang="en-I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571F-4451-41E6-AD0C-9B669AD6A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2036190"/>
            <a:ext cx="4346363" cy="375501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CDB8DF2-5575-4583-81B8-9F8A052D0A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" t="2742" r="413" b="7081"/>
          <a:stretch/>
        </p:blipFill>
        <p:spPr>
          <a:xfrm>
            <a:off x="6219233" y="1103971"/>
            <a:ext cx="5768327" cy="4931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9660F-60A0-4A79-B0CC-5419EC1AC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0"/>
          <a:stretch/>
        </p:blipFill>
        <p:spPr>
          <a:xfrm>
            <a:off x="987141" y="1953489"/>
            <a:ext cx="4985627" cy="392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1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55E3-E410-44C1-ABEE-4FAE77073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65760"/>
            <a:ext cx="10353763" cy="6110454"/>
          </a:xfrm>
        </p:spPr>
        <p:txBody>
          <a:bodyPr>
            <a:no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73  Years Male came to our hospital with  c/o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Breathlessness  for 1 week</a:t>
            </a: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was apparently normal before 1 week then had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c/o breathlessness  Gradual 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onset,progressive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nature</a:t>
            </a:r>
          </a:p>
          <a:p>
            <a:pPr marL="457189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Grade II MMRC</a:t>
            </a:r>
          </a:p>
          <a:p>
            <a:pPr marL="457189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h/o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trepopnea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left sided chest pain.</a:t>
            </a:r>
          </a:p>
          <a:p>
            <a:pPr marL="457189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Chest pain aggravated by Respiratory movements </a:t>
            </a:r>
          </a:p>
          <a:p>
            <a:pPr marL="457189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not associated with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palpitation,sweating,Radiation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pain</a:t>
            </a: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9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5225B7-EAB7-47AF-AE53-3FF4401F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Cect</a:t>
            </a:r>
            <a:r>
              <a:rPr lang="en-US" dirty="0"/>
              <a:t> chest report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09C62-1030-4FEC-960C-22C243F9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Subpleural fibrotic strands seen.</a:t>
            </a:r>
          </a:p>
          <a:p>
            <a:r>
              <a:rPr lang="en-US" sz="2800" dirty="0"/>
              <a:t>Multiloculated Thick Collection in pleural cavity.</a:t>
            </a:r>
          </a:p>
          <a:p>
            <a:r>
              <a:rPr lang="en-US" sz="2800" dirty="0"/>
              <a:t>No significant Lymphadenopathy.</a:t>
            </a:r>
          </a:p>
          <a:p>
            <a:r>
              <a:rPr lang="en-US" sz="2800" dirty="0"/>
              <a:t>No active PTB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47525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1F9713-5C53-422A-A647-F510E375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2D279E-0085-4CE2-8AD5-9F8988AC8B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CECT Abdomen and Pelvis –normal</a:t>
            </a:r>
          </a:p>
          <a:p>
            <a:r>
              <a:rPr lang="en-US" sz="2400" dirty="0"/>
              <a:t>NO Palpable mass in the testis</a:t>
            </a:r>
          </a:p>
          <a:p>
            <a:r>
              <a:rPr lang="en-US" sz="2400" dirty="0"/>
              <a:t>NO lymphadenopathy</a:t>
            </a:r>
            <a:endParaRPr lang="en-IN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18A74-53DC-224C-AB70-BA4B781801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0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164634-22D6-4671-948F-B2F14414C4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994151"/>
              </p:ext>
            </p:extLst>
          </p:nvPr>
        </p:nvGraphicFramePr>
        <p:xfrm>
          <a:off x="122663" y="0"/>
          <a:ext cx="11786839" cy="670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704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2DC11D-83BC-4F10-AF16-C225A84A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609602"/>
            <a:ext cx="10353761" cy="43749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What next??</a:t>
            </a:r>
            <a:endParaRPr lang="en-IN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0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A81CC-B75A-41D8-856E-AACBB8FA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524256"/>
            <a:ext cx="10353763" cy="5266944"/>
          </a:xfrm>
        </p:spPr>
        <p:txBody>
          <a:bodyPr>
            <a:no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cough non-productive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hemoptysis.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fever.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abdominal pain.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hoarseness of voice.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abdominal distention, swelling of legs.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loss of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weight,loss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appetite.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Evening raise of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temperature,night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sweats</a:t>
            </a:r>
          </a:p>
          <a:p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2669-E3FE-40FE-BDDF-A1F6AB4C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PAST HISTORY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34F83-3F61-49AA-AB79-E0CE350C9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 a known diabetic.</a:t>
            </a:r>
          </a:p>
          <a:p>
            <a:r>
              <a:rPr lang="en-US" sz="2800" dirty="0"/>
              <a:t>Not a known Hypertensive.</a:t>
            </a:r>
          </a:p>
          <a:p>
            <a:r>
              <a:rPr lang="en-US" sz="2800" dirty="0"/>
              <a:t>No h/o Pulmonary TB ,</a:t>
            </a:r>
            <a:r>
              <a:rPr lang="en-US" sz="2800" dirty="0" err="1"/>
              <a:t>Asthma,COPD,Epilepsy</a:t>
            </a:r>
            <a:r>
              <a:rPr lang="en-US" sz="2800" dirty="0"/>
              <a:t>.</a:t>
            </a:r>
          </a:p>
          <a:p>
            <a:r>
              <a:rPr lang="en-US" sz="2800" dirty="0"/>
              <a:t>No h/o CAD.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386897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5352-CB52-40CC-B29C-D55834C5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Personal history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CF557-AE09-453F-8A25-34F7CF85C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Consumes mixed diet,</a:t>
            </a:r>
          </a:p>
          <a:p>
            <a:r>
              <a:rPr lang="en-US" sz="2800" dirty="0"/>
              <a:t>Bowel and Bladder habits normal.</a:t>
            </a:r>
          </a:p>
          <a:p>
            <a:r>
              <a:rPr lang="en-US" sz="2800" dirty="0"/>
              <a:t>Sleep and Appetite normal.</a:t>
            </a:r>
          </a:p>
          <a:p>
            <a:r>
              <a:rPr lang="en-US" sz="2800" dirty="0"/>
              <a:t>Not an </a:t>
            </a:r>
            <a:r>
              <a:rPr lang="en-US" sz="2800" dirty="0" err="1"/>
              <a:t>alcholic</a:t>
            </a:r>
            <a:endParaRPr lang="en-US" sz="2800" dirty="0"/>
          </a:p>
          <a:p>
            <a:r>
              <a:rPr lang="en-US" sz="2800" dirty="0"/>
              <a:t>Not a smoker.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74581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885D-5C10-49B4-AEAA-BD5378A6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609603"/>
            <a:ext cx="10353761" cy="1070608"/>
          </a:xfrm>
        </p:spPr>
        <p:txBody>
          <a:bodyPr/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EXAMINATION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5C64F-145D-4408-8C84-407D4A45C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680211"/>
            <a:ext cx="5106004" cy="4110991"/>
          </a:xfrm>
        </p:spPr>
        <p:txBody>
          <a:bodyPr>
            <a:noAutofit/>
          </a:bodyPr>
          <a:lstStyle/>
          <a:p>
            <a:r>
              <a:rPr lang="en-US" sz="2800" dirty="0"/>
              <a:t>Patient Conscious</a:t>
            </a:r>
          </a:p>
          <a:p>
            <a:r>
              <a:rPr lang="en-US" sz="2800" dirty="0"/>
              <a:t>Oriented</a:t>
            </a:r>
          </a:p>
          <a:p>
            <a:r>
              <a:rPr lang="en-US" sz="2800" dirty="0"/>
              <a:t>Afebrile</a:t>
            </a:r>
          </a:p>
          <a:p>
            <a:r>
              <a:rPr lang="en-US" sz="2800" dirty="0"/>
              <a:t>Not Tachypneic</a:t>
            </a:r>
          </a:p>
          <a:p>
            <a:r>
              <a:rPr lang="en-US" sz="2800" dirty="0"/>
              <a:t>Pallor +</a:t>
            </a:r>
          </a:p>
          <a:p>
            <a:r>
              <a:rPr lang="en-US" sz="2800" dirty="0"/>
              <a:t>No cyanosis</a:t>
            </a:r>
          </a:p>
          <a:p>
            <a:r>
              <a:rPr lang="en-US" sz="2800" dirty="0"/>
              <a:t>No clubbing</a:t>
            </a:r>
            <a:endParaRPr lang="en-IN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D2EBE7-9B20-4505-AF20-28E66B8AB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1588771"/>
            <a:ext cx="5094155" cy="4202432"/>
          </a:xfrm>
        </p:spPr>
        <p:txBody>
          <a:bodyPr>
            <a:normAutofit/>
          </a:bodyPr>
          <a:lstStyle/>
          <a:p>
            <a:r>
              <a:rPr lang="en-US" sz="2800" dirty="0"/>
              <a:t>No lymphadenopathy.</a:t>
            </a:r>
          </a:p>
          <a:p>
            <a:r>
              <a:rPr lang="en-US" sz="2800" dirty="0"/>
              <a:t>No pedal edema.</a:t>
            </a:r>
          </a:p>
          <a:p>
            <a:r>
              <a:rPr lang="en-US" sz="2800" dirty="0"/>
              <a:t>BP-110/80 </a:t>
            </a:r>
            <a:r>
              <a:rPr lang="en-US" sz="2800" dirty="0" err="1"/>
              <a:t>mmhg</a:t>
            </a:r>
            <a:endParaRPr lang="en-US" sz="2800" dirty="0"/>
          </a:p>
          <a:p>
            <a:r>
              <a:rPr lang="en-US" sz="2800" dirty="0"/>
              <a:t>PR-110/min</a:t>
            </a:r>
          </a:p>
          <a:p>
            <a:r>
              <a:rPr lang="en-US" sz="2800" dirty="0"/>
              <a:t>SPO2-93% @Room air</a:t>
            </a:r>
          </a:p>
          <a:p>
            <a:r>
              <a:rPr lang="en-US" sz="2800" dirty="0"/>
              <a:t>RR-22/min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5371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94AEF-650A-4EAB-A077-329A3E9FE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40130"/>
            <a:ext cx="6071467" cy="5190988"/>
          </a:xfrm>
        </p:spPr>
        <p:txBody>
          <a:bodyPr>
            <a:normAutofit/>
          </a:bodyPr>
          <a:lstStyle/>
          <a:p>
            <a:r>
              <a:rPr lang="en-US" sz="2800" dirty="0"/>
              <a:t>CVS-S1,S2 +, No murmur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Abdomen- </a:t>
            </a:r>
            <a:r>
              <a:rPr lang="en-US" sz="2800" dirty="0" err="1"/>
              <a:t>soft,bowel</a:t>
            </a:r>
            <a:r>
              <a:rPr lang="en-US" sz="2800" dirty="0"/>
              <a:t> sounds heard ,no organomegaly.</a:t>
            </a:r>
          </a:p>
          <a:p>
            <a:endParaRPr lang="en-US" sz="2800" dirty="0"/>
          </a:p>
          <a:p>
            <a:r>
              <a:rPr lang="en-US" sz="2800" dirty="0"/>
              <a:t>CNS-Conscious, oriented, B/L pupil 3mm ERTL.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894425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19DC-2A16-4445-A938-A2A17A109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395926"/>
            <a:ext cx="10353761" cy="1187777"/>
          </a:xfrm>
        </p:spPr>
        <p:txBody>
          <a:bodyPr/>
          <a:lstStyle/>
          <a:p>
            <a:r>
              <a:rPr lang="en-US" dirty="0"/>
              <a:t>RESPIRATORY SYSTEM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BC5B1-A2E6-4FBB-BF61-F768B5408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480009"/>
            <a:ext cx="5106004" cy="4311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INSPECTION</a:t>
            </a:r>
          </a:p>
          <a:p>
            <a:pPr marL="0" indent="0">
              <a:buNone/>
            </a:pPr>
            <a:r>
              <a:rPr lang="en-US" dirty="0"/>
              <a:t> Upper Respiratory Tract-normal</a:t>
            </a:r>
          </a:p>
          <a:p>
            <a:pPr marL="0" indent="0">
              <a:buNone/>
            </a:pPr>
            <a:r>
              <a:rPr lang="en-US" dirty="0"/>
              <a:t> Fullness of intercostal spaces on left side      of chest</a:t>
            </a:r>
          </a:p>
          <a:p>
            <a:pPr marL="0" indent="0">
              <a:buNone/>
            </a:pPr>
            <a:r>
              <a:rPr lang="en-US" dirty="0"/>
              <a:t> Diminished movements of left side of chest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PERCUSSION</a:t>
            </a:r>
          </a:p>
          <a:p>
            <a:pPr marL="0" indent="0">
              <a:buNone/>
            </a:pPr>
            <a:r>
              <a:rPr lang="en-US" dirty="0"/>
              <a:t>Stony dullness on the left side of chest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427A2-F05B-426A-A13B-89958DC4C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1480009"/>
            <a:ext cx="5094155" cy="4311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PALPATION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Diminished movement on left side of chest</a:t>
            </a:r>
          </a:p>
          <a:p>
            <a:pPr marL="0" indent="0">
              <a:buNone/>
            </a:pPr>
            <a:r>
              <a:rPr lang="en-US" dirty="0"/>
              <a:t>Trachea shifted to right side</a:t>
            </a:r>
          </a:p>
          <a:p>
            <a:pPr marL="0" indent="0">
              <a:buNone/>
            </a:pPr>
            <a:r>
              <a:rPr lang="en-US" dirty="0"/>
              <a:t>Diminished vocal fremitus on left side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AUSCULTATION</a:t>
            </a:r>
          </a:p>
          <a:p>
            <a:pPr marL="0" indent="0">
              <a:buNone/>
            </a:pPr>
            <a:r>
              <a:rPr lang="en-US" dirty="0"/>
              <a:t>Diminished vesicular breath sound on left side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0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E01BA-42DB-4880-9F57-403A446C0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28" y="82064"/>
            <a:ext cx="10353761" cy="1326321"/>
          </a:xfrm>
        </p:spPr>
        <p:txBody>
          <a:bodyPr/>
          <a:lstStyle/>
          <a:p>
            <a:r>
              <a:rPr lang="en-US" dirty="0"/>
              <a:t>CHEST X RAY PA VIEW</a:t>
            </a:r>
            <a:endParaRPr lang="en-IN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FAEC3C5-8E8C-4283-BD1E-8E6F95313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2" b="27198"/>
          <a:stretch/>
        </p:blipFill>
        <p:spPr>
          <a:xfrm>
            <a:off x="3514930" y="1864908"/>
            <a:ext cx="3958532" cy="4156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2075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747</TotalTime>
  <Words>659</Words>
  <Application>Microsoft Office PowerPoint</Application>
  <PresentationFormat>Widescreen</PresentationFormat>
  <Paragraphs>188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Damask</vt:lpstr>
      <vt:lpstr>UNCOMMON PRESENTATION OF COMMON MALIGNANCY</vt:lpstr>
      <vt:lpstr>PowerPoint Presentation</vt:lpstr>
      <vt:lpstr>PowerPoint Presentation</vt:lpstr>
      <vt:lpstr>PAST HISTORY</vt:lpstr>
      <vt:lpstr>Personal history</vt:lpstr>
      <vt:lpstr>ON EXAMINATION</vt:lpstr>
      <vt:lpstr>PowerPoint Presentation</vt:lpstr>
      <vt:lpstr>RESPIRATORY SYSTEM</vt:lpstr>
      <vt:lpstr>CHEST X RAY PA VIEW</vt:lpstr>
      <vt:lpstr>Ct chest</vt:lpstr>
      <vt:lpstr>Ct chest report</vt:lpstr>
      <vt:lpstr>Working diagnosis</vt:lpstr>
      <vt:lpstr>INVESTIGATIONS</vt:lpstr>
      <vt:lpstr>PLEURAL FLUID ANALYSIS</vt:lpstr>
      <vt:lpstr>PowerPoint Presentation</vt:lpstr>
      <vt:lpstr>COMPLETE HEMOGRAM WITH PERIPHERAL SMEAR</vt:lpstr>
      <vt:lpstr>SPUTUM            PLEURAL FLUID</vt:lpstr>
      <vt:lpstr>treatment</vt:lpstr>
      <vt:lpstr>CECT CHEST</vt:lpstr>
      <vt:lpstr>Cect chest report</vt:lpstr>
      <vt:lpstr>PowerPoint Presentation</vt:lpstr>
      <vt:lpstr>PowerPoint Presentation</vt:lpstr>
      <vt:lpstr>What next??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SELVA KUMAR</dc:creator>
  <cp:lastModifiedBy>SELVA KUMAR</cp:lastModifiedBy>
  <cp:revision>19</cp:revision>
  <dcterms:created xsi:type="dcterms:W3CDTF">2021-08-30T10:39:49Z</dcterms:created>
  <dcterms:modified xsi:type="dcterms:W3CDTF">2021-09-21T15:56:11Z</dcterms:modified>
</cp:coreProperties>
</file>