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8" r:id="rId10"/>
    <p:sldId id="264" r:id="rId11"/>
    <p:sldId id="265" r:id="rId12"/>
    <p:sldId id="269" r:id="rId13"/>
    <p:sldId id="271" r:id="rId14"/>
    <p:sldId id="266" r:id="rId15"/>
    <p:sldId id="267" r:id="rId16"/>
    <p:sldId id="272" r:id="rId17"/>
    <p:sldId id="268" r:id="rId18"/>
    <p:sldId id="273" r:id="rId19"/>
    <p:sldId id="277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4660"/>
  </p:normalViewPr>
  <p:slideViewPr>
    <p:cSldViewPr snapToGrid="0">
      <p:cViewPr varScale="1">
        <p:scale>
          <a:sx n="64" d="100"/>
          <a:sy n="64" d="100"/>
        </p:scale>
        <p:origin x="7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43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3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426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793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933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180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860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20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65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2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193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944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4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2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85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93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4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44F78-CC89-4F60-BE4D-485E69835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14" y="97186"/>
            <a:ext cx="10624929" cy="131417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Clinicopathological correlation</a:t>
            </a:r>
            <a:endParaRPr lang="en-IN" sz="48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5E33BB-43A7-4026-A307-EF5C623A7C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2355" y="3637721"/>
            <a:ext cx="8540916" cy="2613991"/>
          </a:xfrm>
        </p:spPr>
        <p:txBody>
          <a:bodyPr>
            <a:normAutofit/>
          </a:bodyPr>
          <a:lstStyle/>
          <a:p>
            <a:r>
              <a:rPr lang="en-US" dirty="0"/>
              <a:t>M4 UNIT</a:t>
            </a:r>
          </a:p>
          <a:p>
            <a:r>
              <a:rPr lang="en-US" dirty="0"/>
              <a:t>CHIEF: DR.DAVID PRADEEP KUMAR MD</a:t>
            </a:r>
          </a:p>
          <a:p>
            <a:r>
              <a:rPr lang="en-US" dirty="0"/>
              <a:t>ASST: DR. RAGAVAN MD</a:t>
            </a:r>
          </a:p>
          <a:p>
            <a:r>
              <a:rPr lang="en-US" dirty="0"/>
              <a:t>      DR. RAMKUMAR MD</a:t>
            </a:r>
          </a:p>
          <a:p>
            <a:r>
              <a:rPr lang="en-US" dirty="0"/>
              <a:t>DR.PONRAJ MD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9512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D8AC8-95B0-4AAF-A0B3-7CBE1E8D5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028" y="493987"/>
            <a:ext cx="8737974" cy="554737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ECG FINDINGS</a:t>
            </a:r>
          </a:p>
          <a:p>
            <a:pPr marL="0" indent="0">
              <a:buNone/>
            </a:pPr>
            <a:r>
              <a:rPr lang="en-US" dirty="0"/>
              <a:t>     HR – 100/MIN</a:t>
            </a:r>
          </a:p>
          <a:p>
            <a:pPr marL="0" indent="0">
              <a:buNone/>
            </a:pPr>
            <a:r>
              <a:rPr lang="en-US" dirty="0"/>
              <a:t>     PR INTERVAL 0.12 SEC</a:t>
            </a:r>
          </a:p>
          <a:p>
            <a:pPr marL="0" indent="0">
              <a:buNone/>
            </a:pPr>
            <a:r>
              <a:rPr lang="en-US" dirty="0"/>
              <a:t>     NORMAL AXIS</a:t>
            </a:r>
          </a:p>
          <a:p>
            <a:pPr marL="0" indent="0">
              <a:buNone/>
            </a:pPr>
            <a:r>
              <a:rPr lang="en-US" dirty="0"/>
              <a:t>     NORMAL SINUS RHYTHM</a:t>
            </a:r>
          </a:p>
          <a:p>
            <a:pPr marL="0" indent="0">
              <a:buNone/>
            </a:pPr>
            <a:r>
              <a:rPr lang="en-US" dirty="0"/>
              <a:t>     QRS 0.08 SEC</a:t>
            </a:r>
          </a:p>
          <a:p>
            <a:pPr marL="0" indent="0">
              <a:buNone/>
            </a:pPr>
            <a:r>
              <a:rPr lang="en-US" dirty="0"/>
              <a:t>     QT INTERVAL – 0.4 SEC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URINE ROUTINE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86E4874-BB4B-4267-9DE9-A7DAE40269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688633"/>
              </p:ext>
            </p:extLst>
          </p:nvPr>
        </p:nvGraphicFramePr>
        <p:xfrm>
          <a:off x="536028" y="4148842"/>
          <a:ext cx="8208579" cy="1327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1484">
                  <a:extLst>
                    <a:ext uri="{9D8B030D-6E8A-4147-A177-3AD203B41FA5}">
                      <a16:colId xmlns:a16="http://schemas.microsoft.com/office/drawing/2014/main" val="2835703226"/>
                    </a:ext>
                  </a:extLst>
                </a:gridCol>
                <a:gridCol w="4097095">
                  <a:extLst>
                    <a:ext uri="{9D8B030D-6E8A-4147-A177-3AD203B41FA5}">
                      <a16:colId xmlns:a16="http://schemas.microsoft.com/office/drawing/2014/main" val="3457764211"/>
                    </a:ext>
                  </a:extLst>
                </a:gridCol>
              </a:tblGrid>
              <a:tr h="442349">
                <a:tc>
                  <a:txBody>
                    <a:bodyPr/>
                    <a:lstStyle/>
                    <a:p>
                      <a:r>
                        <a:rPr lang="en-US" dirty="0"/>
                        <a:t>ALBUMIN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NIL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211502"/>
                  </a:ext>
                </a:extLst>
              </a:tr>
              <a:tr h="442349">
                <a:tc>
                  <a:txBody>
                    <a:bodyPr/>
                    <a:lstStyle/>
                    <a:p>
                      <a:r>
                        <a:rPr lang="en-US" dirty="0"/>
                        <a:t>SUGAR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NIL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331276"/>
                  </a:ext>
                </a:extLst>
              </a:tr>
              <a:tr h="442349">
                <a:tc>
                  <a:txBody>
                    <a:bodyPr/>
                    <a:lstStyle/>
                    <a:p>
                      <a:r>
                        <a:rPr lang="en-US" dirty="0"/>
                        <a:t>DEPOSITS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2-3 PUS CELLS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585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800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132E5-142E-43B6-9425-D3EAD0C08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95" y="808075"/>
            <a:ext cx="8753007" cy="5233288"/>
          </a:xfrm>
        </p:spPr>
        <p:txBody>
          <a:bodyPr/>
          <a:lstStyle/>
          <a:p>
            <a:r>
              <a:rPr lang="en-US" dirty="0"/>
              <a:t>PT INR    – 18.4 SEC</a:t>
            </a:r>
          </a:p>
          <a:p>
            <a:r>
              <a:rPr lang="en-US" dirty="0"/>
              <a:t>INR         - 1.4 SEC</a:t>
            </a:r>
          </a:p>
          <a:p>
            <a:r>
              <a:rPr lang="en-US" dirty="0"/>
              <a:t>APTT       - 24.1 SEC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VIRAL MARKERS</a:t>
            </a:r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B9D5526-699A-4F56-9A3E-5623975FF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197870"/>
              </p:ext>
            </p:extLst>
          </p:nvPr>
        </p:nvGraphicFramePr>
        <p:xfrm>
          <a:off x="953781" y="3716703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27144302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655534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HIV 1&amp;2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NEGATIVE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973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HBSAg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NEGATIVE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237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HCV ab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NEGATIVE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363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416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BB22F-F9A4-45D6-8719-94420CDDF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213" y="308345"/>
            <a:ext cx="10412424" cy="625194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USG ABDOMEN AND PELVIS </a:t>
            </a:r>
          </a:p>
          <a:p>
            <a:pPr marL="0" indent="0">
              <a:buNone/>
            </a:pPr>
            <a:r>
              <a:rPr lang="en-US" dirty="0"/>
              <a:t>   IMPRESSION – Moderate free fluid in abdomen and pelvis</a:t>
            </a:r>
          </a:p>
          <a:p>
            <a:pPr marL="0" indent="0">
              <a:buNone/>
            </a:pPr>
            <a:r>
              <a:rPr lang="en-US" dirty="0"/>
              <a:t>                        B/L Moderate pleural effusion</a:t>
            </a:r>
          </a:p>
          <a:p>
            <a:pPr marL="0" indent="0">
              <a:buNone/>
            </a:pPr>
            <a:r>
              <a:rPr lang="en-US" dirty="0"/>
              <a:t>                        suggestive of polyserositis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CT ABDOMEN [PLAIN &amp; CONTRAST]</a:t>
            </a:r>
          </a:p>
          <a:p>
            <a:pPr marL="0" indent="0">
              <a:buNone/>
            </a:pPr>
            <a:r>
              <a:rPr lang="en-US" dirty="0"/>
              <a:t>B  IMPRESSION - Mild ascites</a:t>
            </a:r>
          </a:p>
          <a:p>
            <a:pPr marL="0" indent="0">
              <a:buNone/>
            </a:pPr>
            <a:r>
              <a:rPr lang="en-US" dirty="0"/>
              <a:t>                        Minimal B/L pleural effusion</a:t>
            </a:r>
          </a:p>
          <a:p>
            <a:pPr marL="0" indent="0">
              <a:buNone/>
            </a:pPr>
            <a:r>
              <a:rPr lang="en-US" dirty="0"/>
              <a:t>                        Discrete mesenteric lymph node of size 1.5*1.1 cm</a:t>
            </a:r>
          </a:p>
          <a:p>
            <a:pPr marL="0" indent="0">
              <a:buNone/>
            </a:pPr>
            <a:r>
              <a:rPr lang="en-US" dirty="0"/>
              <a:t>                        Focal partial intraluminal filling defect in supra hepatic IVC extending into </a:t>
            </a:r>
            <a:r>
              <a:rPr lang="en-US" dirty="0" err="1"/>
              <a:t>cavoatrial</a:t>
            </a:r>
            <a:r>
              <a:rPr lang="en-US" dirty="0"/>
              <a:t> junction- ? Thrombus</a:t>
            </a:r>
          </a:p>
          <a:p>
            <a:pPr marL="0" indent="0">
              <a:buNone/>
            </a:pPr>
            <a:r>
              <a:rPr lang="en-US" dirty="0"/>
              <a:t>                        Diffuse subcutaneous edema in abdominal wall </a:t>
            </a:r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ECHO</a:t>
            </a:r>
          </a:p>
          <a:p>
            <a:pPr marL="0" indent="0">
              <a:buNone/>
            </a:pPr>
            <a:r>
              <a:rPr lang="en-IN" dirty="0"/>
              <a:t>   Normal study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6819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88078-6E14-49B5-8B74-A2D3F546A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USG - THYROID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93ADB-9DA5-4B0B-8D9E-62BCEE014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Right lobe of thyroid -3.1*1.7*1.4 cm</a:t>
            </a:r>
          </a:p>
          <a:p>
            <a:r>
              <a:rPr lang="en-US" dirty="0"/>
              <a:t>Isthmus -4.5 mm</a:t>
            </a:r>
          </a:p>
          <a:p>
            <a:r>
              <a:rPr lang="en-US" dirty="0"/>
              <a:t> left lobe of thyroid -3.4*1.6*1.9 cm</a:t>
            </a:r>
          </a:p>
          <a:p>
            <a:r>
              <a:rPr lang="en-US" dirty="0"/>
              <a:t>Few enlarged lymph nodes – level 4 and 5</a:t>
            </a:r>
          </a:p>
          <a:p>
            <a:r>
              <a:rPr lang="en-US" dirty="0"/>
              <a:t> A well defined hypo </a:t>
            </a:r>
            <a:r>
              <a:rPr lang="en-US" dirty="0" err="1"/>
              <a:t>echoeic</a:t>
            </a:r>
            <a:r>
              <a:rPr lang="en-US" dirty="0"/>
              <a:t> mass with lobulated margin with multiple macro calcifications  measuring 1.4*1.1*1.1 cm noted in the left lobe of thyroid</a:t>
            </a:r>
          </a:p>
          <a:p>
            <a:r>
              <a:rPr lang="en-US" dirty="0"/>
              <a:t>TIRADS-5 suggested FNAC correlation </a:t>
            </a:r>
          </a:p>
          <a:p>
            <a:r>
              <a:rPr lang="en-US" dirty="0"/>
              <a:t>Another 2. 3 mm sized similar lesion also noted in the left lobe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9362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1558D31-12DC-4FAB-966B-F6E585D634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879926"/>
              </p:ext>
            </p:extLst>
          </p:nvPr>
        </p:nvGraphicFramePr>
        <p:xfrm>
          <a:off x="677334" y="431391"/>
          <a:ext cx="8717055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4586">
                  <a:extLst>
                    <a:ext uri="{9D8B030D-6E8A-4147-A177-3AD203B41FA5}">
                      <a16:colId xmlns:a16="http://schemas.microsoft.com/office/drawing/2014/main" val="879058059"/>
                    </a:ext>
                  </a:extLst>
                </a:gridCol>
                <a:gridCol w="4192469">
                  <a:extLst>
                    <a:ext uri="{9D8B030D-6E8A-4147-A177-3AD203B41FA5}">
                      <a16:colId xmlns:a16="http://schemas.microsoft.com/office/drawing/2014/main" val="1092059455"/>
                    </a:ext>
                  </a:extLst>
                </a:gridCol>
              </a:tblGrid>
              <a:tr h="313403">
                <a:tc>
                  <a:txBody>
                    <a:bodyPr/>
                    <a:lstStyle/>
                    <a:p>
                      <a:r>
                        <a:rPr lang="en-US" dirty="0"/>
                        <a:t>TOTAL SERUM PROTEIN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2223"/>
                  </a:ext>
                </a:extLst>
              </a:tr>
              <a:tr h="298572">
                <a:tc>
                  <a:txBody>
                    <a:bodyPr/>
                    <a:lstStyle/>
                    <a:p>
                      <a:r>
                        <a:rPr lang="en-US" dirty="0"/>
                        <a:t>SERUM ALBUMIN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044503"/>
                  </a:ext>
                </a:extLst>
              </a:tr>
              <a:tr h="313403">
                <a:tc>
                  <a:txBody>
                    <a:bodyPr/>
                    <a:lstStyle/>
                    <a:p>
                      <a:r>
                        <a:rPr lang="en-US" dirty="0"/>
                        <a:t>SERUM GLOBULIN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2.4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369598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24694FA-530D-4DC0-975F-97BF213D70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32675"/>
              </p:ext>
            </p:extLst>
          </p:nvPr>
        </p:nvGraphicFramePr>
        <p:xfrm>
          <a:off x="677333" y="1528671"/>
          <a:ext cx="8717055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0811">
                  <a:extLst>
                    <a:ext uri="{9D8B030D-6E8A-4147-A177-3AD203B41FA5}">
                      <a16:colId xmlns:a16="http://schemas.microsoft.com/office/drawing/2014/main" val="877806698"/>
                    </a:ext>
                  </a:extLst>
                </a:gridCol>
                <a:gridCol w="4196244">
                  <a:extLst>
                    <a:ext uri="{9D8B030D-6E8A-4147-A177-3AD203B41FA5}">
                      <a16:colId xmlns:a16="http://schemas.microsoft.com/office/drawing/2014/main" val="2172798963"/>
                    </a:ext>
                  </a:extLst>
                </a:gridCol>
              </a:tblGrid>
              <a:tr h="279778">
                <a:tc>
                  <a:txBody>
                    <a:bodyPr/>
                    <a:lstStyle/>
                    <a:p>
                      <a:r>
                        <a:rPr lang="en-US" dirty="0"/>
                        <a:t>UREA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55238"/>
                  </a:ext>
                </a:extLst>
              </a:tr>
              <a:tr h="279778">
                <a:tc>
                  <a:txBody>
                    <a:bodyPr/>
                    <a:lstStyle/>
                    <a:p>
                      <a:r>
                        <a:rPr lang="en-US" dirty="0"/>
                        <a:t>CREATININE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898916"/>
                  </a:ext>
                </a:extLst>
              </a:tr>
              <a:tr h="279778">
                <a:tc>
                  <a:txBody>
                    <a:bodyPr/>
                    <a:lstStyle/>
                    <a:p>
                      <a:r>
                        <a:rPr lang="en-US" dirty="0"/>
                        <a:t>T.BILIRUBIN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734438"/>
                  </a:ext>
                </a:extLst>
              </a:tr>
              <a:tr h="279778">
                <a:tc>
                  <a:txBody>
                    <a:bodyPr/>
                    <a:lstStyle/>
                    <a:p>
                      <a:r>
                        <a:rPr lang="en-US" dirty="0"/>
                        <a:t>DIRECT BILIRUBIN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241766"/>
                  </a:ext>
                </a:extLst>
              </a:tr>
              <a:tr h="279778">
                <a:tc>
                  <a:txBody>
                    <a:bodyPr/>
                    <a:lstStyle/>
                    <a:p>
                      <a:r>
                        <a:rPr lang="en-US" dirty="0"/>
                        <a:t>INDIRECT BILIRUBIN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738393"/>
                  </a:ext>
                </a:extLst>
              </a:tr>
              <a:tr h="279778">
                <a:tc>
                  <a:txBody>
                    <a:bodyPr/>
                    <a:lstStyle/>
                    <a:p>
                      <a:r>
                        <a:rPr lang="en-US" dirty="0"/>
                        <a:t>SGOT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631670"/>
                  </a:ext>
                </a:extLst>
              </a:tr>
              <a:tr h="279778">
                <a:tc>
                  <a:txBody>
                    <a:bodyPr/>
                    <a:lstStyle/>
                    <a:p>
                      <a:r>
                        <a:rPr lang="en-US" dirty="0"/>
                        <a:t>ALP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98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492668"/>
                  </a:ext>
                </a:extLst>
              </a:tr>
            </a:tbl>
          </a:graphicData>
        </a:graphic>
      </p:graphicFrame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89672761-A22B-4B33-9528-7BFBBF8B1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090626"/>
              </p:ext>
            </p:extLst>
          </p:nvPr>
        </p:nvGraphicFramePr>
        <p:xfrm>
          <a:off x="798077" y="4470593"/>
          <a:ext cx="8596312" cy="2239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683">
                  <a:extLst>
                    <a:ext uri="{9D8B030D-6E8A-4147-A177-3AD203B41FA5}">
                      <a16:colId xmlns:a16="http://schemas.microsoft.com/office/drawing/2014/main" val="3169615341"/>
                    </a:ext>
                  </a:extLst>
                </a:gridCol>
                <a:gridCol w="4202629">
                  <a:extLst>
                    <a:ext uri="{9D8B030D-6E8A-4147-A177-3AD203B41FA5}">
                      <a16:colId xmlns:a16="http://schemas.microsoft.com/office/drawing/2014/main" val="2608857298"/>
                    </a:ext>
                  </a:extLst>
                </a:gridCol>
              </a:tblGrid>
              <a:tr h="362017">
                <a:tc>
                  <a:txBody>
                    <a:bodyPr/>
                    <a:lstStyle/>
                    <a:p>
                      <a:r>
                        <a:rPr lang="en-US" dirty="0"/>
                        <a:t>ASCITIC   FLUID ANALYSIS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639486"/>
                  </a:ext>
                </a:extLst>
              </a:tr>
              <a:tr h="335087">
                <a:tc>
                  <a:txBody>
                    <a:bodyPr/>
                    <a:lstStyle/>
                    <a:p>
                      <a:r>
                        <a:rPr lang="en-US" dirty="0"/>
                        <a:t>ADA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955751"/>
                  </a:ext>
                </a:extLst>
              </a:tr>
              <a:tr h="363279">
                <a:tc>
                  <a:txBody>
                    <a:bodyPr/>
                    <a:lstStyle/>
                    <a:p>
                      <a:r>
                        <a:rPr lang="en-US" dirty="0"/>
                        <a:t>Glucose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022559"/>
                  </a:ext>
                </a:extLst>
              </a:tr>
              <a:tr h="382144">
                <a:tc>
                  <a:txBody>
                    <a:bodyPr/>
                    <a:lstStyle/>
                    <a:p>
                      <a:r>
                        <a:rPr lang="en-US" dirty="0"/>
                        <a:t>protein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802502"/>
                  </a:ext>
                </a:extLst>
              </a:tr>
              <a:tr h="378017">
                <a:tc>
                  <a:txBody>
                    <a:bodyPr/>
                    <a:lstStyle/>
                    <a:p>
                      <a:r>
                        <a:rPr lang="en-US" dirty="0"/>
                        <a:t>Ascitic fluid /serum protein ratio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096235"/>
                  </a:ext>
                </a:extLst>
              </a:tr>
              <a:tr h="382144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36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50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E278660-AA73-42B1-984C-AC6D47CB9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" y="427384"/>
            <a:ext cx="8966062" cy="561464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ASCITIC FLUID CYTOLOGY</a:t>
            </a:r>
          </a:p>
          <a:p>
            <a:pPr marL="0" indent="0">
              <a:buNone/>
            </a:pPr>
            <a:r>
              <a:rPr lang="en-US" dirty="0"/>
              <a:t>     RBC – 0</a:t>
            </a:r>
          </a:p>
          <a:p>
            <a:pPr marL="0" indent="0">
              <a:buNone/>
            </a:pPr>
            <a:r>
              <a:rPr lang="en-US" dirty="0"/>
              <a:t>     WBC -20</a:t>
            </a:r>
          </a:p>
          <a:p>
            <a:pPr marL="0" indent="0">
              <a:buNone/>
            </a:pPr>
            <a:r>
              <a:rPr lang="en-US" dirty="0"/>
              <a:t>    DC- 15/5/0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STOOL OCCULT BLOOD – POSITIVE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URINE SPOT PCR</a:t>
            </a:r>
          </a:p>
          <a:p>
            <a:pPr marL="0" indent="0">
              <a:buNone/>
            </a:pPr>
            <a:r>
              <a:rPr lang="en-US" dirty="0"/>
              <a:t>      Urine protein -5 mg / dl</a:t>
            </a:r>
          </a:p>
          <a:p>
            <a:pPr marL="0" indent="0">
              <a:buNone/>
            </a:pPr>
            <a:r>
              <a:rPr lang="en-US" dirty="0"/>
              <a:t>      Urine creatinine -158 mg / dl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RAPID PLASMA REAGIN</a:t>
            </a:r>
          </a:p>
          <a:p>
            <a:pPr marL="0" indent="0">
              <a:buNone/>
            </a:pPr>
            <a:r>
              <a:rPr lang="en-US" dirty="0"/>
              <a:t>           NEGATIVE</a:t>
            </a:r>
          </a:p>
          <a:p>
            <a:pPr marL="0" indent="0">
              <a:buNone/>
            </a:pPr>
            <a:r>
              <a:rPr lang="en-US" dirty="0"/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3493816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FE92-43AF-4E8D-9CA9-93465280D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MGE OPINION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21447-A295-444A-B94E-B08B428EA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IMPRESSION-</a:t>
            </a:r>
          </a:p>
          <a:p>
            <a:pPr marL="0" indent="0">
              <a:buNone/>
            </a:pPr>
            <a:r>
              <a:rPr lang="en-US" dirty="0"/>
              <a:t>    Severe anemia , Hypoproteinemia, Anasarca, ? Protein losing enteropathy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ADVICE-</a:t>
            </a:r>
          </a:p>
          <a:p>
            <a:pPr marL="0" indent="0">
              <a:buNone/>
            </a:pPr>
            <a:r>
              <a:rPr lang="en-US" dirty="0"/>
              <a:t>          OGD  study</a:t>
            </a:r>
          </a:p>
          <a:p>
            <a:pPr marL="0" indent="0">
              <a:buNone/>
            </a:pPr>
            <a:r>
              <a:rPr lang="en-US" dirty="0"/>
              <a:t>          Ascitic fluid Analysis </a:t>
            </a:r>
          </a:p>
          <a:p>
            <a:pPr marL="0" indent="0">
              <a:buNone/>
            </a:pPr>
            <a:r>
              <a:rPr lang="en-US" dirty="0"/>
              <a:t>          Viral markers</a:t>
            </a:r>
          </a:p>
          <a:p>
            <a:pPr marL="0" indent="0">
              <a:buNone/>
            </a:pPr>
            <a:r>
              <a:rPr lang="en-US" dirty="0"/>
              <a:t>OGD Biopsy report –Duodenal mucosa with normal crypt and villi ratio</a:t>
            </a:r>
          </a:p>
          <a:p>
            <a:r>
              <a:rPr lang="en-US" dirty="0"/>
              <a:t>                         Submucosa shows foci of lymphocytic infiltration</a:t>
            </a:r>
          </a:p>
        </p:txBody>
      </p:sp>
    </p:spTree>
    <p:extLst>
      <p:ext uri="{BB962C8B-B14F-4D97-AF65-F5344CB8AC3E}">
        <p14:creationId xmlns:p14="http://schemas.microsoft.com/office/powerpoint/2010/main" val="1019592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9AB04-F09F-4180-A03D-4A9580B8C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821" y="1057345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MEDICAL ENDOCRINOLOGIST OPINION</a:t>
            </a:r>
          </a:p>
          <a:p>
            <a:pPr marL="0" indent="0">
              <a:buNone/>
            </a:pPr>
            <a:r>
              <a:rPr lang="en-IN" dirty="0"/>
              <a:t>      TFT</a:t>
            </a:r>
          </a:p>
          <a:p>
            <a:pPr marL="0" indent="0">
              <a:buNone/>
            </a:pPr>
            <a:r>
              <a:rPr lang="en-US" dirty="0"/>
              <a:t>            T4   - 8.6   [5.2 – 12 ng/dl]</a:t>
            </a:r>
          </a:p>
          <a:p>
            <a:pPr marL="0" indent="0">
              <a:buNone/>
            </a:pPr>
            <a:r>
              <a:rPr lang="en-US" dirty="0"/>
              <a:t>            TSH -1.98  [0.3 – 5.5 HIU/ml]</a:t>
            </a:r>
          </a:p>
          <a:p>
            <a:pPr marL="0" indent="0">
              <a:buNone/>
            </a:pPr>
            <a:r>
              <a:rPr lang="en-US" dirty="0"/>
              <a:t>     Patient in euthyroid state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397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FCFEB-72B2-45CD-8924-EA23FBFFB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96957"/>
            <a:ext cx="8596668" cy="554440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OPHTHALMOLOGY OPINION </a:t>
            </a:r>
          </a:p>
          <a:p>
            <a:pPr marL="0" indent="0">
              <a:buNone/>
            </a:pPr>
            <a:r>
              <a:rPr lang="en-US" dirty="0"/>
              <a:t>      Normal Fundus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GENERAL SURGEON OPINION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dirty="0"/>
              <a:t>     Suggested nephrology Opinion, RFT , Complete hemogram ,Serum protein , USG abdomen and pelvis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SURGICAL ENDOCRINOLOGIST OPINION</a:t>
            </a:r>
          </a:p>
          <a:p>
            <a:pPr marL="0" indent="0">
              <a:buNone/>
            </a:pPr>
            <a:r>
              <a:rPr lang="en-US" b="1" dirty="0"/>
              <a:t>   </a:t>
            </a:r>
            <a:r>
              <a:rPr lang="en-IN" dirty="0"/>
              <a:t>  IMPRESSION -? Carcinoma thyroid , TIRADS-5</a:t>
            </a:r>
          </a:p>
          <a:p>
            <a:pPr marL="0" indent="0">
              <a:buNone/>
            </a:pPr>
            <a:r>
              <a:rPr lang="en-IN" dirty="0"/>
              <a:t>     Case is taken over by Surgical Endocrinologist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373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70A72-6514-4714-8FC8-29457C4BA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FNAC –Thyroid Report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36C91-6FFA-48E8-8F04-1A138DC27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IMPRESSION </a:t>
            </a:r>
          </a:p>
          <a:p>
            <a:pPr marL="0" indent="0">
              <a:buNone/>
            </a:pPr>
            <a:r>
              <a:rPr lang="en-US" dirty="0"/>
              <a:t>       Suggestive of lymphocytic thyroiditis- Bethesda 3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1904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6EB51-6CAD-46B7-AAD7-F151DDE6B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83" y="126125"/>
            <a:ext cx="12107917" cy="6295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       A 25 year old female came to the hospital with the </a:t>
            </a:r>
          </a:p>
          <a:p>
            <a:pPr marL="0" indent="0">
              <a:buNone/>
            </a:pPr>
            <a:r>
              <a:rPr lang="en-US" dirty="0"/>
              <a:t>chief complaints of abdominal distension</a:t>
            </a:r>
            <a:r>
              <a:rPr lang="en-IN" dirty="0"/>
              <a:t> for 7 day</a:t>
            </a:r>
          </a:p>
          <a:p>
            <a:pPr marL="0" indent="0">
              <a:buNone/>
            </a:pPr>
            <a:r>
              <a:rPr lang="en-IN" sz="2400" b="1" dirty="0"/>
              <a:t>History of presenting illness:</a:t>
            </a:r>
          </a:p>
          <a:p>
            <a:r>
              <a:rPr lang="en-IN" dirty="0"/>
              <a:t>H/o Abdominal distension for 7 days , insidious in onset, gradual in progression</a:t>
            </a:r>
          </a:p>
          <a:p>
            <a:r>
              <a:rPr lang="en-IN" dirty="0"/>
              <a:t>H/o both legs swelling for 4 days</a:t>
            </a:r>
          </a:p>
          <a:p>
            <a:r>
              <a:rPr lang="en-IN" dirty="0"/>
              <a:t>H/o facial puffiness for 3 days</a:t>
            </a:r>
          </a:p>
          <a:p>
            <a:r>
              <a:rPr lang="en-IN" dirty="0"/>
              <a:t>No H/o yellowish of eyes and skin</a:t>
            </a:r>
          </a:p>
          <a:p>
            <a:r>
              <a:rPr lang="en-IN" dirty="0"/>
              <a:t>No H/o altered sleep pattern</a:t>
            </a:r>
          </a:p>
          <a:p>
            <a:r>
              <a:rPr lang="en-IN" dirty="0"/>
              <a:t>No H/o chest pain </a:t>
            </a:r>
          </a:p>
          <a:p>
            <a:r>
              <a:rPr lang="en-IN" dirty="0"/>
              <a:t>No H/o difficulty in breathing</a:t>
            </a:r>
          </a:p>
          <a:p>
            <a:r>
              <a:rPr lang="en-IN" dirty="0"/>
              <a:t>No H/o syncope</a:t>
            </a:r>
          </a:p>
          <a:p>
            <a:r>
              <a:rPr lang="en-IN" dirty="0"/>
              <a:t>No H/o cough with expectoration</a:t>
            </a:r>
          </a:p>
          <a:p>
            <a:r>
              <a:rPr lang="en-IN" dirty="0"/>
              <a:t>No H/o reduced urine output</a:t>
            </a:r>
          </a:p>
          <a:p>
            <a:r>
              <a:rPr lang="en-IN" dirty="0"/>
              <a:t>No H/o loose stools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378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AE840-3C38-4E31-AA83-533133FF6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2209"/>
            <a:ext cx="8596668" cy="47691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RHEUMATOLOGY OPINION 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/>
              <a:t>        IMPRESSION- Anemia , Protein losing Enteropathy , ? APLA ,?CA –Thyroid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ADVICE </a:t>
            </a:r>
            <a:r>
              <a:rPr lang="en-IN" dirty="0"/>
              <a:t>:</a:t>
            </a:r>
          </a:p>
          <a:p>
            <a:pPr marL="0" indent="0">
              <a:buNone/>
            </a:pPr>
            <a:r>
              <a:rPr lang="en-IN" dirty="0"/>
              <a:t>                 ANA by IF            -  Weakly positive </a:t>
            </a:r>
          </a:p>
          <a:p>
            <a:pPr marL="0" indent="0">
              <a:buNone/>
            </a:pPr>
            <a:r>
              <a:rPr lang="en-IN" dirty="0"/>
              <a:t>                 ACL         </a:t>
            </a:r>
          </a:p>
          <a:p>
            <a:pPr marL="0" indent="0">
              <a:buNone/>
            </a:pPr>
            <a:r>
              <a:rPr lang="en-IN" dirty="0"/>
              <a:t>                       IgA                – 7.8 [&lt;12]</a:t>
            </a:r>
          </a:p>
          <a:p>
            <a:pPr marL="0" indent="0">
              <a:buNone/>
            </a:pPr>
            <a:r>
              <a:rPr lang="en-IN" dirty="0"/>
              <a:t>                       IgG               – 9.24[&lt;15]</a:t>
            </a:r>
          </a:p>
          <a:p>
            <a:pPr marL="0" indent="0">
              <a:buNone/>
            </a:pPr>
            <a:r>
              <a:rPr lang="en-IN" dirty="0"/>
              <a:t>                       IgM               – 22.62[12.5]</a:t>
            </a:r>
          </a:p>
          <a:p>
            <a:pPr marL="0" indent="0">
              <a:buNone/>
            </a:pPr>
            <a:r>
              <a:rPr lang="en-IN" dirty="0"/>
              <a:t>            Lupus anticoagulant – 33.6 sec[ 34.38 – 43.42]</a:t>
            </a:r>
          </a:p>
          <a:p>
            <a:pPr marL="0" indent="0">
              <a:buNone/>
            </a:pPr>
            <a:r>
              <a:rPr lang="en-IN" dirty="0"/>
              <a:t>       Anti beta 2 glycoprotein</a:t>
            </a:r>
          </a:p>
          <a:p>
            <a:pPr marL="0" indent="0">
              <a:buNone/>
            </a:pPr>
            <a:r>
              <a:rPr lang="en-IN" dirty="0"/>
              <a:t>                              IgG         - 0.85[&lt;20]</a:t>
            </a:r>
          </a:p>
          <a:p>
            <a:pPr marL="0" indent="0">
              <a:buNone/>
            </a:pPr>
            <a:r>
              <a:rPr lang="en-IN" dirty="0"/>
              <a:t>                              IgM         - 1.83[&lt;20]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42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8D9E5-E889-47FA-A6EA-0EEF30FC9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 planned for total thyroidectomy in view of ? CA – thyroid</a:t>
            </a:r>
          </a:p>
          <a:p>
            <a:r>
              <a:rPr lang="en-US" dirty="0"/>
              <a:t>Patient assessed by Anesthetist for  Total thyroidectomy under ASA Class 3</a:t>
            </a:r>
          </a:p>
          <a:p>
            <a:r>
              <a:rPr lang="en-US" dirty="0"/>
              <a:t>Vocal cord status- Normal</a:t>
            </a:r>
          </a:p>
          <a:p>
            <a:r>
              <a:rPr lang="en-US" dirty="0"/>
              <a:t>On 4-3-2022 patient went for total thyroidectomy under GA</a:t>
            </a:r>
          </a:p>
          <a:p>
            <a:r>
              <a:rPr lang="en-US" dirty="0"/>
              <a:t>Specimen sent for HPE</a:t>
            </a:r>
          </a:p>
          <a:p>
            <a:r>
              <a:rPr lang="en-US" dirty="0"/>
              <a:t>Post Operatively , On POD-3&amp;9 patient went into hypo calcemic tetany and treated </a:t>
            </a:r>
          </a:p>
          <a:p>
            <a:r>
              <a:rPr lang="en-US" dirty="0"/>
              <a:t>Patient discharged on POD 9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45089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FA661-D098-4FCB-BCB2-379AE2486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SERUM PROTEIN ON POD 9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BIOPSY REPORT</a:t>
            </a:r>
          </a:p>
          <a:p>
            <a:pPr marL="0" indent="0">
              <a:buNone/>
            </a:pPr>
            <a:r>
              <a:rPr lang="en-US" dirty="0"/>
              <a:t>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2154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CD7CE-59D8-47A6-B8F0-384620F7A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history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DBD54-4F59-42AD-B9C1-CE63692EE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H/o similar illness present in the past for which treatment was taken in </a:t>
            </a:r>
            <a:r>
              <a:rPr lang="en-US" dirty="0" err="1"/>
              <a:t>pvt</a:t>
            </a:r>
            <a:r>
              <a:rPr lang="en-US" dirty="0"/>
              <a:t> hospital</a:t>
            </a:r>
          </a:p>
          <a:p>
            <a:r>
              <a:rPr lang="en-US" dirty="0"/>
              <a:t>H/o multiple blood transfusion present</a:t>
            </a:r>
          </a:p>
          <a:p>
            <a:r>
              <a:rPr lang="en-US" dirty="0"/>
              <a:t>No H/o of other systemic illnesses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6765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5A225-9BAB-47BA-824E-701538133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history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96943-F328-493B-9A48-47C3A808B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Pt taking mixed diet</a:t>
            </a:r>
          </a:p>
          <a:p>
            <a:r>
              <a:rPr lang="en-US" dirty="0"/>
              <a:t>Not an alcoholic, not a smoker</a:t>
            </a:r>
          </a:p>
          <a:p>
            <a:r>
              <a:rPr lang="en-US" dirty="0"/>
              <a:t>No other adverse social habits</a:t>
            </a:r>
          </a:p>
          <a:p>
            <a:r>
              <a:rPr lang="en-US" dirty="0"/>
              <a:t>Bowel and bladder habits are normal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19544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42FE7-4953-472E-BE49-6C2DE9F9D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74036"/>
            <a:ext cx="8596668" cy="504907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FAMILY HISTORY:</a:t>
            </a:r>
          </a:p>
          <a:p>
            <a:pPr marL="0" indent="0">
              <a:buNone/>
            </a:pPr>
            <a:r>
              <a:rPr lang="en-US" dirty="0"/>
              <a:t>                   No H/o of similar illness among the other family members</a:t>
            </a:r>
          </a:p>
          <a:p>
            <a:pPr marL="0" indent="0">
              <a:buNone/>
            </a:pPr>
            <a:r>
              <a:rPr lang="en-US" dirty="0"/>
              <a:t>MENSTRUAL HISTORY:</a:t>
            </a:r>
          </a:p>
          <a:p>
            <a:pPr marL="0" indent="0">
              <a:buNone/>
            </a:pPr>
            <a:r>
              <a:rPr lang="en-US" dirty="0"/>
              <a:t>                    Regular cycles 3/30</a:t>
            </a:r>
          </a:p>
          <a:p>
            <a:pPr marL="0" indent="0">
              <a:buNone/>
            </a:pPr>
            <a:r>
              <a:rPr lang="en-US" dirty="0"/>
              <a:t>                    obstetric code P1L1A2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62173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33902-3A07-4AF8-806A-F3533C0DC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EXAMINATION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7B359-50B5-480B-A90E-B26162EE2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Pt is conscious </a:t>
            </a:r>
          </a:p>
          <a:p>
            <a:r>
              <a:rPr lang="en-US" dirty="0"/>
              <a:t>Oriented</a:t>
            </a:r>
          </a:p>
          <a:p>
            <a:r>
              <a:rPr lang="en-US" dirty="0"/>
              <a:t>Afebrile</a:t>
            </a:r>
          </a:p>
          <a:p>
            <a:r>
              <a:rPr lang="en-US" dirty="0"/>
              <a:t>Pallor +</a:t>
            </a:r>
          </a:p>
          <a:p>
            <a:r>
              <a:rPr lang="en-US" dirty="0"/>
              <a:t>Not an icteric</a:t>
            </a:r>
          </a:p>
          <a:p>
            <a:r>
              <a:rPr lang="en-US" dirty="0"/>
              <a:t>No cyanosis </a:t>
            </a:r>
          </a:p>
          <a:p>
            <a:r>
              <a:rPr lang="en-US" dirty="0"/>
              <a:t>No clubbing</a:t>
            </a:r>
          </a:p>
          <a:p>
            <a:r>
              <a:rPr lang="en-US" dirty="0"/>
              <a:t>B/L pitting pedal edema +</a:t>
            </a:r>
          </a:p>
          <a:p>
            <a:r>
              <a:rPr lang="en-US" dirty="0"/>
              <a:t>Facial puffiness +</a:t>
            </a:r>
          </a:p>
          <a:p>
            <a:r>
              <a:rPr lang="en-US" dirty="0"/>
              <a:t>No generalized lymphadenopathy</a:t>
            </a:r>
          </a:p>
          <a:p>
            <a:r>
              <a:rPr lang="en-US" dirty="0"/>
              <a:t>Goiter +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237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26B65-AB8C-4D72-9366-7928ECB94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194" y="244549"/>
            <a:ext cx="1051875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</a:t>
            </a:r>
            <a:r>
              <a:rPr lang="en-US" b="1" dirty="0">
                <a:solidFill>
                  <a:schemeClr val="accent1"/>
                </a:solidFill>
              </a:rPr>
              <a:t>VITALS</a:t>
            </a:r>
          </a:p>
          <a:p>
            <a:pPr marL="0" indent="0">
              <a:buNone/>
            </a:pPr>
            <a:r>
              <a:rPr lang="en-US" b="1" dirty="0"/>
              <a:t>             </a:t>
            </a:r>
            <a:r>
              <a:rPr lang="en-US" dirty="0"/>
              <a:t>BP: 100/70 </a:t>
            </a:r>
            <a:r>
              <a:rPr lang="en-US" dirty="0" err="1"/>
              <a:t>mmhg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PR: 80/min</a:t>
            </a:r>
          </a:p>
          <a:p>
            <a:pPr marL="0" indent="0">
              <a:buNone/>
            </a:pPr>
            <a:r>
              <a:rPr lang="en-US" dirty="0"/>
              <a:t>       spo2 :99% in room air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</a:rPr>
              <a:t>SYSTEMIC EXAMINATION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 CVS  – S1,S2 heard, no murmur</a:t>
            </a:r>
          </a:p>
          <a:p>
            <a:r>
              <a:rPr lang="en-US" dirty="0"/>
              <a:t>   RS   – B/L air entry +, no added sounds</a:t>
            </a:r>
          </a:p>
          <a:p>
            <a:r>
              <a:rPr lang="en-US" dirty="0"/>
              <a:t>   P/ A– soft, distended</a:t>
            </a:r>
          </a:p>
          <a:p>
            <a:r>
              <a:rPr lang="en-US" dirty="0"/>
              <a:t>   CNS - NFND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3679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4B847-1CC8-40F6-A7EF-A81E8C4EB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34" y="0"/>
            <a:ext cx="8596668" cy="685600"/>
          </a:xfrm>
        </p:spPr>
        <p:txBody>
          <a:bodyPr>
            <a:normAutofit fontScale="90000"/>
          </a:bodyPr>
          <a:lstStyle/>
          <a:p>
            <a:r>
              <a:rPr lang="en-US" dirty="0"/>
              <a:t>Investigations</a:t>
            </a:r>
            <a:br>
              <a:rPr lang="en-US" dirty="0"/>
            </a:br>
            <a:endParaRPr lang="en-IN" dirty="0"/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FA675612-0B6F-4F30-9A70-3B1DC43EC0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538669"/>
              </p:ext>
            </p:extLst>
          </p:nvPr>
        </p:nvGraphicFramePr>
        <p:xfrm>
          <a:off x="746234" y="4262983"/>
          <a:ext cx="611001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5007">
                  <a:extLst>
                    <a:ext uri="{9D8B030D-6E8A-4147-A177-3AD203B41FA5}">
                      <a16:colId xmlns:a16="http://schemas.microsoft.com/office/drawing/2014/main" val="4200564963"/>
                    </a:ext>
                  </a:extLst>
                </a:gridCol>
                <a:gridCol w="3055007">
                  <a:extLst>
                    <a:ext uri="{9D8B030D-6E8A-4147-A177-3AD203B41FA5}">
                      <a16:colId xmlns:a16="http://schemas.microsoft.com/office/drawing/2014/main" val="4147051104"/>
                    </a:ext>
                  </a:extLst>
                </a:gridCol>
              </a:tblGrid>
              <a:tr h="179405">
                <a:tc>
                  <a:txBody>
                    <a:bodyPr/>
                    <a:lstStyle/>
                    <a:p>
                      <a:r>
                        <a:rPr lang="en-US" dirty="0"/>
                        <a:t>RBC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3.51 MILLION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267946"/>
                  </a:ext>
                </a:extLst>
              </a:tr>
              <a:tr h="205342">
                <a:tc>
                  <a:txBody>
                    <a:bodyPr/>
                    <a:lstStyle/>
                    <a:p>
                      <a:r>
                        <a:rPr lang="en-US" dirty="0"/>
                        <a:t>MCV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72.9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498660"/>
                  </a:ext>
                </a:extLst>
              </a:tr>
              <a:tr h="211368">
                <a:tc>
                  <a:txBody>
                    <a:bodyPr/>
                    <a:lstStyle/>
                    <a:p>
                      <a:r>
                        <a:rPr lang="en-US" dirty="0"/>
                        <a:t>MCH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20.5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594335"/>
                  </a:ext>
                </a:extLst>
              </a:tr>
              <a:tr h="203417">
                <a:tc>
                  <a:txBody>
                    <a:bodyPr/>
                    <a:lstStyle/>
                    <a:p>
                      <a:r>
                        <a:rPr lang="en-US" dirty="0"/>
                        <a:t>MCHC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28.1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185089"/>
                  </a:ext>
                </a:extLst>
              </a:tr>
              <a:tr h="203417">
                <a:tc>
                  <a:txBody>
                    <a:bodyPr/>
                    <a:lstStyle/>
                    <a:p>
                      <a:r>
                        <a:rPr lang="en-US" dirty="0"/>
                        <a:t>RDW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222234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00A0932-075C-4C5E-B4B3-1D777CC509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637661"/>
              </p:ext>
            </p:extLst>
          </p:nvPr>
        </p:nvGraphicFramePr>
        <p:xfrm>
          <a:off x="677863" y="1192696"/>
          <a:ext cx="8596312" cy="2498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2744985450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2755230016"/>
                    </a:ext>
                  </a:extLst>
                </a:gridCol>
              </a:tblGrid>
              <a:tr h="399222">
                <a:tc>
                  <a:txBody>
                    <a:bodyPr/>
                    <a:lstStyle/>
                    <a:p>
                      <a:r>
                        <a:rPr lang="en-US" dirty="0"/>
                        <a:t>TC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4700 cells /cu. Mm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378374"/>
                  </a:ext>
                </a:extLst>
              </a:tr>
              <a:tr h="399222">
                <a:tc>
                  <a:txBody>
                    <a:bodyPr/>
                    <a:lstStyle/>
                    <a:p>
                      <a:r>
                        <a:rPr lang="en-US" dirty="0"/>
                        <a:t>DC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58/34/8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012872"/>
                  </a:ext>
                </a:extLst>
              </a:tr>
              <a:tr h="399222">
                <a:tc>
                  <a:txBody>
                    <a:bodyPr/>
                    <a:lstStyle/>
                    <a:p>
                      <a:r>
                        <a:rPr lang="en-US" dirty="0"/>
                        <a:t>HB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7.2mg/dl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553343"/>
                  </a:ext>
                </a:extLst>
              </a:tr>
              <a:tr h="501925">
                <a:tc>
                  <a:txBody>
                    <a:bodyPr/>
                    <a:lstStyle/>
                    <a:p>
                      <a:r>
                        <a:rPr lang="en-US" dirty="0"/>
                        <a:t>PCV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26%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164722"/>
                  </a:ext>
                </a:extLst>
              </a:tr>
              <a:tr h="399222">
                <a:tc>
                  <a:txBody>
                    <a:bodyPr/>
                    <a:lstStyle/>
                    <a:p>
                      <a:r>
                        <a:rPr lang="en-US" dirty="0"/>
                        <a:t>PLT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3.92 lakhs /cu. Mm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445301"/>
                  </a:ext>
                </a:extLst>
              </a:tr>
              <a:tr h="399222">
                <a:tc>
                  <a:txBody>
                    <a:bodyPr/>
                    <a:lstStyle/>
                    <a:p>
                      <a:r>
                        <a:rPr lang="en-US" dirty="0"/>
                        <a:t>ESR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 mm / </a:t>
                      </a:r>
                      <a:r>
                        <a:rPr lang="en-US" dirty="0" err="1"/>
                        <a:t>hr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481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351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5B252-D1EB-4B1F-87AF-F422DC831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54913"/>
            <a:ext cx="8596668" cy="528645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PERIPHERAL SMEAR  </a:t>
            </a:r>
          </a:p>
          <a:p>
            <a:pPr marL="0" indent="0">
              <a:buNone/>
            </a:pPr>
            <a:r>
              <a:rPr lang="en-US" dirty="0"/>
              <a:t>         Hypochromic Microcytic anemia noted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BONE MARROW</a:t>
            </a:r>
          </a:p>
          <a:p>
            <a:pPr marL="0" indent="0">
              <a:buNone/>
            </a:pPr>
            <a:r>
              <a:rPr lang="en-US" dirty="0"/>
              <a:t>         Reactive Hyperplasia present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60335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246</TotalTime>
  <Words>953</Words>
  <Application>Microsoft Office PowerPoint</Application>
  <PresentationFormat>Widescreen</PresentationFormat>
  <Paragraphs>233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Trebuchet MS</vt:lpstr>
      <vt:lpstr>Wingdings 3</vt:lpstr>
      <vt:lpstr>Facet</vt:lpstr>
      <vt:lpstr>Clinicopathological correlation</vt:lpstr>
      <vt:lpstr>PowerPoint Presentation</vt:lpstr>
      <vt:lpstr>Past history</vt:lpstr>
      <vt:lpstr>Personal history</vt:lpstr>
      <vt:lpstr>PowerPoint Presentation</vt:lpstr>
      <vt:lpstr>GENERAL EXAMINATION</vt:lpstr>
      <vt:lpstr>PowerPoint Presentation</vt:lpstr>
      <vt:lpstr>Investigations </vt:lpstr>
      <vt:lpstr>PowerPoint Presentation</vt:lpstr>
      <vt:lpstr>PowerPoint Presentation</vt:lpstr>
      <vt:lpstr>PowerPoint Presentation</vt:lpstr>
      <vt:lpstr>PowerPoint Presentation</vt:lpstr>
      <vt:lpstr>USG - THYROID</vt:lpstr>
      <vt:lpstr>PowerPoint Presentation</vt:lpstr>
      <vt:lpstr>PowerPoint Presentation</vt:lpstr>
      <vt:lpstr>MGE OPINION</vt:lpstr>
      <vt:lpstr>PowerPoint Presentation</vt:lpstr>
      <vt:lpstr>PowerPoint Presentation</vt:lpstr>
      <vt:lpstr>FNAC –Thyroid Report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Clinicopathological correlation</dc:title>
  <dc:creator>KALAIVANAN M</dc:creator>
  <cp:lastModifiedBy>KALAIVANAN M</cp:lastModifiedBy>
  <cp:revision>17</cp:revision>
  <dcterms:created xsi:type="dcterms:W3CDTF">2022-03-14T19:16:35Z</dcterms:created>
  <dcterms:modified xsi:type="dcterms:W3CDTF">2022-03-15T11:32:14Z</dcterms:modified>
</cp:coreProperties>
</file>