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A9FE13-F535-4683-A8DC-72E14ABC5300}">
  <a:tblStyle styleId="{B5A9FE13-F535-4683-A8DC-72E14ABC5300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FF5345B-EDCC-4EE5-8CC3-775A1A375928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89FED2F-E7DE-4EF9-BEF3-C55AB4CF15D0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1B6CDD-79E7-42DC-A6DD-48A76391CCF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7200" y="1070901"/>
            <a:ext cx="112653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48055" y="3103684"/>
            <a:ext cx="11274600" cy="3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 title="Background Shape"/>
          <p:cNvSpPr/>
          <p:nvPr/>
        </p:nvSpPr>
        <p:spPr>
          <a:xfrm>
            <a:off x="0" y="376"/>
            <a:ext cx="5303400" cy="68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600" cy="2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200" cy="5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600" cy="30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2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 title="Background Shape"/>
          <p:cNvSpPr/>
          <p:nvPr/>
        </p:nvSpPr>
        <p:spPr>
          <a:xfrm>
            <a:off x="0" y="376"/>
            <a:ext cx="5303400" cy="68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600" cy="2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60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600" cy="30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3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7757927" y="2462856"/>
            <a:ext cx="52431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2839941" y="-844044"/>
            <a:ext cx="5243100" cy="8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640079"/>
            <a:ext cx="36576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1" y="2862470"/>
            <a:ext cx="3657600" cy="3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4242815" y="640080"/>
            <a:ext cx="7491900" cy="57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682289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 rot="5400000">
            <a:off x="4386300" y="-719175"/>
            <a:ext cx="3571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3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80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3" name="Google Shape;53;p8"/>
          <p:cNvGrpSpPr/>
          <p:nvPr/>
        </p:nvGrpSpPr>
        <p:grpSpPr>
          <a:xfrm>
            <a:off x="752846" y="744457"/>
            <a:ext cx="10674141" cy="5349695"/>
            <a:chOff x="752846" y="744457"/>
            <a:chExt cx="10674141" cy="5349695"/>
          </a:xfrm>
        </p:grpSpPr>
        <p:sp>
          <p:nvSpPr>
            <p:cNvPr id="54" name="Google Shape;54;p8"/>
            <p:cNvSpPr/>
            <p:nvPr/>
          </p:nvSpPr>
          <p:spPr>
            <a:xfrm>
              <a:off x="8151962" y="1685652"/>
              <a:ext cx="3275025" cy="4408500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5" name="Google Shape;55;p8"/>
            <p:cNvSpPr/>
            <p:nvPr/>
          </p:nvSpPr>
          <p:spPr>
            <a:xfrm rot="10800000">
              <a:off x="752846" y="744457"/>
              <a:ext cx="3275680" cy="4408500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9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3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3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3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jp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9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3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3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"/>
          <p:cNvSpPr txBox="1">
            <a:spLocks noGrp="1"/>
          </p:cNvSpPr>
          <p:nvPr>
            <p:ph type="ctrTitle"/>
          </p:nvPr>
        </p:nvSpPr>
        <p:spPr>
          <a:xfrm>
            <a:off x="926700" y="2644190"/>
            <a:ext cx="112653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>
                <a:highlight>
                  <a:srgbClr val="FFFFFF"/>
                </a:highlight>
              </a:rPr>
              <a:t>A case of OSMOTIC DEMYELINATION SYNDROME from IMCU 2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48" name="Google Shape;348;p1"/>
          <p:cNvSpPr txBox="1"/>
          <p:nvPr/>
        </p:nvSpPr>
        <p:spPr>
          <a:xfrm rot="-399" flipH="1">
            <a:off x="6587604" y="5066708"/>
            <a:ext cx="5164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Prestented by: SRIKANTAN.N.S 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2nd yr post graduate,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6th medical unit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1012825" y="613773"/>
            <a:ext cx="111795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Personal history </a:t>
            </a:r>
            <a:endParaRPr sz="3200" b="1"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892629" y="1617437"/>
            <a:ext cx="104067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Consumes mixed diet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adverse social habits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Normal sleep pattern</a:t>
            </a:r>
            <a:endParaRPr/>
          </a:p>
          <a:p>
            <a:pPr marL="342900" lvl="0" indent="-1905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 idx="4294967295"/>
          </p:nvPr>
        </p:nvSpPr>
        <p:spPr>
          <a:xfrm>
            <a:off x="1012825" y="4023180"/>
            <a:ext cx="111792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Family history </a:t>
            </a:r>
            <a:endParaRPr sz="3200" b="1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4294967295"/>
          </p:nvPr>
        </p:nvSpPr>
        <p:spPr>
          <a:xfrm>
            <a:off x="1112438" y="5240563"/>
            <a:ext cx="111792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similar illness in family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2316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895948" y="544006"/>
            <a:ext cx="58455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Vitals</a:t>
            </a:r>
            <a:endParaRPr sz="3200" b="1"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785927" y="2007513"/>
            <a:ext cx="113157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PR –90/min Regular rhythm, normal volume , no special character , felt in all peripheral vessels, no R-R or R-F delay, condition of vessel wall - normal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BP- 140/80 mm/hg in right arm in supine position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RR – 14/min , thoracoabdominal type of respiration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25286" y="631327"/>
            <a:ext cx="112668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General examination </a:t>
            </a:r>
            <a:endParaRPr sz="3200" b="1"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925287" y="1569677"/>
            <a:ext cx="11266800" cy="4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Well built, moderately nourished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pallor, no icterus, no cyanosis, no clubbing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pedal edema, no generalised lymphadenopathy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Lip swelling+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external markers of Tuberculosis/ HIV/ Syphilis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Neurocutaneous markers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external markers of atherosclerosis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Fundus examination- Normal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961261" y="456327"/>
            <a:ext cx="111252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Higher mental functions </a:t>
            </a:r>
            <a:endParaRPr sz="3200" b="1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961261" y="1813550"/>
            <a:ext cx="111252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Drowsy, arousable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Partly obeying oral commands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Right handed person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Intelligence – normal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Slow and strained speech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1123724" y="484632"/>
            <a:ext cx="112233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Cranial nerve examination </a:t>
            </a:r>
            <a:endParaRPr sz="3200" b="1"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1106928" y="1809066"/>
            <a:ext cx="11223300" cy="4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  - able to perceive olfactory stimulus in both sides equally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II -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28"/>
          <p:cNvGraphicFramePr/>
          <p:nvPr/>
        </p:nvGraphicFramePr>
        <p:xfrm>
          <a:off x="1747179" y="31722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{6FF5345B-EDCC-4EE5-8CC3-775A1A375928}</a:tableStyleId>
              </a:tblPr>
              <a:tblGrid>
                <a:gridCol w="24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Right Eye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Left Eye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Visual acuity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6/6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6/6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Field of vision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Normal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Normal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Colour vision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Normal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Normal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957944" y="887186"/>
            <a:ext cx="11234100" cy="5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III,IV,VI – Extra ocular movements – full in both eyes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    No squint or ptosis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    Direct and indirect light reflex – normal on both eyes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    Accomodation reflex normal on both eyes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V         – Touch, pain, temperature sensation equal on both sides of the face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    Able to clench the teeth equally on both sides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   Corneal and conjunctival reflex normal on both sides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   Jaw jerk - absent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1068431" y="699516"/>
            <a:ext cx="11244900" cy="5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br>
              <a:rPr lang="en-GB" sz="2400">
                <a:latin typeface="Arial"/>
                <a:ea typeface="Arial"/>
                <a:cs typeface="Arial"/>
                <a:sym typeface="Arial"/>
              </a:rPr>
            </a:br>
            <a:r>
              <a:rPr lang="en-GB" sz="2400">
                <a:latin typeface="Arial"/>
                <a:ea typeface="Arial"/>
                <a:cs typeface="Arial"/>
                <a:sym typeface="Arial"/>
              </a:rPr>
              <a:t>VII -  Wrinkling of forehead + on both sides</a:t>
            </a:r>
            <a:br>
              <a:rPr lang="en-GB" sz="2400">
                <a:latin typeface="Arial"/>
                <a:ea typeface="Arial"/>
                <a:cs typeface="Arial"/>
                <a:sym typeface="Arial"/>
              </a:rPr>
            </a:b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Able to close both eyes tightly against resistance </a:t>
            </a:r>
            <a:br>
              <a:rPr lang="en-GB" sz="2400">
                <a:latin typeface="Arial"/>
                <a:ea typeface="Arial"/>
                <a:cs typeface="Arial"/>
                <a:sym typeface="Arial"/>
              </a:rPr>
            </a:b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Nasolabial fold appears equal on both sides</a:t>
            </a:r>
            <a:br>
              <a:rPr lang="en-GB" sz="2400">
                <a:latin typeface="Arial"/>
                <a:ea typeface="Arial"/>
                <a:cs typeface="Arial"/>
                <a:sym typeface="Arial"/>
              </a:rPr>
            </a:b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No deviation of angle of mouth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Taste sensation in anterior 2/3 of tongue – normal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Lacrimation was present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VIII - Rinnes test AC &gt; BC in both sides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Webers test- no lateralisation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ABC – normal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1066801" y="683187"/>
            <a:ext cx="11125200" cy="54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IX, X – Uvula in midline, no deviation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Gag and palatal reflex normal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XI     –  Able to turn head side to side against resistance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Able to flex the head forward against resistance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Shrugging of shoulder normal on both sides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XII    – Tongue – normal in size , no wasting/ fasciculation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No deviation of tongue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  Power – normal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1110342" y="481160"/>
            <a:ext cx="112341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Motor system</a:t>
            </a:r>
            <a:endParaRPr sz="3200" b="1"/>
          </a:p>
        </p:txBody>
      </p:sp>
      <p:graphicFrame>
        <p:nvGraphicFramePr>
          <p:cNvPr id="206" name="Google Shape;206;p32"/>
          <p:cNvGraphicFramePr/>
          <p:nvPr/>
        </p:nvGraphicFramePr>
        <p:xfrm>
          <a:off x="6487188" y="202983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{6FF5345B-EDCC-4EE5-8CC3-775A1A375928}</a:tableStyleId>
              </a:tblPr>
              <a:tblGrid>
                <a:gridCol w="17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Tone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 Right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Left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Upper limb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Increased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 Increased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Lower limb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Increased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Increased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7" name="Google Shape;207;p32"/>
          <p:cNvGraphicFramePr/>
          <p:nvPr/>
        </p:nvGraphicFramePr>
        <p:xfrm>
          <a:off x="1274618" y="20298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{6FF5345B-EDCC-4EE5-8CC3-775A1A375928}</a:tableStyleId>
              </a:tblPr>
              <a:tblGrid>
                <a:gridCol w="120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/>
                        <a:t>Bulk</a:t>
                      </a:r>
                      <a:endParaRPr sz="1400" b="1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/>
                        <a:t>Right</a:t>
                      </a:r>
                      <a:r>
                        <a:rPr lang="en-GB" sz="18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/>
                        <a:t>Left</a:t>
                      </a:r>
                      <a:endParaRPr sz="1400" b="1" u="none" strike="noStrike" cap="none"/>
                    </a:p>
                  </a:txBody>
                  <a:tcPr marL="34625" marR="34625" marT="17325" marB="173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/>
                        <a:t>Arm</a:t>
                      </a:r>
                      <a:r>
                        <a:rPr lang="en-GB" sz="18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25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25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/>
                        <a:t>Forearm</a:t>
                      </a:r>
                      <a:endParaRPr sz="1400" b="1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20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20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/>
                        <a:t>Thigh</a:t>
                      </a:r>
                      <a:endParaRPr sz="1400" b="1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46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46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/>
                        <a:t>Leg</a:t>
                      </a:r>
                      <a:endParaRPr sz="1400" b="1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25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25 cm</a:t>
                      </a:r>
                      <a:endParaRPr sz="1400" u="none" strike="noStrike" cap="none"/>
                    </a:p>
                  </a:txBody>
                  <a:tcPr marL="34625" marR="34625" marT="17325" marB="173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3"/>
          <p:cNvGraphicFramePr/>
          <p:nvPr/>
        </p:nvGraphicFramePr>
        <p:xfrm>
          <a:off x="1945820" y="6531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{6FF5345B-EDCC-4EE5-8CC3-775A1A375928}</a:tableStyleId>
              </a:tblPr>
              <a:tblGrid>
                <a:gridCol w="166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Power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Right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Left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Upper limb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Shoulder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Flexion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Extension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Abduction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Adduction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Internal rotation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External rotation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Elbow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Flexion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Extension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Wrist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Flexion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Extension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Handgrip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50%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50%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title"/>
          </p:nvPr>
        </p:nvSpPr>
        <p:spPr>
          <a:xfrm>
            <a:off x="946183" y="640080"/>
            <a:ext cx="9960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Presenting complaints </a:t>
            </a:r>
            <a:endParaRPr sz="3200" b="1"/>
          </a:p>
        </p:txBody>
      </p:sp>
      <p:sp>
        <p:nvSpPr>
          <p:cNvPr id="332" name="Google Shape;332;p1"/>
          <p:cNvSpPr txBox="1">
            <a:spLocks noGrp="1"/>
          </p:cNvSpPr>
          <p:nvPr>
            <p:ph type="body" idx="1"/>
          </p:nvPr>
        </p:nvSpPr>
        <p:spPr>
          <a:xfrm>
            <a:off x="1115786" y="2663952"/>
            <a:ext cx="9960300" cy="3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A 68 year old female, a known case of type 2 diabetes mellitus, systemic hypertension, was brought by her attenders with chief complains of altered sensorium for the past 2 weeks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34"/>
          <p:cNvGraphicFramePr/>
          <p:nvPr/>
        </p:nvGraphicFramePr>
        <p:xfrm>
          <a:off x="2032000" y="29521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{6FF5345B-EDCC-4EE5-8CC3-775A1A375928}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Power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Lower limb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Hip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Flexion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Extension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Abduction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Adduction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Knee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Flexion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Extension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Ankle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Dorsiflexion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Plantar flexion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         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Great toe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Dorsiflexion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"/>
          <p:cNvSpPr txBox="1">
            <a:spLocks noGrp="1"/>
          </p:cNvSpPr>
          <p:nvPr>
            <p:ph type="title"/>
          </p:nvPr>
        </p:nvSpPr>
        <p:spPr>
          <a:xfrm>
            <a:off x="934159" y="418778"/>
            <a:ext cx="87195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 b="1"/>
              <a:t>Reflexes</a:t>
            </a:r>
            <a:endParaRPr b="1"/>
          </a:p>
        </p:txBody>
      </p:sp>
      <p:graphicFrame>
        <p:nvGraphicFramePr>
          <p:cNvPr id="354" name="Google Shape;354;p3"/>
          <p:cNvGraphicFramePr/>
          <p:nvPr/>
        </p:nvGraphicFramePr>
        <p:xfrm>
          <a:off x="934159" y="14097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{B5A9FE13-F535-4683-A8DC-72E14ABC5300}</a:tableStyleId>
              </a:tblPr>
              <a:tblGrid>
                <a:gridCol w="153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SUPERFICIAL REFLEXES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Abdominal reflex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Present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Present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Plantar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/>
                        <a:t>Equivocal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/>
                        <a:t>Equivocal</a:t>
                      </a:r>
                      <a:r>
                        <a:rPr lang="en-GB" sz="18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5" name="Google Shape;355;p3"/>
          <p:cNvGraphicFramePr/>
          <p:nvPr/>
        </p:nvGraphicFramePr>
        <p:xfrm>
          <a:off x="6549573" y="14097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{B5A9FE13-F535-4683-A8DC-72E14ABC5300}</a:tableStyleId>
              </a:tblPr>
              <a:tblGrid>
                <a:gridCol w="163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DEEP TENDON REFLEX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Biceps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Triceps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Supinator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Knee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Ankle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6" name="Google Shape;356;p3"/>
          <p:cNvSpPr txBox="1"/>
          <p:nvPr/>
        </p:nvSpPr>
        <p:spPr>
          <a:xfrm>
            <a:off x="7213600" y="5756252"/>
            <a:ext cx="42273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Patellar Clonus-absent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Ankle clonus-absent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Beevor sign-negative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" name="Google Shape;342;p4"/>
          <p:cNvGraphicFramePr/>
          <p:nvPr/>
        </p:nvGraphicFramePr>
        <p:xfrm>
          <a:off x="766869" y="10287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{189FED2F-E7DE-4EF9-BEF3-C55AB4CF15D0}</a:tableStyleId>
              </a:tblPr>
              <a:tblGrid>
                <a:gridCol w="16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SENSORY SYSTEM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Touch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Pain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Temperature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Vibration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3" name="Google Shape;343;p4"/>
          <p:cNvGraphicFramePr/>
          <p:nvPr/>
        </p:nvGraphicFramePr>
        <p:xfrm>
          <a:off x="6442364" y="10287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{189FED2F-E7DE-4EF9-BEF3-C55AB4CF15D0}</a:tableStyleId>
              </a:tblPr>
              <a:tblGrid>
                <a:gridCol w="174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COORDINATION</a:t>
                      </a:r>
                      <a:endParaRPr sz="18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Finger- nose-finger test</a:t>
                      </a:r>
                      <a:endParaRPr sz="18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/>
                        <a:t> Could not be done </a:t>
                      </a:r>
                      <a:endParaRPr sz="14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/>
                        <a:t>Could not be done</a:t>
                      </a:r>
                      <a:endParaRPr sz="1400" u="none" strike="noStrike" cap="none"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Finger-finger test</a:t>
                      </a:r>
                      <a:endParaRPr sz="18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/>
                        <a:t>Could not be done</a:t>
                      </a:r>
                      <a:endParaRPr sz="14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Normal </a:t>
                      </a:r>
                      <a:endParaRPr sz="1400" u="none" strike="noStrike" cap="none"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Heel – knee test</a:t>
                      </a:r>
                      <a:endParaRPr sz="18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Could not be done</a:t>
                      </a:r>
                      <a:endParaRPr sz="1400" u="none" strike="noStrike" cap="none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Could not be done</a:t>
                      </a:r>
                      <a:endParaRPr sz="1400" u="none" strike="noStrike" cap="none"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8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 Dysdiadokokinesia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u="none" strike="noStrike" cap="none"/>
                        <a:t>No Nystagmus</a:t>
                      </a:r>
                      <a:endParaRPr sz="1400" u="none" strike="noStrike" cap="none"/>
                    </a:p>
                  </a:txBody>
                  <a:tcPr marL="91450" marR="91450" marT="45725" marB="457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" name="Google Shape;344;p4"/>
          <p:cNvSpPr txBox="1"/>
          <p:nvPr/>
        </p:nvSpPr>
        <p:spPr>
          <a:xfrm>
            <a:off x="4174021" y="5463364"/>
            <a:ext cx="477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Spinal Vibration- normal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Cortical sensation – normal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872837" y="694073"/>
            <a:ext cx="11125200" cy="5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Gait could not be assessed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neck stiffness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Spinal tenderness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nerve thickening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Other system examination: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CVS- S1 S2 normal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         No murmur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RS – Bilateral NVBS Heard , no added sounds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PA – soft non tender , no organomegaly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1031755" y="346689"/>
            <a:ext cx="60096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 b="1"/>
              <a:t>Investigations</a:t>
            </a:r>
            <a:endParaRPr b="1"/>
          </a:p>
        </p:txBody>
      </p:sp>
      <p:graphicFrame>
        <p:nvGraphicFramePr>
          <p:cNvPr id="243" name="Google Shape;243;p38"/>
          <p:cNvGraphicFramePr/>
          <p:nvPr/>
        </p:nvGraphicFramePr>
        <p:xfrm>
          <a:off x="1687263" y="127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{6B1B6CDD-79E7-42DC-A6DD-48A76391CCFF}</a:tableStyleId>
              </a:tblPr>
              <a:tblGrid>
                <a:gridCol w="14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19/1/25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20/1/25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21/1/25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24/1/25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27/1/25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Total WBC count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7300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8200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8000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11,900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8,400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Hb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9.8 g/dl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11.6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11.3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11.9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11.0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Platelets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2.95 lakhs/ uL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2.88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3.92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4.97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ESR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22 mm/hr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Plasma glucose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114mg/dl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FBS -156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PPBS 226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Urea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Creatinine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TSH </a:t>
                      </a:r>
                      <a:r>
                        <a:rPr lang="en-GB" sz="1400" u="none" strike="noStrike" cap="none"/>
                        <a:t>5.78.                                         </a:t>
                      </a:r>
                      <a:r>
                        <a:rPr lang="en-GB" sz="1400" b="1" u="none" strike="noStrike" cap="none"/>
                        <a:t>LFT - </a:t>
                      </a:r>
                      <a:r>
                        <a:rPr lang="en-GB" sz="1400" u="none" strike="noStrike" cap="none"/>
                        <a:t>normal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Free T3 - 2.16 pg/mL.                      Urine albumin - nil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T4 - 1.25 ng/dL.                                Urine sugar - nil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                            sr.proteins - 4.78mg/dL albumin - 3.5 mg/dL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39"/>
          <p:cNvGraphicFramePr/>
          <p:nvPr/>
        </p:nvGraphicFramePr>
        <p:xfrm>
          <a:off x="952475" y="125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{6B1B6CDD-79E7-42DC-A6DD-48A76391CCFF}</a:tableStyleId>
              </a:tblPr>
              <a:tblGrid>
                <a:gridCol w="14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19/1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20/1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21/1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22/1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24/1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27/1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Hba1c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6.5%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Serum sodium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126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129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133</a:t>
                      </a:r>
                      <a:r>
                        <a:rPr lang="en-GB" sz="1400" b="1" u="none" strike="noStrike" cap="none"/>
                        <a:t>(1</a:t>
                      </a:r>
                      <a:r>
                        <a:rPr lang="en-GB" sz="1400" b="1" u="none" strike="noStrike" cap="none" baseline="30000"/>
                        <a:t>st</a:t>
                      </a:r>
                      <a:r>
                        <a:rPr lang="en-GB" sz="1400" b="1" u="none" strike="noStrike" cap="none"/>
                        <a:t> value at GRH)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Sr.potassium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2.5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3.8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3.1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3.7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3.3</a:t>
                      </a:r>
                      <a:r>
                        <a:rPr lang="en-GB" sz="1400" b="1" u="none" strike="noStrike" cap="none"/>
                        <a:t>(1</a:t>
                      </a:r>
                      <a:r>
                        <a:rPr lang="en-GB" sz="1400" b="1" u="none" strike="noStrike" cap="none" baseline="30000"/>
                        <a:t>st</a:t>
                      </a:r>
                      <a:r>
                        <a:rPr lang="en-GB" sz="1400" b="1" u="none" strike="noStrike" cap="none"/>
                        <a:t> value at GRH)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Calcium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6.7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7.9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9.2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Phosphorus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3.0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Magnesium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1.1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1.6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Chloride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Serum osmlarity </a:t>
                      </a:r>
                      <a:r>
                        <a:rPr lang="en-GB" sz="1400" u="none" strike="noStrike" cap="none"/>
                        <a:t>279 mOsm/kg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Urine osmlarity  </a:t>
                      </a:r>
                      <a:r>
                        <a:rPr lang="en-GB" sz="1400" u="none" strike="noStrike" cap="none"/>
                        <a:t>396 mOs /L.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Urine sodium - 70 mEq/L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Urine potassium - 13mEq/L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Uric acid - 1.2 mg/dL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0"/>
          <p:cNvPicPr preferRelativeResize="0"/>
          <p:nvPr/>
        </p:nvPicPr>
        <p:blipFill rotWithShape="1">
          <a:blip r:embed="rId3">
            <a:alphaModFix/>
          </a:blip>
          <a:srcRect t="9181"/>
          <a:stretch/>
        </p:blipFill>
        <p:spPr>
          <a:xfrm>
            <a:off x="2087094" y="484805"/>
            <a:ext cx="8017808" cy="6118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846" y="297582"/>
            <a:ext cx="7914243" cy="626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2"/>
          <p:cNvPicPr preferRelativeResize="0"/>
          <p:nvPr/>
        </p:nvPicPr>
        <p:blipFill rotWithShape="1">
          <a:blip r:embed="rId3">
            <a:alphaModFix/>
          </a:blip>
          <a:srcRect t="14934" b="8711"/>
          <a:stretch/>
        </p:blipFill>
        <p:spPr>
          <a:xfrm>
            <a:off x="2947316" y="223499"/>
            <a:ext cx="6297368" cy="641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3"/>
          <p:cNvPicPr preferRelativeResize="0"/>
          <p:nvPr/>
        </p:nvPicPr>
        <p:blipFill rotWithShape="1">
          <a:blip r:embed="rId3">
            <a:alphaModFix/>
          </a:blip>
          <a:srcRect r="6094" b="13209"/>
          <a:stretch/>
        </p:blipFill>
        <p:spPr>
          <a:xfrm>
            <a:off x="3065121" y="333988"/>
            <a:ext cx="6061757" cy="619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"/>
          <p:cNvSpPr txBox="1">
            <a:spLocks noGrp="1"/>
          </p:cNvSpPr>
          <p:nvPr>
            <p:ph type="title"/>
          </p:nvPr>
        </p:nvSpPr>
        <p:spPr>
          <a:xfrm>
            <a:off x="811714" y="324755"/>
            <a:ext cx="10787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HISTORY OF PRESENTING ILLNESS</a:t>
            </a:r>
            <a:endParaRPr sz="3200" b="1"/>
          </a:p>
        </p:txBody>
      </p:sp>
      <p:sp>
        <p:nvSpPr>
          <p:cNvPr id="351" name="Google Shape;351;p2"/>
          <p:cNvSpPr txBox="1">
            <a:spLocks noGrp="1"/>
          </p:cNvSpPr>
          <p:nvPr>
            <p:ph type="body" idx="1"/>
          </p:nvPr>
        </p:nvSpPr>
        <p:spPr>
          <a:xfrm>
            <a:off x="708964" y="1667760"/>
            <a:ext cx="109932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Patient was apparently normal 2 weeks back after which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She had 4 episodes of vomiting, loose stools for 2 days followed by giddiness and altered sensorium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Initially she was taken to a private hospital nearby and managed with iv fluids. During her treatment course in the hospital she had 1 episode of involuntary movement involving all 4 limbs (tonic) and face with loss of consciousness, tongue biting, frothing and treated with iv medication regained consciousness within 10-20 mins.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She was referred to another hospital and treated for dyselectrolytemia  diagnosed to have fungal sinusitis and referred to GRH, Madurai for further management.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095" y="658769"/>
            <a:ext cx="9085808" cy="554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 b="1"/>
              <a:t>Ophthal opinion: </a:t>
            </a:r>
            <a:r>
              <a:rPr lang="en-GB"/>
              <a:t>both eyes normal fundus at present </a:t>
            </a:r>
            <a:endParaRPr/>
          </a:p>
          <a:p>
            <a:pPr marL="457200" lvl="0" indent="-228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 b="1"/>
              <a:t>Ent Opinion:  </a:t>
            </a:r>
            <a:r>
              <a:rPr lang="en-GB"/>
              <a:t>suggested DNE and DNE revealed left inferior turbinate hypertrophy, midline septum, right middle meatus secretions. To do CT PNS and review.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 b="1"/>
              <a:t>Ent review: </a:t>
            </a:r>
            <a:r>
              <a:rPr lang="en-GB"/>
              <a:t>to continue tablet voriconazole, glycemic control, assessment to plan for FESS</a:t>
            </a:r>
            <a:endParaRPr b="1"/>
          </a:p>
          <a:p>
            <a:pPr marL="457200" lvl="0" indent="-228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/>
        </p:nvSpPr>
        <p:spPr>
          <a:xfrm flipH="1">
            <a:off x="1124612" y="1166843"/>
            <a:ext cx="106599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 medicine opinion (31/1/25)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Imp: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T2DM /SHTN /fungal sinusitis/ acute encephalopathy ( metabolic/septic)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Suggested -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continue iv antibiotics 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Inj.Levitracetam 500mg IV TDS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Serial electrolytes monitoring &amp; correction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Glycemic control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do –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MRI Brain with MRA , MRV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CSF study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CSF ANALYSIS</a:t>
            </a:r>
            <a:r>
              <a:rPr lang="en-GB"/>
              <a:t> 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/>
              <a:t>Total count – 3 cells 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/>
              <a:t>Differential count – polymorphs – 0, lymphocytes – 3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/>
              <a:t>Sugar – 84  CBG - 137 mg/dL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/>
              <a:t>Protein – 43 mg/dL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/>
              <a:t>LDH – 25 U/L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8"/>
          <p:cNvPicPr preferRelativeResize="0"/>
          <p:nvPr/>
        </p:nvPicPr>
        <p:blipFill rotWithShape="1">
          <a:blip r:embed="rId3">
            <a:alphaModFix/>
          </a:blip>
          <a:srcRect t="2705" b="3670"/>
          <a:stretch/>
        </p:blipFill>
        <p:spPr>
          <a:xfrm>
            <a:off x="304723" y="0"/>
            <a:ext cx="5465284" cy="682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8"/>
          <p:cNvPicPr preferRelativeResize="0"/>
          <p:nvPr/>
        </p:nvPicPr>
        <p:blipFill rotWithShape="1">
          <a:blip r:embed="rId4">
            <a:alphaModFix/>
          </a:blip>
          <a:srcRect t="5314" b="4302"/>
          <a:stretch/>
        </p:blipFill>
        <p:spPr>
          <a:xfrm>
            <a:off x="6218833" y="0"/>
            <a:ext cx="569046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3" y="39193"/>
            <a:ext cx="6013807" cy="67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D2BB0B-3C93-98F0-3FF4-7937F5B03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92" y="823481"/>
            <a:ext cx="6013808" cy="52110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0"/>
          <p:cNvPicPr preferRelativeResize="0"/>
          <p:nvPr/>
        </p:nvPicPr>
        <p:blipFill rotWithShape="1">
          <a:blip r:embed="rId3">
            <a:alphaModFix/>
          </a:blip>
          <a:srcRect l="5530" t="7353" r="8728" b="8514"/>
          <a:stretch/>
        </p:blipFill>
        <p:spPr>
          <a:xfrm>
            <a:off x="3740727" y="94154"/>
            <a:ext cx="5097660" cy="666969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0"/>
          <p:cNvSpPr txBox="1"/>
          <p:nvPr/>
        </p:nvSpPr>
        <p:spPr>
          <a:xfrm>
            <a:off x="1035423" y="546441"/>
            <a:ext cx="270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MRI REPORT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"/>
          <p:cNvSpPr txBox="1">
            <a:spLocks noGrp="1"/>
          </p:cNvSpPr>
          <p:nvPr>
            <p:ph type="body" idx="1"/>
          </p:nvPr>
        </p:nvSpPr>
        <p:spPr>
          <a:xfrm>
            <a:off x="992026" y="287278"/>
            <a:ext cx="10207800" cy="6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Neurology review:</a:t>
            </a: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 b="1"/>
              <a:t>Imp: </a:t>
            </a:r>
            <a:r>
              <a:rPr lang="en-GB"/>
              <a:t>T2DM/SHTN/FUNGAL SINUSITIS/METABOLIC ENCEPHALOPATHY/ OSMOTIC DEMYELINATION SYNDROME </a:t>
            </a:r>
            <a:endParaRPr/>
          </a:p>
          <a:p>
            <a:pPr marL="457200" lvl="0" indent="-228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b="1"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 b="1"/>
              <a:t>Sugg:  </a:t>
            </a:r>
            <a:r>
              <a:rPr lang="en-GB"/>
              <a:t>To continue iv antibiotics,</a:t>
            </a: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Continue T.Levitiracetam 500mg 1-1-1 </a:t>
            </a: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To add Inj. Thiamine 300 mg in 100 ml NS iv OD </a:t>
            </a: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Vitals monitoring </a:t>
            </a: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 b="1"/>
              <a:t>To do: </a:t>
            </a:r>
            <a:r>
              <a:rPr lang="en-GB"/>
              <a:t>Ent , Ophthal opinion, Sr TSH &amp; CORTISOL </a:t>
            </a: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Repeated TSH </a:t>
            </a:r>
            <a:r>
              <a:rPr lang="en-GB"/>
              <a:t>– 2.28 uIU /ml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b="1"/>
              <a:t>Final diagnosis:</a:t>
            </a:r>
            <a:endParaRPr/>
          </a:p>
        </p:txBody>
      </p:sp>
      <p:sp>
        <p:nvSpPr>
          <p:cNvPr id="318" name="Google Shape;318;p5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15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/>
              <a:t>Type 2 Diabetes mellitus/ Systemic hypertension/ Fungal sinusitis/ Metabolic encephalopathy/ Osmotic Demyelination Syndrome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"/>
          <p:cNvSpPr txBox="1">
            <a:spLocks noGrp="1"/>
          </p:cNvSpPr>
          <p:nvPr>
            <p:ph type="body" idx="1"/>
          </p:nvPr>
        </p:nvSpPr>
        <p:spPr>
          <a:xfrm>
            <a:off x="1408273" y="1528075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 b="1"/>
              <a:t>Treatment given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Inj Ceftriaxone 1g IV BD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Inj.Levitiracetam 500 mg iv TDS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Inj.Ranitidine 50 mg iv. BD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Inj. Thiamine 300 mg iv OD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T. Voriconazole 200mg 1-0-1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T.Amlodipine 5mg 1 OD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T.Bisacodyl 5 mg 1 hs</a:t>
            </a:r>
            <a:endParaRPr/>
          </a:p>
          <a:p>
            <a:pPr marL="457200" lvl="0" indent="-34289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97297"/>
              <a:buChar char="■"/>
            </a:pPr>
            <a:r>
              <a:rPr lang="en-GB"/>
              <a:t>Inj Insulin regular 4-4-4 sc ½ hr b/f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947930" y="853440"/>
            <a:ext cx="11029500" cy="51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H/O low backache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H/O constipation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H/O difficulty in micturition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rolling over bed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lifting head from lying position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feeling clothes.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appreciating hot /cold sensation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appreciating mosquito bite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2316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2316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/>
        </p:nvSpPr>
        <p:spPr>
          <a:xfrm>
            <a:off x="4400855" y="3075057"/>
            <a:ext cx="555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1066801" y="1334160"/>
            <a:ext cx="11125200" cy="4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appreciating smell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blurring of vision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appreciating colour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double vision or squint or dropping of eyelids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chewing or loss of sensation over face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deviation of angle of mouth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loss of taste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410893" y="1524217"/>
            <a:ext cx="11277600" cy="3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hard of hearing/tinnitus/vertigo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nasal twang of voice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swallowing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regurgitation of food particles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turning head side to side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difficulty in mixing food inside mouth/slurred speech</a:t>
            </a:r>
            <a:endParaRPr/>
          </a:p>
          <a:p>
            <a:pPr marL="342900" lvl="0" indent="-1905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162385" y="2088766"/>
            <a:ext cx="11029500" cy="3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Able to feel bladder fullness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muscle twitching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involuntary movements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swaying</a:t>
            </a:r>
            <a:endParaRPr/>
          </a:p>
          <a:p>
            <a:pPr marL="384048" lvl="0" indent="-2316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1288474" y="1643607"/>
            <a:ext cx="11223300" cy="3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head ache/ neck pain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fever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recent trauma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Chest pain, palpitation, syncope 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loss of weight or loss of appetite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dog bite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921733" y="879741"/>
            <a:ext cx="10918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en-GB" sz="3200" b="1"/>
              <a:t>Past history </a:t>
            </a:r>
            <a:endParaRPr sz="3200" b="1"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921735" y="1908702"/>
            <a:ext cx="10918500" cy="4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Known case of T2DM for 2 years and SHTN for the past 6 months on medication.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H/O low backache for 1 month diagnosed to have lumbar disc disease-conservative management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H/O pain during defaecation diagnosed to have anal fissure and advised high fibre diet, diltiazem gel, laxatives 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Recently diagnosed to have subclinical hypothyroidism and started on Thyroxine tablet 12.5 micrograms OD</a:t>
            </a:r>
            <a:endParaRPr/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No H/O BA, PTB, epilepsy, CVA, CKD, CAD in the past.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40</Slides>
  <Notes>40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Crop</vt:lpstr>
      <vt:lpstr>A case of OSMOTIC DEMYELINATION SYNDROME from IMCU 2</vt:lpstr>
      <vt:lpstr>Presenting complaints </vt:lpstr>
      <vt:lpstr>HISTORY OF PRESENTING ILLNESS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Past history </vt:lpstr>
      <vt:lpstr>Personal history </vt:lpstr>
      <vt:lpstr>Vitals</vt:lpstr>
      <vt:lpstr>General examination </vt:lpstr>
      <vt:lpstr>Higher mental functions </vt:lpstr>
      <vt:lpstr>Cranial nerve examination </vt:lpstr>
      <vt:lpstr>PowerPoint Presentation</vt:lpstr>
      <vt:lpstr>PowerPoint Presentation</vt:lpstr>
      <vt:lpstr>PowerPoint Presentation</vt:lpstr>
      <vt:lpstr>Motor system</vt:lpstr>
      <vt:lpstr>PowerPoint Presentation</vt:lpstr>
      <vt:lpstr>PowerPoint Presentation</vt:lpstr>
      <vt:lpstr>Reflexes</vt:lpstr>
      <vt:lpstr>PowerPoint Presentation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diagnosis: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OSMOTIC DEMYELINATION SYNDROME from IMCU 2</dc:title>
  <cp:lastModifiedBy>srikantan1999@gmail.com</cp:lastModifiedBy>
  <cp:revision>1</cp:revision>
  <dcterms:modified xsi:type="dcterms:W3CDTF">2025-02-11T14:19:10Z</dcterms:modified>
</cp:coreProperties>
</file>