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76" r:id="rId10"/>
    <p:sldId id="265" r:id="rId11"/>
    <p:sldId id="266" r:id="rId12"/>
    <p:sldId id="277" r:id="rId13"/>
    <p:sldId id="267" r:id="rId14"/>
    <p:sldId id="268" r:id="rId15"/>
    <p:sldId id="269" r:id="rId16"/>
    <p:sldId id="270" r:id="rId17"/>
    <p:sldId id="272" r:id="rId18"/>
    <p:sldId id="278" r:id="rId19"/>
    <p:sldId id="273" r:id="rId20"/>
    <p:sldId id="274" r:id="rId21"/>
    <p:sldId id="279" r:id="rId22"/>
    <p:sldId id="280" r:id="rId23"/>
    <p:sldId id="28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685F-E3B5-8549-A3DC-16B6D391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OSMOTIC DEMYELINATION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21AA9-D9B0-F14B-9FFE-EFC541C1E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BEHALF OF IMCU</a:t>
            </a:r>
          </a:p>
          <a:p>
            <a:pPr marL="0" indent="0">
              <a:buNone/>
            </a:pPr>
            <a:r>
              <a:rPr lang="en-US"/>
              <a:t>                                        CHIEF - PROFESSOR . DR.M.NATARAJAN.M.D.</a:t>
            </a:r>
          </a:p>
          <a:p>
            <a:pPr marL="0" indent="0">
              <a:buNone/>
            </a:pPr>
            <a:r>
              <a:rPr lang="en-US"/>
              <a:t>                                         ASST – DR.C.VIGNESH.M.D.        </a:t>
            </a:r>
          </a:p>
          <a:p>
            <a:pPr marL="0" indent="0">
              <a:buNone/>
            </a:pPr>
            <a:r>
              <a:rPr lang="en-US"/>
              <a:t>                                        PRESENTOR – DR.K.KEERTHI.</a:t>
            </a:r>
          </a:p>
        </p:txBody>
      </p:sp>
    </p:spTree>
    <p:extLst>
      <p:ext uri="{BB962C8B-B14F-4D97-AF65-F5344CB8AC3E}">
        <p14:creationId xmlns:p14="http://schemas.microsoft.com/office/powerpoint/2010/main" val="244454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2FEAD-0BAB-D845-BE31-3CA2D0E9E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On next day his Na+ level was increased to 117meq/l</a:t>
            </a:r>
            <a:endParaRPr lang="en-US"/>
          </a:p>
          <a:p>
            <a:r>
              <a:rPr lang="en-US"/>
              <a:t>After 2 days his Na+ level was 127 meq/l</a:t>
            </a:r>
            <a:endParaRPr lang="en-GB"/>
          </a:p>
          <a:p>
            <a:r>
              <a:rPr lang="en-GB"/>
              <a:t>He was  corrected with 3% NaCl</a:t>
            </a:r>
          </a:p>
          <a:p>
            <a:r>
              <a:rPr lang="en-GB"/>
              <a:t>His sensorium deteriorated further and they took MRI brain again on 01/ 10/ 2021.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51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6EDF0-0D26-E84D-93DF-36925315F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/>
              <a:t>MRI</a:t>
            </a:r>
            <a:r>
              <a:rPr lang="en-GB"/>
              <a:t> </a:t>
            </a:r>
            <a:r>
              <a:rPr lang="en-GB" b="1"/>
              <a:t>brain</a:t>
            </a:r>
            <a:r>
              <a:rPr lang="en-GB"/>
              <a:t> –</a:t>
            </a:r>
            <a:r>
              <a:rPr lang="en-US"/>
              <a:t> extensive demyelination in pons, cerebellum,midbrain,thalamus and cortex suggestive of osmotic demyelination syndrome </a:t>
            </a:r>
            <a:endParaRPr lang="en-GB"/>
          </a:p>
          <a:p>
            <a:pPr marL="0" indent="0">
              <a:buNone/>
            </a:pPr>
            <a:endParaRPr lang="en-GB"/>
          </a:p>
          <a:p>
            <a:r>
              <a:rPr lang="en-GB"/>
              <a:t> </a:t>
            </a:r>
            <a:r>
              <a:rPr lang="en-GB" b="1"/>
              <a:t>ECG</a:t>
            </a:r>
            <a:r>
              <a:rPr lang="en-GB"/>
              <a:t>  -  Generalised slo</a:t>
            </a:r>
            <a:r>
              <a:rPr lang="en-US"/>
              <a:t>w</a:t>
            </a:r>
            <a:r>
              <a:rPr lang="en-GB"/>
              <a:t>ing of background activity </a:t>
            </a:r>
            <a:r>
              <a:rPr lang="en-US"/>
              <a:t>, suggestive</a:t>
            </a:r>
            <a:r>
              <a:rPr lang="en-GB"/>
              <a:t> of diffuse Cerebral dysfunction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5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FF08A-7602-764C-8C9F-18D609713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9DA1593-4280-A143-BB03-C03B1A4AC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485" y="139756"/>
            <a:ext cx="11304984" cy="63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67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04458-4DF9-5041-A439-D174EBB6A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 view of poor GCS patient was in</a:t>
            </a:r>
            <a:r>
              <a:rPr lang="en-US"/>
              <a:t>tu</a:t>
            </a:r>
            <a:r>
              <a:rPr lang="en-GB"/>
              <a:t>bated and later tracheostomy was done.</a:t>
            </a:r>
          </a:p>
          <a:p>
            <a:r>
              <a:rPr lang="en-GB"/>
              <a:t>Total days of stay – 15 days</a:t>
            </a:r>
          </a:p>
          <a:p>
            <a:r>
              <a:rPr lang="en-GB"/>
              <a:t>Patient got A.M.A and came to GRH, Madurai  for further Management.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2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7B959-B320-C54F-956A-A3CCB44D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29" y="943429"/>
            <a:ext cx="6809425" cy="895047"/>
          </a:xfrm>
        </p:spPr>
        <p:txBody>
          <a:bodyPr/>
          <a:lstStyle/>
          <a:p>
            <a:r>
              <a:rPr lang="en-GB" b="1"/>
              <a:t>Vitals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54A11-3C60-6D4E-9938-6FA0AA369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Blood pressure – 140/80 mmhg</a:t>
            </a:r>
          </a:p>
          <a:p>
            <a:r>
              <a:rPr lang="en-GB"/>
              <a:t>Pulse   -  90/ mins </a:t>
            </a:r>
          </a:p>
          <a:p>
            <a:r>
              <a:rPr lang="en-GB"/>
              <a:t>SpO2   -   98% on 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67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05974-9577-9442-8485-0179C735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General EXAMINATION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E4D2-4468-5642-A5E0-601B877D9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Unconscious </a:t>
            </a:r>
          </a:p>
          <a:p>
            <a:r>
              <a:rPr lang="en-GB"/>
              <a:t>Not responding to pain</a:t>
            </a:r>
          </a:p>
          <a:p>
            <a:r>
              <a:rPr lang="en-GB"/>
              <a:t>No P*/ I*/ C*/ C*/ L*/ E*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01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3F891-127D-CE47-93A9-F760A0163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SYSTEMIC EXAMINATION </a:t>
            </a:r>
            <a:endParaRPr lang="en-US" b="1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B72EF7-9255-5344-8937-4F00FB034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9422040" cy="3450613"/>
          </a:xfrm>
        </p:spPr>
        <p:txBody>
          <a:bodyPr>
            <a:normAutofit fontScale="32500" lnSpcReduction="20000"/>
          </a:bodyPr>
          <a:lstStyle/>
          <a:p>
            <a:r>
              <a:rPr lang="en-GB" sz="3400"/>
              <a:t>CVS – S1S2  +</a:t>
            </a:r>
          </a:p>
          <a:p>
            <a:pPr marL="0" indent="0">
              <a:buNone/>
            </a:pPr>
            <a:r>
              <a:rPr lang="en-GB" sz="3400"/>
              <a:t>          NO murmur </a:t>
            </a:r>
          </a:p>
          <a:p>
            <a:r>
              <a:rPr lang="en-GB" sz="3400"/>
              <a:t>RS – BAE  +</a:t>
            </a:r>
          </a:p>
          <a:p>
            <a:pPr marL="0" indent="0">
              <a:buNone/>
            </a:pPr>
            <a:r>
              <a:rPr lang="en-GB" sz="3400"/>
              <a:t>     NVBS +</a:t>
            </a:r>
          </a:p>
          <a:p>
            <a:pPr marL="0" indent="0">
              <a:buNone/>
            </a:pPr>
            <a:r>
              <a:rPr lang="en-GB" sz="3400"/>
              <a:t>     On MV – TT</a:t>
            </a:r>
          </a:p>
          <a:p>
            <a:r>
              <a:rPr lang="en-GB" sz="3400"/>
              <a:t>P/A soft</a:t>
            </a:r>
          </a:p>
          <a:p>
            <a:pPr marL="0" indent="0">
              <a:buNone/>
            </a:pPr>
            <a:r>
              <a:rPr lang="en-GB" sz="3400"/>
              <a:t>      BS +</a:t>
            </a:r>
          </a:p>
          <a:p>
            <a:r>
              <a:rPr lang="en-GB" sz="3400"/>
              <a:t>CNS – Unconscious,  </a:t>
            </a:r>
            <a:endParaRPr lang="en-US" sz="3400"/>
          </a:p>
          <a:p>
            <a:pPr marL="0" indent="0">
              <a:buNone/>
            </a:pPr>
            <a:r>
              <a:rPr lang="en-US" sz="3400"/>
              <a:t>       </a:t>
            </a:r>
            <a:r>
              <a:rPr lang="en-GB" sz="3400"/>
              <a:t>Not responding to pain</a:t>
            </a:r>
          </a:p>
          <a:p>
            <a:pPr marL="0" indent="0">
              <a:buNone/>
            </a:pPr>
            <a:r>
              <a:rPr lang="en-GB" sz="3400"/>
              <a:t>      No spontaneous eye opening </a:t>
            </a:r>
          </a:p>
          <a:p>
            <a:pPr marL="0" indent="0">
              <a:buNone/>
            </a:pPr>
            <a:r>
              <a:rPr lang="en-GB" sz="3400"/>
              <a:t>      </a:t>
            </a:r>
            <a:r>
              <a:rPr lang="en-US" sz="3400"/>
              <a:t>bilateral pupils 3mm reacting to light</a:t>
            </a:r>
            <a:endParaRPr lang="en-GB" sz="3400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5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1F986-1BC5-F14A-B0A2-27BEEE39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"/>
            <a:ext cx="9603275" cy="665237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0BF5615-13B9-484D-BC94-A8A2A079DE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563419"/>
              </p:ext>
            </p:extLst>
          </p:nvPr>
        </p:nvGraphicFramePr>
        <p:xfrm>
          <a:off x="1450975" y="665238"/>
          <a:ext cx="9604374" cy="1705428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201458">
                  <a:extLst>
                    <a:ext uri="{9D8B030D-6E8A-4147-A177-3AD203B41FA5}">
                      <a16:colId xmlns:a16="http://schemas.microsoft.com/office/drawing/2014/main" val="1147944546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778658943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1358582393"/>
                    </a:ext>
                  </a:extLst>
                </a:gridCol>
              </a:tblGrid>
              <a:tr h="568476">
                <a:tc>
                  <a:txBody>
                    <a:bodyPr/>
                    <a:lstStyle/>
                    <a:p>
                      <a:r>
                        <a:rPr lang="en-GB"/>
                        <a:t>          Tone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LEFT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084181"/>
                  </a:ext>
                </a:extLst>
              </a:tr>
              <a:tr h="568476">
                <a:tc>
                  <a:txBody>
                    <a:bodyPr/>
                    <a:lstStyle/>
                    <a:p>
                      <a:r>
                        <a:rPr lang="en-GB"/>
                        <a:t>      UL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629920"/>
                  </a:ext>
                </a:extLst>
              </a:tr>
              <a:tr h="568476">
                <a:tc>
                  <a:txBody>
                    <a:bodyPr/>
                    <a:lstStyle/>
                    <a:p>
                      <a:r>
                        <a:rPr lang="en-GB"/>
                        <a:t>      LL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517329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966EBA2-EFE6-9F46-86D4-4527B7D52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044497"/>
              </p:ext>
            </p:extLst>
          </p:nvPr>
        </p:nvGraphicFramePr>
        <p:xfrm>
          <a:off x="1450479" y="2761097"/>
          <a:ext cx="9604374" cy="1431594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201458">
                  <a:extLst>
                    <a:ext uri="{9D8B030D-6E8A-4147-A177-3AD203B41FA5}">
                      <a16:colId xmlns:a16="http://schemas.microsoft.com/office/drawing/2014/main" val="2110930992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155990944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3747980464"/>
                    </a:ext>
                  </a:extLst>
                </a:gridCol>
              </a:tblGrid>
              <a:tr h="477198">
                <a:tc>
                  <a:txBody>
                    <a:bodyPr/>
                    <a:lstStyle/>
                    <a:p>
                      <a:r>
                        <a:rPr lang="en-GB"/>
                        <a:t>       DTR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966426"/>
                  </a:ext>
                </a:extLst>
              </a:tr>
              <a:tr h="477198">
                <a:tc>
                  <a:txBody>
                    <a:bodyPr/>
                    <a:lstStyle/>
                    <a:p>
                      <a:r>
                        <a:rPr lang="en-GB"/>
                        <a:t>    UL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904437"/>
                  </a:ext>
                </a:extLst>
              </a:tr>
              <a:tr h="477198">
                <a:tc>
                  <a:txBody>
                    <a:bodyPr/>
                    <a:lstStyle/>
                    <a:p>
                      <a:r>
                        <a:rPr lang="en-GB"/>
                        <a:t>    LL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481864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0198829-52DF-0D43-A24E-0D9517EB8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990122"/>
              </p:ext>
            </p:extLst>
          </p:nvPr>
        </p:nvGraphicFramePr>
        <p:xfrm>
          <a:off x="1450479" y="4474960"/>
          <a:ext cx="9738381" cy="64008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246127">
                  <a:extLst>
                    <a:ext uri="{9D8B030D-6E8A-4147-A177-3AD203B41FA5}">
                      <a16:colId xmlns:a16="http://schemas.microsoft.com/office/drawing/2014/main" val="76622598"/>
                    </a:ext>
                  </a:extLst>
                </a:gridCol>
                <a:gridCol w="3246127">
                  <a:extLst>
                    <a:ext uri="{9D8B030D-6E8A-4147-A177-3AD203B41FA5}">
                      <a16:colId xmlns:a16="http://schemas.microsoft.com/office/drawing/2014/main" val="2652894727"/>
                    </a:ext>
                  </a:extLst>
                </a:gridCol>
                <a:gridCol w="3246127">
                  <a:extLst>
                    <a:ext uri="{9D8B030D-6E8A-4147-A177-3AD203B41FA5}">
                      <a16:colId xmlns:a16="http://schemas.microsoft.com/office/drawing/2014/main" val="2648474677"/>
                    </a:ext>
                  </a:extLst>
                </a:gridCol>
              </a:tblGrid>
              <a:tr h="357728">
                <a:tc>
                  <a:txBody>
                    <a:bodyPr/>
                    <a:lstStyle/>
                    <a:p>
                      <a:r>
                        <a:rPr lang="en-GB"/>
                        <a:t>   Planter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641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965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BCF6B-345F-A247-9147-5810171D7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F6F32B2-B82C-0446-A16F-B5F493ED8F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7146" y="592910"/>
            <a:ext cx="9603275" cy="608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97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6C9ED-29AB-7D45-B19E-C79C2C4A1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953" y="1"/>
            <a:ext cx="10933902" cy="719665"/>
          </a:xfrm>
        </p:spPr>
        <p:txBody>
          <a:bodyPr/>
          <a:lstStyle/>
          <a:p>
            <a:r>
              <a:rPr lang="en-GB"/>
              <a:t>INVESTIGATIONS </a:t>
            </a:r>
            <a:endParaRPr lang="en-US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F95B2BE-01F8-2F46-AF76-E5CEEFF58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7755"/>
              </p:ext>
            </p:extLst>
          </p:nvPr>
        </p:nvGraphicFramePr>
        <p:xfrm>
          <a:off x="1233713" y="719663"/>
          <a:ext cx="10123716" cy="2413002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5061858">
                  <a:extLst>
                    <a:ext uri="{9D8B030D-6E8A-4147-A177-3AD203B41FA5}">
                      <a16:colId xmlns:a16="http://schemas.microsoft.com/office/drawing/2014/main" val="3027894642"/>
                    </a:ext>
                  </a:extLst>
                </a:gridCol>
                <a:gridCol w="5061858">
                  <a:extLst>
                    <a:ext uri="{9D8B030D-6E8A-4147-A177-3AD203B41FA5}">
                      <a16:colId xmlns:a16="http://schemas.microsoft.com/office/drawing/2014/main" val="531393384"/>
                    </a:ext>
                  </a:extLst>
                </a:gridCol>
              </a:tblGrid>
              <a:tr h="804334">
                <a:tc>
                  <a:txBody>
                    <a:bodyPr/>
                    <a:lstStyle/>
                    <a:p>
                      <a:r>
                        <a:rPr lang="en-GB"/>
                        <a:t>           </a:t>
                      </a:r>
                      <a:r>
                        <a:rPr lang="en-GB" sz="2400" b="1"/>
                        <a:t>CBC</a:t>
                      </a:r>
                      <a:endParaRPr lang="en-US" sz="2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      </a:t>
                      </a:r>
                      <a:r>
                        <a:rPr lang="en-GB" sz="2400" b="1"/>
                        <a:t>RESULTS</a:t>
                      </a:r>
                      <a:r>
                        <a:rPr lang="en-GB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069161"/>
                  </a:ext>
                </a:extLst>
              </a:tr>
              <a:tr h="804334">
                <a:tc>
                  <a:txBody>
                    <a:bodyPr/>
                    <a:lstStyle/>
                    <a:p>
                      <a:r>
                        <a:rPr lang="en-GB"/>
                        <a:t>      TC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12000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141864"/>
                  </a:ext>
                </a:extLst>
              </a:tr>
              <a:tr h="804334">
                <a:tc>
                  <a:txBody>
                    <a:bodyPr/>
                    <a:lstStyle/>
                    <a:p>
                      <a:r>
                        <a:rPr lang="en-GB"/>
                        <a:t>      DC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93/5/2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226502"/>
                  </a:ext>
                </a:extLst>
              </a:tr>
            </a:tbl>
          </a:graphicData>
        </a:graphic>
      </p:graphicFrame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990270C-EF64-0142-A13E-72B3BE89B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465051"/>
              </p:ext>
            </p:extLst>
          </p:nvPr>
        </p:nvGraphicFramePr>
        <p:xfrm>
          <a:off x="1233711" y="3132667"/>
          <a:ext cx="10123718" cy="300567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5061859">
                  <a:extLst>
                    <a:ext uri="{9D8B030D-6E8A-4147-A177-3AD203B41FA5}">
                      <a16:colId xmlns:a16="http://schemas.microsoft.com/office/drawing/2014/main" val="131492792"/>
                    </a:ext>
                  </a:extLst>
                </a:gridCol>
                <a:gridCol w="5061859">
                  <a:extLst>
                    <a:ext uri="{9D8B030D-6E8A-4147-A177-3AD203B41FA5}">
                      <a16:colId xmlns:a16="http://schemas.microsoft.com/office/drawing/2014/main" val="4020215421"/>
                    </a:ext>
                  </a:extLst>
                </a:gridCol>
              </a:tblGrid>
              <a:tr h="1001890">
                <a:tc>
                  <a:txBody>
                    <a:bodyPr/>
                    <a:lstStyle/>
                    <a:p>
                      <a:r>
                        <a:rPr lang="en-GB"/>
                        <a:t>      </a:t>
                      </a:r>
                      <a:r>
                        <a:rPr lang="en-GB">
                          <a:solidFill>
                            <a:schemeClr val="tx1"/>
                          </a:solidFill>
                        </a:rPr>
                        <a:t>Hb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   </a:t>
                      </a:r>
                      <a:r>
                        <a:rPr lang="en-GB">
                          <a:solidFill>
                            <a:schemeClr val="tx1"/>
                          </a:solidFill>
                        </a:rPr>
                        <a:t>9.0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92231"/>
                  </a:ext>
                </a:extLst>
              </a:tr>
              <a:tr h="1001890">
                <a:tc>
                  <a:txBody>
                    <a:bodyPr/>
                    <a:lstStyle/>
                    <a:p>
                      <a:r>
                        <a:rPr lang="en-GB"/>
                        <a:t>      PCV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    29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402990"/>
                  </a:ext>
                </a:extLst>
              </a:tr>
              <a:tr h="1001890">
                <a:tc>
                  <a:txBody>
                    <a:bodyPr/>
                    <a:lstStyle/>
                    <a:p>
                      <a:r>
                        <a:rPr lang="en-GB"/>
                        <a:t>      PLC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    2.50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591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74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F2CE1-3AB5-D049-A941-56E1D6BF4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 48 years old male, Senthil ku</a:t>
            </a:r>
            <a:r>
              <a:rPr lang="en-US"/>
              <a:t>m</a:t>
            </a:r>
            <a:r>
              <a:rPr lang="en-GB"/>
              <a:t>ar presented with vomiting for a week, immediately after a meal </a:t>
            </a:r>
          </a:p>
          <a:p>
            <a:pPr marL="0" indent="0">
              <a:buNone/>
            </a:pPr>
            <a:r>
              <a:rPr lang="en-GB"/>
              <a:t>             * 3-4 episodes a day</a:t>
            </a:r>
          </a:p>
          <a:p>
            <a:pPr marL="0" indent="0">
              <a:buNone/>
            </a:pPr>
            <a:r>
              <a:rPr lang="en-GB"/>
              <a:t>             * Vomitus had food particles and not blood stained </a:t>
            </a:r>
          </a:p>
          <a:p>
            <a:pPr marL="0" indent="0">
              <a:buNone/>
            </a:pPr>
            <a:r>
              <a:rPr lang="en-GB"/>
              <a:t>             * not associated wit</a:t>
            </a:r>
            <a:r>
              <a:rPr lang="en-US"/>
              <a:t>h </a:t>
            </a:r>
            <a:r>
              <a:rPr lang="en-GB"/>
              <a:t>h</a:t>
            </a:r>
            <a:r>
              <a:rPr lang="en-US"/>
              <a:t>ea</a:t>
            </a:r>
            <a:r>
              <a:rPr lang="en-GB"/>
              <a:t>dache</a:t>
            </a:r>
            <a:endParaRPr lang="en-US"/>
          </a:p>
          <a:p>
            <a:pPr marL="0" indent="0">
              <a:buNone/>
            </a:pPr>
            <a:r>
              <a:rPr lang="en-US"/>
              <a:t>             * associated with loss of appetite</a:t>
            </a:r>
          </a:p>
        </p:txBody>
      </p:sp>
    </p:spTree>
    <p:extLst>
      <p:ext uri="{BB962C8B-B14F-4D97-AF65-F5344CB8AC3E}">
        <p14:creationId xmlns:p14="http://schemas.microsoft.com/office/powerpoint/2010/main" val="2834748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B1640E0-0DA8-9F45-B8AF-FCD23A44BC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041405"/>
              </p:ext>
            </p:extLst>
          </p:nvPr>
        </p:nvGraphicFramePr>
        <p:xfrm>
          <a:off x="2" y="250221"/>
          <a:ext cx="3773714" cy="2180922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886857">
                  <a:extLst>
                    <a:ext uri="{9D8B030D-6E8A-4147-A177-3AD203B41FA5}">
                      <a16:colId xmlns:a16="http://schemas.microsoft.com/office/drawing/2014/main" val="2619934438"/>
                    </a:ext>
                  </a:extLst>
                </a:gridCol>
                <a:gridCol w="1886857">
                  <a:extLst>
                    <a:ext uri="{9D8B030D-6E8A-4147-A177-3AD203B41FA5}">
                      <a16:colId xmlns:a16="http://schemas.microsoft.com/office/drawing/2014/main" val="629736804"/>
                    </a:ext>
                  </a:extLst>
                </a:gridCol>
              </a:tblGrid>
              <a:tr h="726974">
                <a:tc>
                  <a:txBody>
                    <a:bodyPr/>
                    <a:lstStyle/>
                    <a:p>
                      <a:r>
                        <a:rPr lang="en-GB" sz="2400"/>
                        <a:t>LFT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/>
                        <a:t>RESULTS</a:t>
                      </a:r>
                      <a:r>
                        <a:rPr lang="en-GB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945910"/>
                  </a:ext>
                </a:extLst>
              </a:tr>
              <a:tr h="726974">
                <a:tc>
                  <a:txBody>
                    <a:bodyPr/>
                    <a:lstStyle/>
                    <a:p>
                      <a:r>
                        <a:rPr lang="en-GB"/>
                        <a:t>Bilirubin ( T 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1.6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336415"/>
                  </a:ext>
                </a:extLst>
              </a:tr>
              <a:tr h="726974">
                <a:tc>
                  <a:txBody>
                    <a:bodyPr/>
                    <a:lstStyle/>
                    <a:p>
                      <a:r>
                        <a:rPr lang="en-GB"/>
                        <a:t>Direct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0.8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497508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C67B812-1D79-274D-BA2E-F1BA37AD3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409151"/>
              </p:ext>
            </p:extLst>
          </p:nvPr>
        </p:nvGraphicFramePr>
        <p:xfrm>
          <a:off x="1" y="2431143"/>
          <a:ext cx="3773714" cy="2642668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886857">
                  <a:extLst>
                    <a:ext uri="{9D8B030D-6E8A-4147-A177-3AD203B41FA5}">
                      <a16:colId xmlns:a16="http://schemas.microsoft.com/office/drawing/2014/main" val="2486085391"/>
                    </a:ext>
                  </a:extLst>
                </a:gridCol>
                <a:gridCol w="1886857">
                  <a:extLst>
                    <a:ext uri="{9D8B030D-6E8A-4147-A177-3AD203B41FA5}">
                      <a16:colId xmlns:a16="http://schemas.microsoft.com/office/drawing/2014/main" val="1727805741"/>
                    </a:ext>
                  </a:extLst>
                </a:gridCol>
              </a:tblGrid>
              <a:tr h="726974"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Indirect</a:t>
                      </a:r>
                      <a:r>
                        <a:rPr lang="en-GB"/>
                        <a:t>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64096"/>
                  </a:ext>
                </a:extLst>
              </a:tr>
              <a:tr h="726974">
                <a:tc>
                  <a:txBody>
                    <a:bodyPr/>
                    <a:lstStyle/>
                    <a:p>
                      <a:r>
                        <a:rPr lang="en-GB"/>
                        <a:t>SGOT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697458"/>
                  </a:ext>
                </a:extLst>
              </a:tr>
              <a:tr h="726974">
                <a:tc>
                  <a:txBody>
                    <a:bodyPr/>
                    <a:lstStyle/>
                    <a:p>
                      <a:r>
                        <a:rPr lang="en-GB"/>
                        <a:t>SGPT</a:t>
                      </a:r>
                    </a:p>
                    <a:p>
                      <a:endParaRPr lang="en-GB"/>
                    </a:p>
                    <a:p>
                      <a:r>
                        <a:rPr lang="en-GB"/>
                        <a:t>ALP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126</a:t>
                      </a:r>
                    </a:p>
                    <a:p>
                      <a:endParaRPr lang="en-GB"/>
                    </a:p>
                    <a:p>
                      <a:r>
                        <a:rPr lang="en-GB"/>
                        <a:t>302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80408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19A2D49-0BC6-A84A-A1A8-3ABCB3C3A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53114"/>
              </p:ext>
            </p:extLst>
          </p:nvPr>
        </p:nvGraphicFramePr>
        <p:xfrm>
          <a:off x="4451046" y="3168952"/>
          <a:ext cx="4945044" cy="2276908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472522">
                  <a:extLst>
                    <a:ext uri="{9D8B030D-6E8A-4147-A177-3AD203B41FA5}">
                      <a16:colId xmlns:a16="http://schemas.microsoft.com/office/drawing/2014/main" val="2361562961"/>
                    </a:ext>
                  </a:extLst>
                </a:gridCol>
                <a:gridCol w="2472522">
                  <a:extLst>
                    <a:ext uri="{9D8B030D-6E8A-4147-A177-3AD203B41FA5}">
                      <a16:colId xmlns:a16="http://schemas.microsoft.com/office/drawing/2014/main" val="4266536275"/>
                    </a:ext>
                  </a:extLst>
                </a:gridCol>
              </a:tblGrid>
              <a:tr h="726974">
                <a:tc>
                  <a:txBody>
                    <a:bodyPr/>
                    <a:lstStyle/>
                    <a:p>
                      <a:r>
                        <a:rPr lang="en-US" sz="2400"/>
                        <a:t>RENAL 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RESULTS</a:t>
                      </a:r>
                      <a:r>
                        <a:rPr lang="en-GB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177892"/>
                  </a:ext>
                </a:extLst>
              </a:tr>
              <a:tr h="726974">
                <a:tc>
                  <a:txBody>
                    <a:bodyPr/>
                    <a:lstStyle/>
                    <a:p>
                      <a:r>
                        <a:rPr lang="en-US"/>
                        <a:t>UREA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</a:t>
                      </a:r>
                      <a:r>
                        <a:rPr lang="en-US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942655"/>
                  </a:ext>
                </a:extLst>
              </a:tr>
              <a:tr h="726974">
                <a:tc>
                  <a:txBody>
                    <a:bodyPr/>
                    <a:lstStyle/>
                    <a:p>
                      <a:r>
                        <a:rPr lang="en-US"/>
                        <a:t>CREATININE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</a:t>
                      </a:r>
                      <a:r>
                        <a:rPr lang="en-US"/>
                        <a:t>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362054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E0D9596-D458-3A43-AF2E-BED18F97CC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245332"/>
              </p:ext>
            </p:extLst>
          </p:nvPr>
        </p:nvGraphicFramePr>
        <p:xfrm>
          <a:off x="4451047" y="250220"/>
          <a:ext cx="6773334" cy="271317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386667">
                  <a:extLst>
                    <a:ext uri="{9D8B030D-6E8A-4147-A177-3AD203B41FA5}">
                      <a16:colId xmlns:a16="http://schemas.microsoft.com/office/drawing/2014/main" val="4255968750"/>
                    </a:ext>
                  </a:extLst>
                </a:gridCol>
                <a:gridCol w="3386667">
                  <a:extLst>
                    <a:ext uri="{9D8B030D-6E8A-4147-A177-3AD203B41FA5}">
                      <a16:colId xmlns:a16="http://schemas.microsoft.com/office/drawing/2014/main" val="3099234582"/>
                    </a:ext>
                  </a:extLst>
                </a:gridCol>
              </a:tblGrid>
              <a:tr h="610054">
                <a:tc>
                  <a:txBody>
                    <a:bodyPr/>
                    <a:lstStyle/>
                    <a:p>
                      <a:r>
                        <a:rPr lang="en-GB" sz="2400"/>
                        <a:t>URINE ROUTINE </a:t>
                      </a:r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   </a:t>
                      </a:r>
                      <a:r>
                        <a:rPr lang="en-GB" sz="2400"/>
                        <a:t>RESULTS</a:t>
                      </a:r>
                      <a:r>
                        <a:rPr lang="en-GB"/>
                        <a:t>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38660"/>
                  </a:ext>
                </a:extLst>
              </a:tr>
              <a:tr h="610054">
                <a:tc>
                  <a:txBody>
                    <a:bodyPr/>
                    <a:lstStyle/>
                    <a:p>
                      <a:r>
                        <a:rPr lang="en-GB"/>
                        <a:t>     ALB</a:t>
                      </a:r>
                    </a:p>
                    <a:p>
                      <a:endParaRPr lang="en-GB"/>
                    </a:p>
                    <a:p>
                      <a:r>
                        <a:rPr lang="en-GB"/>
                        <a:t>    SUGAR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Nil  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122413"/>
                  </a:ext>
                </a:extLst>
              </a:tr>
              <a:tr h="610054">
                <a:tc>
                  <a:txBody>
                    <a:bodyPr/>
                    <a:lstStyle/>
                    <a:p>
                      <a:r>
                        <a:rPr lang="en-GB"/>
                        <a:t>   </a:t>
                      </a:r>
                    </a:p>
                    <a:p>
                      <a:r>
                        <a:rPr lang="en-GB"/>
                        <a:t>     ACETONE </a:t>
                      </a:r>
                    </a:p>
                    <a:p>
                      <a:r>
                        <a:rPr lang="en-GB"/>
                        <a:t>    </a:t>
                      </a:r>
                    </a:p>
                    <a:p>
                      <a:r>
                        <a:rPr lang="en-GB"/>
                        <a:t>     DEPOSITS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r>
                        <a:rPr lang="en-US"/>
                        <a:t>Negative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2- 3 pus cells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552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305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0C6EC-34E0-D540-B0BF-2B7D48149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642307BE-B742-AE4A-9363-8642EEED5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047" y="-2268141"/>
            <a:ext cx="11126391" cy="1105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278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035C-A82F-654E-A568-480DCAF3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CAE453F-452E-AB42-870F-CD23C31B4B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601096"/>
              </p:ext>
            </p:extLst>
          </p:nvPr>
        </p:nvGraphicFramePr>
        <p:xfrm>
          <a:off x="1160860" y="2016125"/>
          <a:ext cx="9893996" cy="2788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428">
                  <a:extLst>
                    <a:ext uri="{9D8B030D-6E8A-4147-A177-3AD203B41FA5}">
                      <a16:colId xmlns:a16="http://schemas.microsoft.com/office/drawing/2014/main" val="847211251"/>
                    </a:ext>
                  </a:extLst>
                </a:gridCol>
                <a:gridCol w="1413428">
                  <a:extLst>
                    <a:ext uri="{9D8B030D-6E8A-4147-A177-3AD203B41FA5}">
                      <a16:colId xmlns:a16="http://schemas.microsoft.com/office/drawing/2014/main" val="2405463012"/>
                    </a:ext>
                  </a:extLst>
                </a:gridCol>
                <a:gridCol w="1413428">
                  <a:extLst>
                    <a:ext uri="{9D8B030D-6E8A-4147-A177-3AD203B41FA5}">
                      <a16:colId xmlns:a16="http://schemas.microsoft.com/office/drawing/2014/main" val="2428435593"/>
                    </a:ext>
                  </a:extLst>
                </a:gridCol>
                <a:gridCol w="1413428">
                  <a:extLst>
                    <a:ext uri="{9D8B030D-6E8A-4147-A177-3AD203B41FA5}">
                      <a16:colId xmlns:a16="http://schemas.microsoft.com/office/drawing/2014/main" val="1925219272"/>
                    </a:ext>
                  </a:extLst>
                </a:gridCol>
                <a:gridCol w="1413428">
                  <a:extLst>
                    <a:ext uri="{9D8B030D-6E8A-4147-A177-3AD203B41FA5}">
                      <a16:colId xmlns:a16="http://schemas.microsoft.com/office/drawing/2014/main" val="522077037"/>
                    </a:ext>
                  </a:extLst>
                </a:gridCol>
                <a:gridCol w="1413428">
                  <a:extLst>
                    <a:ext uri="{9D8B030D-6E8A-4147-A177-3AD203B41FA5}">
                      <a16:colId xmlns:a16="http://schemas.microsoft.com/office/drawing/2014/main" val="615721574"/>
                    </a:ext>
                  </a:extLst>
                </a:gridCol>
                <a:gridCol w="1413428">
                  <a:extLst>
                    <a:ext uri="{9D8B030D-6E8A-4147-A177-3AD203B41FA5}">
                      <a16:colId xmlns:a16="http://schemas.microsoft.com/office/drawing/2014/main" val="4120392248"/>
                    </a:ext>
                  </a:extLst>
                </a:gridCol>
              </a:tblGrid>
              <a:tr h="929349">
                <a:tc>
                  <a:txBody>
                    <a:bodyPr/>
                    <a:lstStyle/>
                    <a:p>
                      <a:r>
                        <a:rPr lang="en-US"/>
                        <a:t>Serum electrolytes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25.9.21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26.9.21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26.9.21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27.9.21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30.9.21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9.10.21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276971"/>
                  </a:ext>
                </a:extLst>
              </a:tr>
              <a:tr h="929349">
                <a:tc>
                  <a:txBody>
                    <a:bodyPr/>
                    <a:lstStyle/>
                    <a:p>
                      <a:r>
                        <a:rPr lang="en-US"/>
                        <a:t>Sodium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224416"/>
                  </a:ext>
                </a:extLst>
              </a:tr>
              <a:tr h="929349">
                <a:tc>
                  <a:txBody>
                    <a:bodyPr/>
                    <a:lstStyle/>
                    <a:p>
                      <a:r>
                        <a:rPr lang="en-US"/>
                        <a:t>Potassium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333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5307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A1A6-5680-1447-AAD3-74524B61A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1B5C4-798B-B74B-B32B-D7E67EE32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THYROID PROFILE</a:t>
            </a:r>
          </a:p>
          <a:p>
            <a:pPr marL="0" indent="0">
              <a:buNone/>
            </a:pPr>
            <a:r>
              <a:rPr lang="en-US"/>
              <a:t>    TSH                  0.333 microIU/ml</a:t>
            </a:r>
          </a:p>
          <a:p>
            <a:pPr marL="0" indent="0">
              <a:buNone/>
            </a:pPr>
            <a:r>
              <a:rPr lang="en-US"/>
              <a:t>    free T4              1.44 ng/dl</a:t>
            </a:r>
          </a:p>
          <a:p>
            <a:pPr marL="0" indent="0">
              <a:buNone/>
            </a:pPr>
            <a:r>
              <a:rPr lang="en-US"/>
              <a:t>    free T3              1.89 pg/ml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1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1E741-51B8-7C4C-AEA4-DF71E61D7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He </a:t>
            </a:r>
            <a:r>
              <a:rPr lang="en-US"/>
              <a:t>then</a:t>
            </a:r>
            <a:r>
              <a:rPr lang="en-GB"/>
              <a:t> had experienced slurring of speech</a:t>
            </a:r>
          </a:p>
          <a:p>
            <a:pPr marL="0" indent="0">
              <a:buNone/>
            </a:pPr>
            <a:r>
              <a:rPr lang="en-GB"/>
              <a:t>      H/O altered sensorium </a:t>
            </a:r>
          </a:p>
          <a:p>
            <a:pPr marL="0" indent="0">
              <a:buNone/>
            </a:pPr>
            <a:r>
              <a:rPr lang="en-GB"/>
              <a:t>      H/O easy fatiguability </a:t>
            </a:r>
          </a:p>
          <a:p>
            <a:pPr marL="0" indent="0">
              <a:buNone/>
            </a:pPr>
            <a:r>
              <a:rPr lang="en-GB"/>
              <a:t>      H/O </a:t>
            </a:r>
            <a:r>
              <a:rPr lang="en-US"/>
              <a:t>gait </a:t>
            </a:r>
            <a:r>
              <a:rPr lang="en-GB"/>
              <a:t>disturbance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6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1293C-6D1B-B244-BE04-8883FF5E6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1524" y="713618"/>
            <a:ext cx="5733143" cy="1185333"/>
          </a:xfrm>
        </p:spPr>
        <p:txBody>
          <a:bodyPr/>
          <a:lstStyle/>
          <a:p>
            <a:r>
              <a:rPr lang="en-GB" b="1"/>
              <a:t>Negative history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EEEEB-D85B-5241-B559-0B69704C6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No h/o headache </a:t>
            </a:r>
          </a:p>
          <a:p>
            <a:r>
              <a:rPr lang="en-GB"/>
              <a:t>No h/o fever</a:t>
            </a:r>
          </a:p>
          <a:p>
            <a:r>
              <a:rPr lang="en-GB"/>
              <a:t>No h/o seizures </a:t>
            </a:r>
          </a:p>
          <a:p>
            <a:r>
              <a:rPr lang="en-GB"/>
              <a:t>No h/o urinary/ faecal inconvenience </a:t>
            </a:r>
          </a:p>
          <a:p>
            <a:r>
              <a:rPr lang="en-GB"/>
              <a:t>No h/o loose stools</a:t>
            </a:r>
          </a:p>
          <a:p>
            <a:r>
              <a:rPr lang="en-GB"/>
              <a:t>No h/o cough</a:t>
            </a:r>
          </a:p>
          <a:p>
            <a:r>
              <a:rPr lang="en-GB"/>
              <a:t>No h/o chest pain </a:t>
            </a:r>
          </a:p>
          <a:p>
            <a:r>
              <a:rPr lang="en-GB"/>
              <a:t>No h/o abdomen pain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78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9662-DC00-0F44-90A3-9745C2CA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953" y="1003904"/>
            <a:ext cx="5092095" cy="1011827"/>
          </a:xfrm>
        </p:spPr>
        <p:txBody>
          <a:bodyPr/>
          <a:lstStyle/>
          <a:p>
            <a:r>
              <a:rPr lang="en-GB" b="1"/>
              <a:t>Past history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42690-34A1-7945-9466-A00123471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Hypertensive for 5 years</a:t>
            </a:r>
          </a:p>
          <a:p>
            <a:r>
              <a:rPr lang="en-GB"/>
              <a:t>Old CVA 4 years ago, Recovered </a:t>
            </a:r>
          </a:p>
          <a:p>
            <a:r>
              <a:rPr lang="en-GB"/>
              <a:t>Hypertensive Retinopathy – Laser Photocoagulation done</a:t>
            </a:r>
          </a:p>
          <a:p>
            <a:r>
              <a:rPr lang="en-GB"/>
              <a:t>CT brain report ( </a:t>
            </a:r>
            <a:r>
              <a:rPr lang="en-US"/>
              <a:t>0</a:t>
            </a:r>
            <a:r>
              <a:rPr lang="en-GB"/>
              <a:t>8/ </a:t>
            </a:r>
            <a:r>
              <a:rPr lang="en-US"/>
              <a:t>0</a:t>
            </a:r>
            <a:r>
              <a:rPr lang="en-GB"/>
              <a:t>4/</a:t>
            </a:r>
            <a:r>
              <a:rPr lang="en-US"/>
              <a:t>20</a:t>
            </a:r>
            <a:r>
              <a:rPr lang="en-GB"/>
              <a:t>17 ) </a:t>
            </a:r>
            <a:r>
              <a:rPr lang="en-US"/>
              <a:t>left </a:t>
            </a:r>
            <a:r>
              <a:rPr lang="en-GB"/>
              <a:t>capsuloganglionic ischemic </a:t>
            </a:r>
            <a:r>
              <a:rPr lang="en-US"/>
              <a:t>infarct</a:t>
            </a:r>
          </a:p>
        </p:txBody>
      </p:sp>
    </p:spTree>
    <p:extLst>
      <p:ext uri="{BB962C8B-B14F-4D97-AF65-F5344CB8AC3E}">
        <p14:creationId xmlns:p14="http://schemas.microsoft.com/office/powerpoint/2010/main" val="2650005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04C6B-4E52-1E4F-8F60-7D4676A1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Drug history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CDA19-3E37-6D45-88D6-D0538A47B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Patient on,</a:t>
            </a:r>
          </a:p>
          <a:p>
            <a:r>
              <a:rPr lang="en-GB"/>
              <a:t>T. Telmisartan     40 mg   </a:t>
            </a:r>
            <a:r>
              <a:rPr lang="en-US"/>
              <a:t>      </a:t>
            </a:r>
            <a:r>
              <a:rPr lang="en-GB"/>
              <a:t>  1 - 0 – 1</a:t>
            </a:r>
            <a:endParaRPr lang="en-US"/>
          </a:p>
          <a:p>
            <a:r>
              <a:rPr lang="en-US"/>
              <a:t>T.Hydrochlorthiazide 12.5 mg 1  -0  -  1</a:t>
            </a:r>
          </a:p>
          <a:p>
            <a:r>
              <a:rPr lang="en-GB"/>
              <a:t>T. Clinidipine      10 mg    </a:t>
            </a:r>
            <a:r>
              <a:rPr lang="en-US"/>
              <a:t>       </a:t>
            </a:r>
            <a:r>
              <a:rPr lang="en-GB"/>
              <a:t> 0 - 0 – 1</a:t>
            </a:r>
          </a:p>
          <a:p>
            <a:r>
              <a:rPr lang="en-GB"/>
              <a:t>T. At</a:t>
            </a:r>
            <a:r>
              <a:rPr lang="en-US"/>
              <a:t>o</a:t>
            </a:r>
            <a:r>
              <a:rPr lang="en-GB"/>
              <a:t>rvastatin    10 mg   </a:t>
            </a:r>
            <a:r>
              <a:rPr lang="en-US"/>
              <a:t>        </a:t>
            </a:r>
            <a:r>
              <a:rPr lang="en-GB"/>
              <a:t> 0 - 0 – 2</a:t>
            </a:r>
          </a:p>
          <a:p>
            <a:r>
              <a:rPr lang="en-GB"/>
              <a:t>T. Clop</a:t>
            </a:r>
            <a:r>
              <a:rPr lang="en-US"/>
              <a:t>i</a:t>
            </a:r>
            <a:r>
              <a:rPr lang="en-GB"/>
              <a:t>dogrel    75mg   </a:t>
            </a:r>
            <a:r>
              <a:rPr lang="en-US"/>
              <a:t>         </a:t>
            </a:r>
            <a:r>
              <a:rPr lang="en-GB"/>
              <a:t> 0 – 1 – 0</a:t>
            </a:r>
          </a:p>
          <a:p>
            <a:r>
              <a:rPr lang="en-GB"/>
              <a:t>T. Zolfresh          10 mg   </a:t>
            </a:r>
            <a:r>
              <a:rPr lang="en-US"/>
              <a:t>        </a:t>
            </a:r>
            <a:r>
              <a:rPr lang="en-GB"/>
              <a:t> 0 – 0 - 1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0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5B633-7E21-3948-809A-7A5BF4C0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985576"/>
          </a:xfrm>
        </p:spPr>
        <p:txBody>
          <a:bodyPr/>
          <a:lstStyle/>
          <a:p>
            <a:r>
              <a:rPr lang="en-GB" b="1"/>
              <a:t>Personal history 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6A85D-A018-3F47-BE8D-E270F2B38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Occasional alcoholic </a:t>
            </a:r>
          </a:p>
          <a:p>
            <a:r>
              <a:rPr lang="en-GB"/>
              <a:t>Ref</a:t>
            </a:r>
            <a:r>
              <a:rPr lang="en-US"/>
              <a:t>o</a:t>
            </a:r>
            <a:r>
              <a:rPr lang="en-GB"/>
              <a:t>rmed smoker</a:t>
            </a:r>
          </a:p>
          <a:p>
            <a:r>
              <a:rPr lang="en-GB"/>
              <a:t>Patient comp</a:t>
            </a:r>
            <a:r>
              <a:rPr lang="en-US"/>
              <a:t>lian</a:t>
            </a:r>
            <a:r>
              <a:rPr lang="en-GB"/>
              <a:t>t with d</a:t>
            </a:r>
            <a:r>
              <a:rPr lang="en-US"/>
              <a:t>ru</a:t>
            </a:r>
            <a:r>
              <a:rPr lang="en-GB"/>
              <a:t>g intake</a:t>
            </a:r>
            <a:endParaRPr lang="en-US"/>
          </a:p>
          <a:p>
            <a:r>
              <a:rPr lang="en-US"/>
              <a:t>Mixed diet consumer</a:t>
            </a:r>
          </a:p>
        </p:txBody>
      </p:sp>
    </p:spTree>
    <p:extLst>
      <p:ext uri="{BB962C8B-B14F-4D97-AF65-F5344CB8AC3E}">
        <p14:creationId xmlns:p14="http://schemas.microsoft.com/office/powerpoint/2010/main" val="3762116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928BE-805E-7247-BFD6-5EF9F2D7D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143849" cy="4080268"/>
          </a:xfrm>
        </p:spPr>
        <p:txBody>
          <a:bodyPr/>
          <a:lstStyle/>
          <a:p>
            <a:r>
              <a:rPr lang="en-GB" sz="2000"/>
              <a:t>Patient taken to Velammal hospital, where MRI taken on 23.09.2021 which showed small vessel ischemic changes. He was diagnosed hyponatremia based on serum Na+ Value of 100 meq/l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96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542BC-454B-9848-A14B-5EF84111D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2584024-B9F5-894B-B362-EDE0FB81F3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5078" y="139756"/>
            <a:ext cx="11215687" cy="591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67385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Gallery</vt:lpstr>
      <vt:lpstr>OSMOTIC DEMYELINATION SYNDROME</vt:lpstr>
      <vt:lpstr>PowerPoint Presentation</vt:lpstr>
      <vt:lpstr>PowerPoint Presentation</vt:lpstr>
      <vt:lpstr>Negative history </vt:lpstr>
      <vt:lpstr>Past history </vt:lpstr>
      <vt:lpstr>Drug history </vt:lpstr>
      <vt:lpstr>Personal history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Vitals</vt:lpstr>
      <vt:lpstr>General EXAMINATION </vt:lpstr>
      <vt:lpstr>SYSTEMIC EXAMINATION </vt:lpstr>
      <vt:lpstr>PowerPoint Presentation</vt:lpstr>
      <vt:lpstr>PowerPoint Presentation</vt:lpstr>
      <vt:lpstr>INVESTIGATIONS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pgzoology2019@gmail.com</dc:creator>
  <cp:lastModifiedBy>pgzoology2019@gmail.com</cp:lastModifiedBy>
  <cp:revision>26</cp:revision>
  <dcterms:created xsi:type="dcterms:W3CDTF">2021-10-14T14:46:17Z</dcterms:created>
  <dcterms:modified xsi:type="dcterms:W3CDTF">2021-10-19T11:04:47Z</dcterms:modified>
</cp:coreProperties>
</file>