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305" r:id="rId12"/>
    <p:sldId id="301" r:id="rId13"/>
    <p:sldId id="300" r:id="rId14"/>
    <p:sldId id="336" r:id="rId15"/>
    <p:sldId id="306" r:id="rId16"/>
    <p:sldId id="296" r:id="rId17"/>
    <p:sldId id="297" r:id="rId18"/>
    <p:sldId id="337" r:id="rId19"/>
    <p:sldId id="338" r:id="rId20"/>
    <p:sldId id="339" r:id="rId21"/>
    <p:sldId id="340" r:id="rId22"/>
    <p:sldId id="341" r:id="rId23"/>
    <p:sldId id="33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670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31F35-F76D-4B4B-9649-62093405FE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CC18C-557A-4FCB-840B-F58F66EE55C1}">
      <dgm:prSet phldrT="[Text]"/>
      <dgm:spPr/>
      <dgm:t>
        <a:bodyPr/>
        <a:lstStyle/>
        <a:p>
          <a:r>
            <a:rPr lang="en-US" dirty="0" smtClean="0"/>
            <a:t>MANTOUX</a:t>
          </a:r>
          <a:endParaRPr lang="en-US" dirty="0"/>
        </a:p>
      </dgm:t>
    </dgm:pt>
    <dgm:pt modelId="{14B68D3B-47B3-4D84-B8D3-460CBD4E9890}" type="parTrans" cxnId="{2C725443-1321-470B-A433-0175B36FB16D}">
      <dgm:prSet/>
      <dgm:spPr/>
      <dgm:t>
        <a:bodyPr/>
        <a:lstStyle/>
        <a:p>
          <a:endParaRPr lang="en-US"/>
        </a:p>
      </dgm:t>
    </dgm:pt>
    <dgm:pt modelId="{5E17C53C-9FA5-4561-BBA5-8AD17F41760A}" type="sibTrans" cxnId="{2C725443-1321-470B-A433-0175B36FB16D}">
      <dgm:prSet/>
      <dgm:spPr/>
      <dgm:t>
        <a:bodyPr/>
        <a:lstStyle/>
        <a:p>
          <a:endParaRPr lang="en-US"/>
        </a:p>
      </dgm:t>
    </dgm:pt>
    <dgm:pt modelId="{C7E5BC0E-D64F-4BA7-83B7-E22848C51C2C}">
      <dgm:prSet phldrT="[Text]"/>
      <dgm:spPr/>
      <dgm:t>
        <a:bodyPr/>
        <a:lstStyle/>
        <a:p>
          <a:r>
            <a:rPr lang="en-US" dirty="0" smtClean="0"/>
            <a:t> NEGATIVE</a:t>
          </a:r>
          <a:endParaRPr lang="en-US" dirty="0"/>
        </a:p>
      </dgm:t>
    </dgm:pt>
    <dgm:pt modelId="{B79A4723-4CE7-468A-AA09-E614D6A171EC}" type="parTrans" cxnId="{3A486BF5-48E9-4040-B79F-83DE2FFF10F7}">
      <dgm:prSet/>
      <dgm:spPr/>
      <dgm:t>
        <a:bodyPr/>
        <a:lstStyle/>
        <a:p>
          <a:endParaRPr lang="en-US"/>
        </a:p>
      </dgm:t>
    </dgm:pt>
    <dgm:pt modelId="{DFB816E9-875A-4E5F-A179-840A150C1DD0}" type="sibTrans" cxnId="{3A486BF5-48E9-4040-B79F-83DE2FFF10F7}">
      <dgm:prSet/>
      <dgm:spPr/>
      <dgm:t>
        <a:bodyPr/>
        <a:lstStyle/>
        <a:p>
          <a:endParaRPr lang="en-US"/>
        </a:p>
      </dgm:t>
    </dgm:pt>
    <dgm:pt modelId="{88FE8C0E-C07D-440B-985F-019BCEB77D93}">
      <dgm:prSet phldrT="[Text]"/>
      <dgm:spPr/>
      <dgm:t>
        <a:bodyPr/>
        <a:lstStyle/>
        <a:p>
          <a:r>
            <a:rPr lang="en-US" dirty="0" smtClean="0"/>
            <a:t>CXR</a:t>
          </a:r>
          <a:endParaRPr lang="en-US" dirty="0"/>
        </a:p>
      </dgm:t>
    </dgm:pt>
    <dgm:pt modelId="{B3E09B01-8323-4A1F-B844-7E5974A39FBA}" type="parTrans" cxnId="{97B18A87-43BE-4FCE-8C09-BD3E4C895C8D}">
      <dgm:prSet/>
      <dgm:spPr/>
      <dgm:t>
        <a:bodyPr/>
        <a:lstStyle/>
        <a:p>
          <a:endParaRPr lang="en-US"/>
        </a:p>
      </dgm:t>
    </dgm:pt>
    <dgm:pt modelId="{F37DA506-61D4-4B87-A657-C1AAA0A011B0}" type="sibTrans" cxnId="{97B18A87-43BE-4FCE-8C09-BD3E4C895C8D}">
      <dgm:prSet/>
      <dgm:spPr/>
      <dgm:t>
        <a:bodyPr/>
        <a:lstStyle/>
        <a:p>
          <a:endParaRPr lang="en-US"/>
        </a:p>
      </dgm:t>
    </dgm:pt>
    <dgm:pt modelId="{F1941CC6-8A56-4FD5-B9F3-C1B885ECC436}">
      <dgm:prSet phldrT="[Text]"/>
      <dgm:spPr/>
      <dgm:t>
        <a:bodyPr/>
        <a:lstStyle/>
        <a:p>
          <a:r>
            <a:rPr lang="en-US" dirty="0" smtClean="0"/>
            <a:t> CAVITY IN R MID zone</a:t>
          </a:r>
          <a:endParaRPr lang="en-US" dirty="0"/>
        </a:p>
      </dgm:t>
    </dgm:pt>
    <dgm:pt modelId="{A9CC17BC-E725-4A97-B0AC-2648405F89FC}" type="parTrans" cxnId="{8427FFED-F1F0-4DC3-A8BF-88C7BBADD831}">
      <dgm:prSet/>
      <dgm:spPr/>
      <dgm:t>
        <a:bodyPr/>
        <a:lstStyle/>
        <a:p>
          <a:endParaRPr lang="en-US"/>
        </a:p>
      </dgm:t>
    </dgm:pt>
    <dgm:pt modelId="{9F52C820-B5E6-493A-86A1-747A9662C686}" type="sibTrans" cxnId="{8427FFED-F1F0-4DC3-A8BF-88C7BBADD831}">
      <dgm:prSet/>
      <dgm:spPr/>
      <dgm:t>
        <a:bodyPr/>
        <a:lstStyle/>
        <a:p>
          <a:endParaRPr lang="en-US"/>
        </a:p>
      </dgm:t>
    </dgm:pt>
    <dgm:pt modelId="{083F0BEA-E311-4560-AFBC-56CF5D87BC0A}">
      <dgm:prSet phldrT="[Text]"/>
      <dgm:spPr/>
      <dgm:t>
        <a:bodyPr/>
        <a:lstStyle/>
        <a:p>
          <a:r>
            <a:rPr lang="en-US" dirty="0" smtClean="0"/>
            <a:t>SPUTUM</a:t>
          </a:r>
          <a:endParaRPr lang="en-US" dirty="0"/>
        </a:p>
      </dgm:t>
    </dgm:pt>
    <dgm:pt modelId="{9A48043D-77BE-42DB-94D2-DC554E907DB1}" type="parTrans" cxnId="{85D7CB22-4F3E-4777-9BDF-7337BF59E47E}">
      <dgm:prSet/>
      <dgm:spPr/>
      <dgm:t>
        <a:bodyPr/>
        <a:lstStyle/>
        <a:p>
          <a:endParaRPr lang="en-US"/>
        </a:p>
      </dgm:t>
    </dgm:pt>
    <dgm:pt modelId="{03D5A43F-1135-4525-B39F-D465E0B47110}" type="sibTrans" cxnId="{85D7CB22-4F3E-4777-9BDF-7337BF59E47E}">
      <dgm:prSet/>
      <dgm:spPr/>
      <dgm:t>
        <a:bodyPr/>
        <a:lstStyle/>
        <a:p>
          <a:endParaRPr lang="en-US"/>
        </a:p>
      </dgm:t>
    </dgm:pt>
    <dgm:pt modelId="{3A5A8FA3-E19C-439C-BB39-ADC0EBD1A3D3}">
      <dgm:prSet phldrT="[Text]"/>
      <dgm:spPr/>
      <dgm:t>
        <a:bodyPr/>
        <a:lstStyle/>
        <a:p>
          <a:r>
            <a:rPr lang="en-US" dirty="0" smtClean="0"/>
            <a:t>CULTURE - NEGATIVE</a:t>
          </a:r>
          <a:endParaRPr lang="en-US" dirty="0"/>
        </a:p>
      </dgm:t>
    </dgm:pt>
    <dgm:pt modelId="{0E07C841-AE8E-4089-B6F0-6AD58FE11C62}" type="parTrans" cxnId="{EA9D4577-C593-4D4B-A9A2-47F75347C868}">
      <dgm:prSet/>
      <dgm:spPr/>
      <dgm:t>
        <a:bodyPr/>
        <a:lstStyle/>
        <a:p>
          <a:endParaRPr lang="en-US"/>
        </a:p>
      </dgm:t>
    </dgm:pt>
    <dgm:pt modelId="{99C1B159-4521-41ED-B49F-84AAF47A0E01}" type="sibTrans" cxnId="{EA9D4577-C593-4D4B-A9A2-47F75347C868}">
      <dgm:prSet/>
      <dgm:spPr/>
      <dgm:t>
        <a:bodyPr/>
        <a:lstStyle/>
        <a:p>
          <a:endParaRPr lang="en-US"/>
        </a:p>
      </dgm:t>
    </dgm:pt>
    <dgm:pt modelId="{4DC358EA-E041-4933-8639-65F1573D7814}">
      <dgm:prSet phldrT="[Text]"/>
      <dgm:spPr/>
      <dgm:t>
        <a:bodyPr/>
        <a:lstStyle/>
        <a:p>
          <a:r>
            <a:rPr lang="en-US" dirty="0" smtClean="0"/>
            <a:t>AFB - NEGATIVE</a:t>
          </a:r>
          <a:endParaRPr lang="en-US" dirty="0"/>
        </a:p>
      </dgm:t>
    </dgm:pt>
    <dgm:pt modelId="{5391130E-285A-4B68-B716-374CBDE06F9E}" type="parTrans" cxnId="{F406DBF2-35F0-40E6-B51D-79CE372E9E9E}">
      <dgm:prSet/>
      <dgm:spPr/>
      <dgm:t>
        <a:bodyPr/>
        <a:lstStyle/>
        <a:p>
          <a:endParaRPr lang="en-US"/>
        </a:p>
      </dgm:t>
    </dgm:pt>
    <dgm:pt modelId="{094D64CC-19DC-40B6-AA16-D908B583A0CA}" type="sibTrans" cxnId="{F406DBF2-35F0-40E6-B51D-79CE372E9E9E}">
      <dgm:prSet/>
      <dgm:spPr/>
      <dgm:t>
        <a:bodyPr/>
        <a:lstStyle/>
        <a:p>
          <a:endParaRPr lang="en-US"/>
        </a:p>
      </dgm:t>
    </dgm:pt>
    <dgm:pt modelId="{68A3C193-9930-4113-A945-429D84E256FF}" type="pres">
      <dgm:prSet presAssocID="{31F31F35-F76D-4B4B-9649-62093405FE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0F0EA-9C6C-4B39-B110-CB80E1B72FB2}" type="pres">
      <dgm:prSet presAssocID="{734CC18C-557A-4FCB-840B-F58F66EE55C1}" presName="composite" presStyleCnt="0"/>
      <dgm:spPr/>
    </dgm:pt>
    <dgm:pt modelId="{EB11F9EB-B466-47F1-9D44-A17F4B2BDF5D}" type="pres">
      <dgm:prSet presAssocID="{734CC18C-557A-4FCB-840B-F58F66EE55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14F89-ACF0-42CF-9191-3A45CF313B4B}" type="pres">
      <dgm:prSet presAssocID="{734CC18C-557A-4FCB-840B-F58F66EE55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1AB29-008C-49CD-AD6B-B80CC10BB95B}" type="pres">
      <dgm:prSet presAssocID="{5E17C53C-9FA5-4561-BBA5-8AD17F41760A}" presName="sp" presStyleCnt="0"/>
      <dgm:spPr/>
    </dgm:pt>
    <dgm:pt modelId="{85A2446F-F9AF-4504-8F7D-4C5998A112C3}" type="pres">
      <dgm:prSet presAssocID="{88FE8C0E-C07D-440B-985F-019BCEB77D93}" presName="composite" presStyleCnt="0"/>
      <dgm:spPr/>
    </dgm:pt>
    <dgm:pt modelId="{E0E864D7-820F-4DED-A031-7A80897CCD2E}" type="pres">
      <dgm:prSet presAssocID="{88FE8C0E-C07D-440B-985F-019BCEB77D9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E5548-C79C-41A6-9A6F-487D1F3B9620}" type="pres">
      <dgm:prSet presAssocID="{88FE8C0E-C07D-440B-985F-019BCEB77D9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07FC0-C96F-443E-BA66-A28F190BBDD6}" type="pres">
      <dgm:prSet presAssocID="{F37DA506-61D4-4B87-A657-C1AAA0A011B0}" presName="sp" presStyleCnt="0"/>
      <dgm:spPr/>
    </dgm:pt>
    <dgm:pt modelId="{2C9AC8A2-9FF5-4B62-8F2D-846D83E8FA18}" type="pres">
      <dgm:prSet presAssocID="{083F0BEA-E311-4560-AFBC-56CF5D87BC0A}" presName="composite" presStyleCnt="0"/>
      <dgm:spPr/>
    </dgm:pt>
    <dgm:pt modelId="{693B2F71-669E-480E-BAF9-41B14BDC5604}" type="pres">
      <dgm:prSet presAssocID="{083F0BEA-E311-4560-AFBC-56CF5D87BC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5E45E-79B3-4C65-8FBA-2EFAE9DB3133}" type="pres">
      <dgm:prSet presAssocID="{083F0BEA-E311-4560-AFBC-56CF5D87BC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21518-46CA-496E-BF3E-AA8430F6FEAC}" type="presOf" srcId="{88FE8C0E-C07D-440B-985F-019BCEB77D93}" destId="{E0E864D7-820F-4DED-A031-7A80897CCD2E}" srcOrd="0" destOrd="0" presId="urn:microsoft.com/office/officeart/2005/8/layout/chevron2"/>
    <dgm:cxn modelId="{482134CC-FEE5-4E71-B5CA-840A8921195D}" type="presOf" srcId="{F1941CC6-8A56-4FD5-B9F3-C1B885ECC436}" destId="{211E5548-C79C-41A6-9A6F-487D1F3B9620}" srcOrd="0" destOrd="0" presId="urn:microsoft.com/office/officeart/2005/8/layout/chevron2"/>
    <dgm:cxn modelId="{2C725443-1321-470B-A433-0175B36FB16D}" srcId="{31F31F35-F76D-4B4B-9649-62093405FE5F}" destId="{734CC18C-557A-4FCB-840B-F58F66EE55C1}" srcOrd="0" destOrd="0" parTransId="{14B68D3B-47B3-4D84-B8D3-460CBD4E9890}" sibTransId="{5E17C53C-9FA5-4561-BBA5-8AD17F41760A}"/>
    <dgm:cxn modelId="{85D7CB22-4F3E-4777-9BDF-7337BF59E47E}" srcId="{31F31F35-F76D-4B4B-9649-62093405FE5F}" destId="{083F0BEA-E311-4560-AFBC-56CF5D87BC0A}" srcOrd="2" destOrd="0" parTransId="{9A48043D-77BE-42DB-94D2-DC554E907DB1}" sibTransId="{03D5A43F-1135-4525-B39F-D465E0B47110}"/>
    <dgm:cxn modelId="{EA9D4577-C593-4D4B-A9A2-47F75347C868}" srcId="{083F0BEA-E311-4560-AFBC-56CF5D87BC0A}" destId="{3A5A8FA3-E19C-439C-BB39-ADC0EBD1A3D3}" srcOrd="0" destOrd="0" parTransId="{0E07C841-AE8E-4089-B6F0-6AD58FE11C62}" sibTransId="{99C1B159-4521-41ED-B49F-84AAF47A0E01}"/>
    <dgm:cxn modelId="{97B18A87-43BE-4FCE-8C09-BD3E4C895C8D}" srcId="{31F31F35-F76D-4B4B-9649-62093405FE5F}" destId="{88FE8C0E-C07D-440B-985F-019BCEB77D93}" srcOrd="1" destOrd="0" parTransId="{B3E09B01-8323-4A1F-B844-7E5974A39FBA}" sibTransId="{F37DA506-61D4-4B87-A657-C1AAA0A011B0}"/>
    <dgm:cxn modelId="{49A78055-195B-4B09-A27F-4FE792F39878}" type="presOf" srcId="{083F0BEA-E311-4560-AFBC-56CF5D87BC0A}" destId="{693B2F71-669E-480E-BAF9-41B14BDC5604}" srcOrd="0" destOrd="0" presId="urn:microsoft.com/office/officeart/2005/8/layout/chevron2"/>
    <dgm:cxn modelId="{82B17285-DE30-403C-9803-C0016D9DBA62}" type="presOf" srcId="{734CC18C-557A-4FCB-840B-F58F66EE55C1}" destId="{EB11F9EB-B466-47F1-9D44-A17F4B2BDF5D}" srcOrd="0" destOrd="0" presId="urn:microsoft.com/office/officeart/2005/8/layout/chevron2"/>
    <dgm:cxn modelId="{0D54A03B-0A12-48E2-B339-330D09DD74EE}" type="presOf" srcId="{C7E5BC0E-D64F-4BA7-83B7-E22848C51C2C}" destId="{E7214F89-ACF0-42CF-9191-3A45CF313B4B}" srcOrd="0" destOrd="0" presId="urn:microsoft.com/office/officeart/2005/8/layout/chevron2"/>
    <dgm:cxn modelId="{C2E737A8-0A66-4214-B537-081CDB5D9373}" type="presOf" srcId="{4DC358EA-E041-4933-8639-65F1573D7814}" destId="{9195E45E-79B3-4C65-8FBA-2EFAE9DB3133}" srcOrd="0" destOrd="1" presId="urn:microsoft.com/office/officeart/2005/8/layout/chevron2"/>
    <dgm:cxn modelId="{09658422-2F7A-4181-AAC2-25914AB0721E}" type="presOf" srcId="{31F31F35-F76D-4B4B-9649-62093405FE5F}" destId="{68A3C193-9930-4113-A945-429D84E256FF}" srcOrd="0" destOrd="0" presId="urn:microsoft.com/office/officeart/2005/8/layout/chevron2"/>
    <dgm:cxn modelId="{8427FFED-F1F0-4DC3-A8BF-88C7BBADD831}" srcId="{88FE8C0E-C07D-440B-985F-019BCEB77D93}" destId="{F1941CC6-8A56-4FD5-B9F3-C1B885ECC436}" srcOrd="0" destOrd="0" parTransId="{A9CC17BC-E725-4A97-B0AC-2648405F89FC}" sibTransId="{9F52C820-B5E6-493A-86A1-747A9662C686}"/>
    <dgm:cxn modelId="{3A486BF5-48E9-4040-B79F-83DE2FFF10F7}" srcId="{734CC18C-557A-4FCB-840B-F58F66EE55C1}" destId="{C7E5BC0E-D64F-4BA7-83B7-E22848C51C2C}" srcOrd="0" destOrd="0" parTransId="{B79A4723-4CE7-468A-AA09-E614D6A171EC}" sibTransId="{DFB816E9-875A-4E5F-A179-840A150C1DD0}"/>
    <dgm:cxn modelId="{F406DBF2-35F0-40E6-B51D-79CE372E9E9E}" srcId="{083F0BEA-E311-4560-AFBC-56CF5D87BC0A}" destId="{4DC358EA-E041-4933-8639-65F1573D7814}" srcOrd="1" destOrd="0" parTransId="{5391130E-285A-4B68-B716-374CBDE06F9E}" sibTransId="{094D64CC-19DC-40B6-AA16-D908B583A0CA}"/>
    <dgm:cxn modelId="{F6302804-0B16-4EF7-A16D-FCC1B05E4DAA}" type="presOf" srcId="{3A5A8FA3-E19C-439C-BB39-ADC0EBD1A3D3}" destId="{9195E45E-79B3-4C65-8FBA-2EFAE9DB3133}" srcOrd="0" destOrd="0" presId="urn:microsoft.com/office/officeart/2005/8/layout/chevron2"/>
    <dgm:cxn modelId="{4563DE6C-9138-46E1-A609-5CFF6592490C}" type="presParOf" srcId="{68A3C193-9930-4113-A945-429D84E256FF}" destId="{7350F0EA-9C6C-4B39-B110-CB80E1B72FB2}" srcOrd="0" destOrd="0" presId="urn:microsoft.com/office/officeart/2005/8/layout/chevron2"/>
    <dgm:cxn modelId="{FE9DEEAB-D7E8-4269-9A40-622A92EEE6D7}" type="presParOf" srcId="{7350F0EA-9C6C-4B39-B110-CB80E1B72FB2}" destId="{EB11F9EB-B466-47F1-9D44-A17F4B2BDF5D}" srcOrd="0" destOrd="0" presId="urn:microsoft.com/office/officeart/2005/8/layout/chevron2"/>
    <dgm:cxn modelId="{E3B7DCF9-0927-41E3-B1CD-465FA52B6D7D}" type="presParOf" srcId="{7350F0EA-9C6C-4B39-B110-CB80E1B72FB2}" destId="{E7214F89-ACF0-42CF-9191-3A45CF313B4B}" srcOrd="1" destOrd="0" presId="urn:microsoft.com/office/officeart/2005/8/layout/chevron2"/>
    <dgm:cxn modelId="{68A86536-3DFF-4050-A1EE-D7A11AF0A1B9}" type="presParOf" srcId="{68A3C193-9930-4113-A945-429D84E256FF}" destId="{E0F1AB29-008C-49CD-AD6B-B80CC10BB95B}" srcOrd="1" destOrd="0" presId="urn:microsoft.com/office/officeart/2005/8/layout/chevron2"/>
    <dgm:cxn modelId="{E7971131-96E0-4137-8DDF-0CC8B043F7FA}" type="presParOf" srcId="{68A3C193-9930-4113-A945-429D84E256FF}" destId="{85A2446F-F9AF-4504-8F7D-4C5998A112C3}" srcOrd="2" destOrd="0" presId="urn:microsoft.com/office/officeart/2005/8/layout/chevron2"/>
    <dgm:cxn modelId="{6A5098D2-C714-42AA-8DC8-DB61B0AE59A2}" type="presParOf" srcId="{85A2446F-F9AF-4504-8F7D-4C5998A112C3}" destId="{E0E864D7-820F-4DED-A031-7A80897CCD2E}" srcOrd="0" destOrd="0" presId="urn:microsoft.com/office/officeart/2005/8/layout/chevron2"/>
    <dgm:cxn modelId="{86E2A73A-186D-4BB1-87D9-8C23243685A0}" type="presParOf" srcId="{85A2446F-F9AF-4504-8F7D-4C5998A112C3}" destId="{211E5548-C79C-41A6-9A6F-487D1F3B9620}" srcOrd="1" destOrd="0" presId="urn:microsoft.com/office/officeart/2005/8/layout/chevron2"/>
    <dgm:cxn modelId="{5DA09D75-8C38-471F-8679-F436431812BC}" type="presParOf" srcId="{68A3C193-9930-4113-A945-429D84E256FF}" destId="{B2907FC0-C96F-443E-BA66-A28F190BBDD6}" srcOrd="3" destOrd="0" presId="urn:microsoft.com/office/officeart/2005/8/layout/chevron2"/>
    <dgm:cxn modelId="{11481110-F2E7-445A-9DF6-148519AFAF86}" type="presParOf" srcId="{68A3C193-9930-4113-A945-429D84E256FF}" destId="{2C9AC8A2-9FF5-4B62-8F2D-846D83E8FA18}" srcOrd="4" destOrd="0" presId="urn:microsoft.com/office/officeart/2005/8/layout/chevron2"/>
    <dgm:cxn modelId="{AB579147-EE26-43A0-81F2-ACD731823D87}" type="presParOf" srcId="{2C9AC8A2-9FF5-4B62-8F2D-846D83E8FA18}" destId="{693B2F71-669E-480E-BAF9-41B14BDC5604}" srcOrd="0" destOrd="0" presId="urn:microsoft.com/office/officeart/2005/8/layout/chevron2"/>
    <dgm:cxn modelId="{8A6D1174-4082-4CB9-A336-5FBAD56FEF63}" type="presParOf" srcId="{2C9AC8A2-9FF5-4B62-8F2D-846D83E8FA18}" destId="{9195E45E-79B3-4C65-8FBA-2EFAE9DB3133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EB9C-B417-4D78-9DD7-EB3DB9F803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E65D-F59E-4C09-A42D-9E8DF83B7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181AB1-0A2C-4EF9-AF3B-518FFFF4E968}" type="datetime1">
              <a:rPr lang="en-US" smtClean="0"/>
              <a:t>2/7/2023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Dr Lakshmi Bharathi M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9A53-016F-437F-BEAE-F75D26C275F9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Lakshmi Bharathi 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7A1D40F-C95B-4E1D-A3CF-E4A464A9B9A3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n-US"/>
              <a:t>Dr Lakshmi Bharathi 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CA45-C44E-45DE-99B7-57EC1D93214C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Lakshmi Bharathi 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192705-B399-458D-A2D8-472F97BD9623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Dr Lakshmi Bharathi 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F9EE-1C82-4674-868D-6B4273BF27D4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Lakshmi Bharathi 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D6D-2321-466B-AC40-C09E41715B45}" type="datetime1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Lakshmi Bharathi 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30E7-6DD3-4016-A857-676FB24E3BE1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Lakshmi Bharathi 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BAEAD5-B172-470F-B7C4-68EC07251EFD}" type="datetime1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Dr Lakshmi Bharathi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2B46-2CA8-4977-AA7C-23242714824E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Lakshmi Bharathi 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5BC4-7916-472E-B228-86821F991DBD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Lakshmi Bharathi 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5054EE-7FA6-4C56-82D2-2B08FE79CC76}" type="datetime1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Dr Lakshmi Bharathi 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684" y="3796651"/>
            <a:ext cx="7489535" cy="2868168"/>
          </a:xfrm>
        </p:spPr>
        <p:txBody>
          <a:bodyPr/>
          <a:lstStyle/>
          <a:p>
            <a:r>
              <a:rPr lang="en-US" sz="2800" cap="none" dirty="0"/>
              <a:t>IV MEDICAL UNIT</a:t>
            </a:r>
            <a:r>
              <a:rPr lang="en" sz="2800" cap="none" dirty="0"/>
              <a:t/>
            </a:r>
            <a:br>
              <a:rPr lang="en" sz="2800" cap="none" dirty="0"/>
            </a:br>
            <a:r>
              <a:rPr lang="en" sz="2800" cap="none" dirty="0"/>
              <a:t>Department of General Medicine</a:t>
            </a:r>
            <a:br>
              <a:rPr lang="en" sz="2800" cap="none" dirty="0"/>
            </a:br>
            <a:r>
              <a:rPr lang="en" sz="2800" cap="none" dirty="0"/>
              <a:t>Govt.Rajaji Hospital,Madurai</a:t>
            </a:r>
            <a:endParaRPr lang="en-US" sz="2800" cap="none" baseline="30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1488463"/>
            <a:ext cx="5105400" cy="179762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Double</a:t>
            </a:r>
            <a:r>
              <a:rPr kumimoji="0" lang="en-US" sz="54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trouble</a:t>
            </a:r>
            <a:endParaRPr kumimoji="0" lang="en-US" sz="4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7DC3-6475-4909-ADDD-31B9D03FE43A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CVS</a:t>
            </a:r>
            <a:r>
              <a:rPr lang="en-IN" dirty="0"/>
              <a:t> – S1, S2 </a:t>
            </a: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RS</a:t>
            </a:r>
            <a:r>
              <a:rPr lang="en-IN" dirty="0"/>
              <a:t>  – Bilateral air entry equal</a:t>
            </a:r>
          </a:p>
          <a:p>
            <a:pPr>
              <a:buNone/>
            </a:pPr>
            <a:r>
              <a:rPr lang="en-IN" dirty="0"/>
              <a:t>       Normal vesicular breath sound </a:t>
            </a: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P/A </a:t>
            </a:r>
            <a:r>
              <a:rPr lang="en-IN" dirty="0"/>
              <a:t>–  </a:t>
            </a:r>
            <a:r>
              <a:rPr lang="en-IN" dirty="0" smtClean="0"/>
              <a:t>Soft, BS normal</a:t>
            </a:r>
            <a:endParaRPr lang="en-IN" dirty="0"/>
          </a:p>
          <a:p>
            <a:pPr>
              <a:buNone/>
            </a:pPr>
            <a:r>
              <a:rPr lang="en-IN" dirty="0"/>
              <a:t>   </a:t>
            </a:r>
            <a:r>
              <a:rPr lang="en-IN" dirty="0" smtClean="0"/>
              <a:t>      No </a:t>
            </a:r>
            <a:r>
              <a:rPr lang="en-IN" dirty="0"/>
              <a:t>organomegaly</a:t>
            </a: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CNS</a:t>
            </a:r>
            <a:r>
              <a:rPr lang="en-IN" dirty="0"/>
              <a:t> – No focal neurological deficit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3E7F-F601-42B6-B506-BAA8FB787893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/>
          <a:lstStyle/>
          <a:p>
            <a:pPr algn="ctr"/>
            <a:r>
              <a:rPr lang="en-IN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964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200" b="1" dirty="0">
                <a:solidFill>
                  <a:srgbClr val="0070C0"/>
                </a:solidFill>
              </a:rPr>
              <a:t>Dated on : </a:t>
            </a:r>
          </a:p>
          <a:p>
            <a:pPr>
              <a:buNone/>
            </a:pPr>
            <a:endParaRPr lang="en-IN" sz="72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IN" sz="72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A6B9-E1F9-430A-A68B-BCBA1E7B4195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D67C5F75-2FB1-43D6-9892-100C3F9F1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32745706"/>
              </p:ext>
            </p:extLst>
          </p:nvPr>
        </p:nvGraphicFramePr>
        <p:xfrm>
          <a:off x="1578936" y="1677163"/>
          <a:ext cx="5334000" cy="39621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02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3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3739">
                <a:tc>
                  <a:txBody>
                    <a:bodyPr/>
                    <a:lstStyle/>
                    <a:p>
                      <a:r>
                        <a:rPr lang="en-IN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COMPLETE</a:t>
                      </a:r>
                      <a:r>
                        <a:rPr lang="en-IN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BLOOD COUNT</a:t>
                      </a:r>
                      <a:endParaRPr lang="en-US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618">
                <a:tc>
                  <a:txBody>
                    <a:bodyPr/>
                    <a:lstStyle/>
                    <a:p>
                      <a:r>
                        <a:rPr lang="en-IN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TC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baseline="0" dirty="0" smtClean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618">
                <a:tc>
                  <a:txBody>
                    <a:bodyPr/>
                    <a:lstStyle/>
                    <a:p>
                      <a:r>
                        <a:rPr lang="en-IN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DC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N-68 / L-19 / M-13%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496">
                <a:tc>
                  <a:txBody>
                    <a:bodyPr/>
                    <a:lstStyle/>
                    <a:p>
                      <a:r>
                        <a:rPr lang="en-IN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HB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4.5 </a:t>
                      </a:r>
                      <a:r>
                        <a:rPr lang="en-IN" dirty="0" err="1" smtClean="0"/>
                        <a:t>gms</a:t>
                      </a:r>
                      <a:r>
                        <a:rPr lang="en-IN" dirty="0" smtClean="0"/>
                        <a:t> / dl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496">
                <a:tc>
                  <a:txBody>
                    <a:bodyPr/>
                    <a:lstStyle/>
                    <a:p>
                      <a:r>
                        <a:rPr lang="en-IN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PCV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 </a:t>
                      </a:r>
                      <a:r>
                        <a:rPr lang="en-IN" dirty="0"/>
                        <a:t>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618">
                <a:tc>
                  <a:txBody>
                    <a:bodyPr/>
                    <a:lstStyle/>
                    <a:p>
                      <a:r>
                        <a:rPr lang="en-IN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PLC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8054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88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/>
          <a:lstStyle/>
          <a:p>
            <a:pPr algn="ctr"/>
            <a:r>
              <a:rPr lang="en-IN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2964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1800" b="1" dirty="0">
                <a:solidFill>
                  <a:srgbClr val="0070C0"/>
                </a:solidFill>
              </a:rPr>
              <a:t>Dated on : 13/8/2022</a:t>
            </a:r>
          </a:p>
          <a:p>
            <a:pPr>
              <a:buNone/>
            </a:pPr>
            <a:endParaRPr lang="en-IN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1800" b="1" dirty="0">
                <a:solidFill>
                  <a:srgbClr val="FF0000"/>
                </a:solidFill>
              </a:rPr>
              <a:t>Random Blood Sugar - </a:t>
            </a:r>
            <a:r>
              <a:rPr lang="en-IN" sz="1800" b="1" dirty="0"/>
              <a:t>87mg</a:t>
            </a:r>
            <a:r>
              <a:rPr lang="en-IN" sz="1800" b="1" dirty="0" smtClean="0"/>
              <a:t>%         </a:t>
            </a:r>
            <a:r>
              <a:rPr lang="en-US" sz="1800" dirty="0" smtClean="0"/>
              <a:t>Fasting blood sugar – 90 mgs</a:t>
            </a:r>
          </a:p>
          <a:p>
            <a:pPr>
              <a:buNone/>
            </a:pPr>
            <a:r>
              <a:rPr lang="en-US" sz="1800" dirty="0" smtClean="0"/>
              <a:t>                                                       </a:t>
            </a:r>
            <a:r>
              <a:rPr lang="en-US" sz="1800" dirty="0" err="1" smtClean="0"/>
              <a:t>Sr.cholesterol</a:t>
            </a:r>
            <a:r>
              <a:rPr lang="en-US" sz="1800" dirty="0" smtClean="0"/>
              <a:t> – 105 mg/dl</a:t>
            </a:r>
          </a:p>
          <a:p>
            <a:pPr>
              <a:buNone/>
            </a:pPr>
            <a:r>
              <a:rPr lang="en-US" sz="1800" dirty="0" smtClean="0"/>
              <a:t>                                                       </a:t>
            </a:r>
            <a:r>
              <a:rPr lang="en-US" sz="1800" dirty="0" err="1" smtClean="0"/>
              <a:t>Sr.triglyceride</a:t>
            </a:r>
            <a:r>
              <a:rPr lang="en-US" sz="1800" dirty="0" smtClean="0"/>
              <a:t> – 130 mg/dl</a:t>
            </a:r>
          </a:p>
          <a:p>
            <a:pPr>
              <a:buNone/>
            </a:pPr>
            <a:r>
              <a:rPr lang="en-IN" sz="1800" b="1" dirty="0" smtClean="0">
                <a:solidFill>
                  <a:srgbClr val="FF0000"/>
                </a:solidFill>
              </a:rPr>
              <a:t>Urine </a:t>
            </a:r>
            <a:r>
              <a:rPr lang="en-IN" sz="1800" b="1" dirty="0">
                <a:solidFill>
                  <a:srgbClr val="FF0000"/>
                </a:solidFill>
              </a:rPr>
              <a:t>Routine </a:t>
            </a:r>
            <a:r>
              <a:rPr lang="en-IN" sz="1800" b="1" dirty="0" smtClean="0">
                <a:solidFill>
                  <a:srgbClr val="FF0000"/>
                </a:solidFill>
              </a:rPr>
              <a:t>                               Renal function test :</a:t>
            </a:r>
            <a:endParaRPr lang="en-IN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1800" b="1" dirty="0"/>
              <a:t>Albumin </a:t>
            </a:r>
            <a:r>
              <a:rPr lang="en-IN" sz="1800" b="1" dirty="0" smtClean="0"/>
              <a:t>nil                                    urea - 19 </a:t>
            </a:r>
            <a:endParaRPr lang="en-IN" sz="1800" b="1" dirty="0"/>
          </a:p>
          <a:p>
            <a:pPr>
              <a:buNone/>
            </a:pPr>
            <a:r>
              <a:rPr lang="en-IN" sz="1800" b="1" dirty="0"/>
              <a:t>Sugar </a:t>
            </a:r>
            <a:r>
              <a:rPr lang="en-IN" sz="1800" b="1" dirty="0" smtClean="0"/>
              <a:t>nil                                         </a:t>
            </a:r>
            <a:r>
              <a:rPr lang="en-IN" sz="1800" b="1" dirty="0" err="1" smtClean="0"/>
              <a:t>cr</a:t>
            </a:r>
            <a:r>
              <a:rPr lang="en-IN" sz="1800" b="1" dirty="0" smtClean="0"/>
              <a:t> – 0.9</a:t>
            </a:r>
            <a:endParaRPr lang="en-IN" sz="1800" b="1" dirty="0"/>
          </a:p>
          <a:p>
            <a:pPr>
              <a:buNone/>
            </a:pPr>
            <a:r>
              <a:rPr lang="en-IN" sz="1800" b="1" dirty="0"/>
              <a:t>Pus 2 to 5 cells</a:t>
            </a:r>
          </a:p>
          <a:p>
            <a:pPr>
              <a:buNone/>
            </a:pPr>
            <a:endParaRPr lang="en-IN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1800" b="1" dirty="0">
                <a:solidFill>
                  <a:srgbClr val="FF0000"/>
                </a:solidFill>
              </a:rPr>
              <a:t>Liver function test</a:t>
            </a:r>
          </a:p>
          <a:p>
            <a:pPr>
              <a:buNone/>
            </a:pPr>
            <a:r>
              <a:rPr lang="en-IN" sz="1800" b="1" dirty="0"/>
              <a:t> Total </a:t>
            </a:r>
            <a:r>
              <a:rPr lang="en-IN" sz="1800" b="1" dirty="0" err="1" smtClean="0"/>
              <a:t>bilirubrin</a:t>
            </a:r>
            <a:r>
              <a:rPr lang="en-IN" sz="1800" b="1" dirty="0" smtClean="0"/>
              <a:t> – 2.3mg/dl</a:t>
            </a:r>
            <a:endParaRPr lang="en-IN" sz="1800" b="1" dirty="0"/>
          </a:p>
          <a:p>
            <a:pPr>
              <a:buNone/>
            </a:pPr>
            <a:r>
              <a:rPr lang="en-IN" sz="1800" b="1" dirty="0"/>
              <a:t> Direct </a:t>
            </a:r>
            <a:r>
              <a:rPr lang="en-IN" sz="1800" b="1" dirty="0" err="1" smtClean="0"/>
              <a:t>bilirubrin</a:t>
            </a:r>
            <a:r>
              <a:rPr lang="en-IN" sz="1800" b="1" dirty="0" smtClean="0"/>
              <a:t> - 0.8mg/dl</a:t>
            </a:r>
            <a:endParaRPr lang="en-IN" sz="1800" b="1" dirty="0"/>
          </a:p>
          <a:p>
            <a:pPr>
              <a:buNone/>
            </a:pPr>
            <a:r>
              <a:rPr lang="en-IN" sz="1800" b="1" dirty="0"/>
              <a:t> Indirect </a:t>
            </a:r>
            <a:r>
              <a:rPr lang="en-IN" sz="1800" b="1" dirty="0" err="1" smtClean="0"/>
              <a:t>bilirubrin</a:t>
            </a:r>
            <a:r>
              <a:rPr lang="en-IN" sz="1800" b="1" dirty="0" smtClean="0"/>
              <a:t> – 1.5mg/dl</a:t>
            </a:r>
            <a:endParaRPr lang="en-IN" sz="1800" b="1" dirty="0"/>
          </a:p>
          <a:p>
            <a:pPr>
              <a:buNone/>
            </a:pPr>
            <a:r>
              <a:rPr lang="en-IN" sz="1800" b="1" dirty="0"/>
              <a:t> </a:t>
            </a:r>
            <a:r>
              <a:rPr lang="en-IN" sz="1800" b="1" dirty="0" smtClean="0"/>
              <a:t>SGOT - 25 </a:t>
            </a:r>
            <a:r>
              <a:rPr lang="en-IN" sz="1800" b="1" dirty="0"/>
              <a:t>U/L</a:t>
            </a:r>
          </a:p>
          <a:p>
            <a:pPr>
              <a:buNone/>
            </a:pPr>
            <a:r>
              <a:rPr lang="en-IN" sz="1800" b="1" dirty="0"/>
              <a:t> </a:t>
            </a:r>
            <a:r>
              <a:rPr lang="en-IN" sz="1800" b="1" dirty="0" smtClean="0"/>
              <a:t>SGPT - 26 </a:t>
            </a:r>
            <a:r>
              <a:rPr lang="en-IN" sz="1800" b="1" dirty="0"/>
              <a:t>U/L</a:t>
            </a:r>
          </a:p>
          <a:p>
            <a:pPr>
              <a:buNone/>
            </a:pPr>
            <a:r>
              <a:rPr lang="en-IN" sz="1800" b="1" dirty="0"/>
              <a:t> </a:t>
            </a:r>
            <a:r>
              <a:rPr lang="en-IN" sz="1800" b="1" dirty="0" smtClean="0"/>
              <a:t>ALP - 83 </a:t>
            </a:r>
            <a:r>
              <a:rPr lang="en-IN" sz="1800" b="1" dirty="0"/>
              <a:t>U/L</a:t>
            </a:r>
          </a:p>
          <a:p>
            <a:pPr marL="0" indent="0">
              <a:buNone/>
            </a:pPr>
            <a:endParaRPr lang="en-IN" sz="1800" b="1" dirty="0"/>
          </a:p>
          <a:p>
            <a:pPr marL="0" indent="0">
              <a:buNone/>
            </a:pPr>
            <a:endParaRPr lang="en-IN" sz="1800" dirty="0"/>
          </a:p>
          <a:p>
            <a:pPr>
              <a:buNone/>
            </a:pPr>
            <a:endParaRPr lang="en-IN" sz="1800" b="1" dirty="0"/>
          </a:p>
          <a:p>
            <a:pPr>
              <a:buNone/>
            </a:pPr>
            <a:endParaRPr lang="en-IN" sz="1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IN" sz="1800" dirty="0"/>
          </a:p>
          <a:p>
            <a:pPr>
              <a:buNone/>
            </a:pPr>
            <a:endParaRPr lang="en-IN" sz="1800" dirty="0"/>
          </a:p>
          <a:p>
            <a:pPr>
              <a:buNone/>
            </a:pPr>
            <a:endParaRPr lang="en-IN" sz="1800" dirty="0"/>
          </a:p>
          <a:p>
            <a:pPr>
              <a:buNone/>
            </a:pPr>
            <a:r>
              <a:rPr lang="en-I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A1AF-9CED-4C22-93DA-5D0DBC3CD041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IN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53889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200" b="1" dirty="0">
                <a:solidFill>
                  <a:srgbClr val="0070C0"/>
                </a:solidFill>
              </a:rPr>
              <a:t>Dated on : 13/8/2022</a:t>
            </a:r>
          </a:p>
          <a:p>
            <a:pPr>
              <a:buNone/>
            </a:pPr>
            <a:r>
              <a:rPr lang="en-IN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SMEAR STUDY</a:t>
            </a:r>
          </a:p>
          <a:p>
            <a:r>
              <a:rPr lang="en-IN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200" dirty="0"/>
              <a:t>TC-5100cells; </a:t>
            </a:r>
            <a:r>
              <a:rPr lang="en-IN" sz="2200" dirty="0" smtClean="0"/>
              <a:t>RBC-3.08 million/cu mm</a:t>
            </a:r>
            <a:r>
              <a:rPr lang="en-IN" sz="2200" dirty="0"/>
              <a:t>;</a:t>
            </a:r>
          </a:p>
          <a:p>
            <a:pPr>
              <a:buNone/>
            </a:pPr>
            <a:r>
              <a:rPr lang="en-IN" sz="2200" dirty="0"/>
              <a:t>    </a:t>
            </a:r>
            <a:r>
              <a:rPr lang="en-IN" sz="2200" dirty="0" smtClean="0"/>
              <a:t>HB-4.5gms</a:t>
            </a:r>
            <a:r>
              <a:rPr lang="en-IN" sz="2200" dirty="0"/>
              <a:t>; </a:t>
            </a:r>
            <a:r>
              <a:rPr lang="en-IN" sz="2200" dirty="0" smtClean="0"/>
              <a:t>HCT-12</a:t>
            </a:r>
            <a:r>
              <a:rPr lang="en-IN" sz="2200" b="1" dirty="0" smtClean="0"/>
              <a:t>%; </a:t>
            </a:r>
            <a:r>
              <a:rPr lang="en-IN" sz="2200" dirty="0" smtClean="0"/>
              <a:t>PLT-5000;</a:t>
            </a:r>
            <a:endParaRPr lang="en-IN" sz="2200" dirty="0"/>
          </a:p>
          <a:p>
            <a:pPr>
              <a:buNone/>
            </a:pPr>
            <a:r>
              <a:rPr lang="en-IN" sz="2200" dirty="0"/>
              <a:t>    </a:t>
            </a:r>
            <a:r>
              <a:rPr lang="en-GB" sz="2200" dirty="0"/>
              <a:t>DC  </a:t>
            </a:r>
            <a:r>
              <a:rPr lang="en-GB" sz="2200" dirty="0" smtClean="0"/>
              <a:t>N - 56%; L -34%; E-6%; M - </a:t>
            </a:r>
            <a:r>
              <a:rPr lang="en-GB" sz="2200" dirty="0"/>
              <a:t>4</a:t>
            </a:r>
            <a:r>
              <a:rPr lang="en-GB" sz="2200" dirty="0" smtClean="0"/>
              <a:t>%</a:t>
            </a:r>
          </a:p>
          <a:p>
            <a:pPr>
              <a:buNone/>
            </a:pPr>
            <a:r>
              <a:rPr lang="en-GB" sz="2200" dirty="0" smtClean="0"/>
              <a:t>    MCV : 80</a:t>
            </a:r>
          </a:p>
          <a:p>
            <a:pPr>
              <a:buNone/>
            </a:pPr>
            <a:r>
              <a:rPr lang="en-GB" sz="2200" dirty="0" smtClean="0"/>
              <a:t>   MCH : </a:t>
            </a:r>
          </a:p>
          <a:p>
            <a:pPr>
              <a:buNone/>
            </a:pPr>
            <a:r>
              <a:rPr lang="en-GB" sz="2200" dirty="0" smtClean="0"/>
              <a:t>   MCHC:28</a:t>
            </a:r>
          </a:p>
          <a:p>
            <a:pPr>
              <a:buNone/>
            </a:pPr>
            <a:r>
              <a:rPr lang="en-GB" sz="2200" dirty="0" smtClean="0"/>
              <a:t>  RETICULOCYTE COUNT : 10 %</a:t>
            </a:r>
          </a:p>
          <a:p>
            <a:pPr>
              <a:buNone/>
            </a:pPr>
            <a:r>
              <a:rPr lang="en-GB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IN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200" dirty="0"/>
          </a:p>
          <a:p>
            <a:pPr>
              <a:buNone/>
            </a:pPr>
            <a:r>
              <a:rPr lang="en-IN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897D-5F72-4D63-8C5C-919D772DC049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6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RBC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anisopoikilocytosis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hypochromic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microcytes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elongated cells.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WBCS count normal No atypical cells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  N-56%; L-34%; E-6%; M- 4%  </a:t>
            </a: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counts diminished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Parasites seen.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Imp: </a:t>
            </a:r>
            <a:r>
              <a:rPr lang="en-GB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bicytopenia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0096-18F0-43A1-AADC-4F7A074E9D84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90600"/>
          </a:xfrm>
        </p:spPr>
        <p:txBody>
          <a:bodyPr>
            <a:normAutofit/>
          </a:bodyPr>
          <a:lstStyle/>
          <a:p>
            <a:r>
              <a:rPr lang="en-IN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46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FF0000"/>
                </a:solidFill>
              </a:rPr>
              <a:t>VCTC-</a:t>
            </a:r>
            <a:r>
              <a:rPr lang="en-US" sz="2400" b="1" dirty="0">
                <a:solidFill>
                  <a:srgbClr val="FF0000"/>
                </a:solidFill>
              </a:rPr>
              <a:t>Voluntary Counseling and Testing Centre</a:t>
            </a:r>
          </a:p>
          <a:p>
            <a:pPr>
              <a:buNone/>
            </a:pPr>
            <a:endParaRPr lang="en-IN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sz="2400" b="1" dirty="0">
                <a:solidFill>
                  <a:srgbClr val="0070C0"/>
                </a:solidFill>
              </a:rPr>
              <a:t>Result : </a:t>
            </a:r>
            <a:r>
              <a:rPr lang="en-IN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NON-REACTIVE</a:t>
            </a:r>
          </a:p>
          <a:p>
            <a:pPr>
              <a:buNone/>
            </a:pPr>
            <a:endParaRPr lang="en-IN" sz="24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IN" sz="2400" b="1" dirty="0">
                <a:solidFill>
                  <a:srgbClr val="FF0000"/>
                </a:solidFill>
              </a:rPr>
              <a:t>Viral Markers</a:t>
            </a:r>
          </a:p>
          <a:p>
            <a:pPr>
              <a:buNone/>
            </a:pPr>
            <a:endParaRPr lang="en-I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2400" b="1" dirty="0">
                <a:solidFill>
                  <a:srgbClr val="0070C0"/>
                </a:solidFill>
              </a:rPr>
              <a:t>HBS Ag: </a:t>
            </a:r>
            <a:r>
              <a:rPr lang="en-IN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</a:p>
          <a:p>
            <a:pPr>
              <a:buNone/>
            </a:pPr>
            <a:r>
              <a:rPr lang="en-IN" sz="2400" b="1" dirty="0">
                <a:solidFill>
                  <a:srgbClr val="0070C0"/>
                </a:solidFill>
              </a:rPr>
              <a:t>HCV    : </a:t>
            </a:r>
            <a:r>
              <a:rPr lang="en-IN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</a:p>
          <a:p>
            <a:pPr>
              <a:buNone/>
            </a:pPr>
            <a:endParaRPr lang="en-IN" sz="2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IN" sz="24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IN" sz="24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2400" b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6367-9E5C-4901-B88C-529CDA928F58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USG ABDOMEN AND PELVIS SCAN REPORT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54133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/>
          </a:p>
          <a:p>
            <a:r>
              <a:rPr lang="en-GB" u="sng" dirty="0"/>
              <a:t>LIVER</a:t>
            </a:r>
            <a:endParaRPr lang="en-US" u="sng" dirty="0"/>
          </a:p>
          <a:p>
            <a:pPr>
              <a:buNone/>
            </a:pPr>
            <a:r>
              <a:rPr lang="en-IN" dirty="0"/>
              <a:t> </a:t>
            </a:r>
            <a:r>
              <a:rPr lang="en-GB" dirty="0"/>
              <a:t>Measures 14 cm</a:t>
            </a:r>
            <a:r>
              <a:rPr lang="en-GB" dirty="0" smtClean="0"/>
              <a:t>. </a:t>
            </a:r>
            <a:r>
              <a:rPr lang="en-GB" dirty="0"/>
              <a:t>NORMAL echoes</a:t>
            </a:r>
          </a:p>
          <a:p>
            <a:pPr>
              <a:buNone/>
            </a:pPr>
            <a:r>
              <a:rPr lang="en-GB" dirty="0"/>
              <a:t> No HBR/CBD dilatation.</a:t>
            </a:r>
            <a:endParaRPr lang="en-US" dirty="0"/>
          </a:p>
          <a:p>
            <a:pPr>
              <a:buNone/>
            </a:pPr>
            <a:r>
              <a:rPr lang="en-IN" dirty="0"/>
              <a:t> </a:t>
            </a:r>
            <a:r>
              <a:rPr lang="en-GB" dirty="0"/>
              <a:t>No focal lesions. Portal vein appear normal.</a:t>
            </a:r>
          </a:p>
          <a:p>
            <a:r>
              <a:rPr lang="en-IN" u="sng" dirty="0"/>
              <a:t>GALL BLADDER</a:t>
            </a:r>
            <a:endParaRPr lang="en-US" u="sng" dirty="0"/>
          </a:p>
          <a:p>
            <a:pPr>
              <a:buNone/>
            </a:pPr>
            <a:r>
              <a:rPr lang="en-IN" dirty="0"/>
              <a:t> </a:t>
            </a:r>
            <a:r>
              <a:rPr lang="en-GB" dirty="0"/>
              <a:t>Distended. No calculus/Wall thickening.</a:t>
            </a:r>
          </a:p>
          <a:p>
            <a:r>
              <a:rPr lang="en-GB" u="sng" dirty="0"/>
              <a:t>PANCREAS</a:t>
            </a:r>
          </a:p>
          <a:p>
            <a:pPr>
              <a:buNone/>
            </a:pPr>
            <a:r>
              <a:rPr lang="en-GB" dirty="0"/>
              <a:t>  </a:t>
            </a:r>
            <a:r>
              <a:rPr lang="en-GB" dirty="0">
                <a:solidFill>
                  <a:srgbClr val="0070C0"/>
                </a:solidFill>
              </a:rPr>
              <a:t> Obscured</a:t>
            </a:r>
          </a:p>
          <a:p>
            <a:r>
              <a:rPr lang="en-GB" u="sng" dirty="0"/>
              <a:t>SPLEEN</a:t>
            </a:r>
            <a:endParaRPr lang="en-US" u="sng" dirty="0"/>
          </a:p>
          <a:p>
            <a:pPr>
              <a:buNone/>
            </a:pPr>
            <a:r>
              <a:rPr lang="en-GB" dirty="0"/>
              <a:t>  Measures normal </a:t>
            </a:r>
            <a:r>
              <a:rPr lang="en-GB" dirty="0" smtClean="0"/>
              <a:t>with normal </a:t>
            </a:r>
            <a:r>
              <a:rPr lang="en-GB" dirty="0"/>
              <a:t>echoes</a:t>
            </a:r>
            <a:endParaRPr lang="en-US" b="1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FB74-F367-43D5-9E89-7A4526D533EA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3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6280"/>
            <a:ext cx="7239000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USG ABDOMEN AND PELVIS SCAN REPORT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KIDNEYS</a:t>
            </a:r>
            <a:endParaRPr lang="en-US" u="sng" dirty="0"/>
          </a:p>
          <a:p>
            <a:pPr>
              <a:buNone/>
            </a:pPr>
            <a:r>
              <a:rPr lang="en-GB" dirty="0"/>
              <a:t>   RK measures normal with normal echoes.</a:t>
            </a:r>
            <a:endParaRPr lang="en-US" dirty="0"/>
          </a:p>
          <a:p>
            <a:pPr>
              <a:buNone/>
            </a:pPr>
            <a:r>
              <a:rPr lang="en-GB" dirty="0"/>
              <a:t>   LK measures normal with normal echoes.</a:t>
            </a:r>
            <a:endParaRPr lang="en-US" dirty="0"/>
          </a:p>
          <a:p>
            <a:pPr>
              <a:buNone/>
            </a:pPr>
            <a:r>
              <a:rPr lang="en-GB" dirty="0"/>
              <a:t>   Cortical echoes normal </a:t>
            </a:r>
          </a:p>
          <a:p>
            <a:pPr>
              <a:buNone/>
            </a:pPr>
            <a:r>
              <a:rPr lang="en-GB" u="sng" dirty="0"/>
              <a:t>BLADDER</a:t>
            </a:r>
          </a:p>
          <a:p>
            <a:pPr>
              <a:buNone/>
            </a:pPr>
            <a:r>
              <a:rPr lang="en-IN" dirty="0"/>
              <a:t>   </a:t>
            </a:r>
            <a:r>
              <a:rPr lang="en-GB" dirty="0"/>
              <a:t>Empty. No Calculus/mass/wall thickening.</a:t>
            </a:r>
          </a:p>
          <a:p>
            <a:pPr>
              <a:buNone/>
            </a:pPr>
            <a:endParaRPr lang="en-I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</a:t>
            </a:r>
          </a:p>
          <a:p>
            <a:pPr>
              <a:buNone/>
            </a:pPr>
            <a:r>
              <a:rPr lang="en-US" dirty="0" smtClean="0"/>
              <a:t> NORMAL STUDY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6BD0-E4DF-4DAC-B9D8-0D14F6794D69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8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 – 54 mm</a:t>
            </a:r>
          </a:p>
          <a:p>
            <a:r>
              <a:rPr lang="en-US" dirty="0" smtClean="0"/>
              <a:t>CRP – NEGATIVE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DCT – POSITIVE </a:t>
            </a:r>
          </a:p>
          <a:p>
            <a:r>
              <a:rPr lang="en-US" dirty="0" smtClean="0"/>
              <a:t>PT – 12.2</a:t>
            </a:r>
          </a:p>
          <a:p>
            <a:r>
              <a:rPr lang="en-US" dirty="0" smtClean="0"/>
              <a:t>INR – 0.9</a:t>
            </a:r>
          </a:p>
          <a:p>
            <a:r>
              <a:rPr lang="en-US" dirty="0" err="1" smtClean="0"/>
              <a:t>Aptt</a:t>
            </a:r>
            <a:r>
              <a:rPr lang="en-US" dirty="0" smtClean="0"/>
              <a:t> -25.5</a:t>
            </a:r>
          </a:p>
          <a:p>
            <a:pPr>
              <a:buNone/>
            </a:pPr>
            <a:r>
              <a:rPr lang="en-US" dirty="0" smtClean="0"/>
              <a:t>ANA by </a:t>
            </a:r>
            <a:r>
              <a:rPr lang="en-US" dirty="0" err="1" smtClean="0"/>
              <a:t>elisa</a:t>
            </a:r>
            <a:r>
              <a:rPr lang="en-US" dirty="0" smtClean="0"/>
              <a:t> – negative</a:t>
            </a:r>
          </a:p>
          <a:p>
            <a:pPr>
              <a:buNone/>
            </a:pPr>
            <a:r>
              <a:rPr lang="en-US" dirty="0" smtClean="0"/>
              <a:t>BLEEDING TIME – </a:t>
            </a:r>
            <a:r>
              <a:rPr lang="en-US" dirty="0" smtClean="0"/>
              <a:t>3 </a:t>
            </a:r>
            <a:r>
              <a:rPr lang="en-US" dirty="0" err="1" smtClean="0"/>
              <a:t>mins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CLOTTING TIME </a:t>
            </a:r>
            <a:r>
              <a:rPr lang="en-US" dirty="0" smtClean="0"/>
              <a:t>– 6 </a:t>
            </a:r>
            <a:r>
              <a:rPr lang="en-US" dirty="0" err="1" smtClean="0"/>
              <a:t>mins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DC0E-00B6-4085-A999-978FA4CCC2FE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 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was diagnosed as </a:t>
            </a:r>
            <a:r>
              <a:rPr lang="en-US" dirty="0" smtClean="0">
                <a:solidFill>
                  <a:srgbClr val="FF0000"/>
                </a:solidFill>
              </a:rPr>
              <a:t>EVANS</a:t>
            </a:r>
            <a:r>
              <a:rPr lang="en-US" dirty="0" smtClean="0"/>
              <a:t> syndrome and was started on treatment with pulse </a:t>
            </a:r>
            <a:r>
              <a:rPr lang="en-US" dirty="0" err="1" smtClean="0"/>
              <a:t>dexa</a:t>
            </a:r>
            <a:r>
              <a:rPr lang="en-US" dirty="0" smtClean="0"/>
              <a:t> therapy.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Platelet count not improved. Hence pt given 2 doses of IVIG.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Planned for second line drugs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C68-C93A-4FBC-91C0-6C73ACB7554D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276600" y="2895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429000" y="46482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chief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416"/>
            <a:ext cx="75438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/>
              <a:t>  </a:t>
            </a:r>
            <a:r>
              <a:rPr lang="en-IN" dirty="0" smtClean="0"/>
              <a:t>28 </a:t>
            </a:r>
            <a:r>
              <a:rPr lang="en-IN" dirty="0"/>
              <a:t>years old </a:t>
            </a:r>
            <a:r>
              <a:rPr lang="en-IN" dirty="0" smtClean="0"/>
              <a:t>female  </a:t>
            </a:r>
            <a:endParaRPr lang="en-IN" dirty="0"/>
          </a:p>
          <a:p>
            <a:endParaRPr lang="en-IN" dirty="0"/>
          </a:p>
          <a:p>
            <a:r>
              <a:rPr lang="en-IN" dirty="0" smtClean="0"/>
              <a:t>Gum bleeding 1 week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83A7-48E1-464C-8DAE-AAF3C6FD0B77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4084963"/>
            <a:ext cx="972384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DD2-F8F2-4FB6-B744-1246F30C3D67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CHEST :</a:t>
            </a:r>
            <a:endParaRPr lang="en-US" dirty="0"/>
          </a:p>
        </p:txBody>
      </p:sp>
      <p:pic>
        <p:nvPicPr>
          <p:cNvPr id="7" name="Content Placeholder 6" descr="WhatsApp Image 2023-01-24 at 12.59.55 AM.jpeg"/>
          <p:cNvPicPr>
            <a:picLocks noGrp="1" noChangeAspect="1"/>
          </p:cNvPicPr>
          <p:nvPr>
            <p:ph idx="1"/>
          </p:nvPr>
        </p:nvPicPr>
        <p:blipFill>
          <a:blip r:embed="rId2"/>
          <a:srcRect l="9200" r="4929" b="7952"/>
          <a:stretch>
            <a:fillRect/>
          </a:stretch>
        </p:blipFill>
        <p:spPr>
          <a:xfrm>
            <a:off x="1981200" y="1524000"/>
            <a:ext cx="4495800" cy="5029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71E1-F7FB-4EED-90C5-F0B188E1AFD4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hatsApp Image 2023-01-24 at 12.59.55 AM.jpeg"/>
          <p:cNvPicPr>
            <a:picLocks noGrp="1" noChangeAspect="1"/>
          </p:cNvPicPr>
          <p:nvPr>
            <p:ph idx="1"/>
          </p:nvPr>
        </p:nvPicPr>
        <p:blipFill>
          <a:blip r:embed="rId2"/>
          <a:srcRect t="68981" r="9122" b="7435"/>
          <a:stretch>
            <a:fillRect/>
          </a:stretch>
        </p:blipFill>
        <p:spPr>
          <a:xfrm>
            <a:off x="609600" y="1371600"/>
            <a:ext cx="7010400" cy="5486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0C19-E179-4BBF-9F37-AAE975A92950}" type="datetime1">
              <a:rPr lang="en-US" smtClean="0"/>
              <a:t>2/7/2023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1A21F4-675B-4DA3-8555-C71D9507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05" y="1143000"/>
            <a:ext cx="5575389" cy="1613039"/>
          </a:xfrm>
          <a:noFill/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What is Next ?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18C8A7-6E41-4AAD-B9B6-BC1C9527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25867"/>
            <a:ext cx="5575389" cy="35905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4813-E18D-440E-8F1F-D1AA69C74BD7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88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00"/>
            <a:ext cx="7239000" cy="472440"/>
          </a:xfrm>
        </p:spPr>
        <p:txBody>
          <a:bodyPr>
            <a:normAutofit fontScale="90000"/>
          </a:bodyPr>
          <a:lstStyle/>
          <a:p>
            <a:r>
              <a:rPr lang="en-IN" dirty="0"/>
              <a:t>HISTORY OF PRESENTING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5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/>
              <a:t>   </a:t>
            </a:r>
            <a:r>
              <a:rPr lang="en-IN" dirty="0" smtClean="0"/>
              <a:t>Patient normal </a:t>
            </a:r>
            <a:r>
              <a:rPr lang="en-IN" dirty="0"/>
              <a:t>3</a:t>
            </a:r>
            <a:r>
              <a:rPr lang="en-IN" dirty="0" smtClean="0"/>
              <a:t> </a:t>
            </a:r>
            <a:r>
              <a:rPr lang="en-IN" dirty="0"/>
              <a:t>month </a:t>
            </a:r>
            <a:r>
              <a:rPr lang="en-IN" dirty="0" smtClean="0"/>
              <a:t>back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H/o </a:t>
            </a:r>
            <a:r>
              <a:rPr lang="en-IN" dirty="0" smtClean="0"/>
              <a:t>gum bleeding  1 week</a:t>
            </a:r>
            <a:endParaRPr lang="en-IN" dirty="0"/>
          </a:p>
          <a:p>
            <a:r>
              <a:rPr lang="en-IN" dirty="0" smtClean="0"/>
              <a:t>       easy </a:t>
            </a:r>
            <a:r>
              <a:rPr lang="en-IN" dirty="0" err="1" smtClean="0"/>
              <a:t>fatiguability</a:t>
            </a:r>
            <a:r>
              <a:rPr lang="en-IN" dirty="0" smtClean="0"/>
              <a:t>  3 months </a:t>
            </a:r>
            <a:endParaRPr lang="en-IN" dirty="0"/>
          </a:p>
          <a:p>
            <a:r>
              <a:rPr lang="en-IN" dirty="0" smtClean="0"/>
              <a:t>       </a:t>
            </a:r>
            <a:r>
              <a:rPr lang="en-IN" dirty="0" err="1" smtClean="0"/>
              <a:t>menorrhagia</a:t>
            </a:r>
            <a:r>
              <a:rPr lang="en-IN" dirty="0" smtClean="0"/>
              <a:t> </a:t>
            </a:r>
            <a:endParaRPr lang="en-IN" dirty="0"/>
          </a:p>
          <a:p>
            <a:r>
              <a:rPr lang="en-IN" dirty="0" smtClean="0"/>
              <a:t> No h/o swelling of legs</a:t>
            </a:r>
            <a:endParaRPr lang="en-IN" dirty="0"/>
          </a:p>
          <a:p>
            <a:r>
              <a:rPr lang="en-IN" dirty="0" smtClean="0"/>
              <a:t>             chest pain, palpitation</a:t>
            </a:r>
            <a:endParaRPr lang="en-IN" dirty="0"/>
          </a:p>
          <a:p>
            <a:r>
              <a:rPr lang="en-IN" dirty="0" smtClean="0"/>
              <a:t>             </a:t>
            </a:r>
            <a:r>
              <a:rPr lang="en-IN" dirty="0" err="1" smtClean="0"/>
              <a:t>hematemesis</a:t>
            </a:r>
            <a:r>
              <a:rPr lang="en-IN" dirty="0" smtClean="0"/>
              <a:t>, </a:t>
            </a:r>
            <a:r>
              <a:rPr lang="en-IN" dirty="0" err="1" smtClean="0"/>
              <a:t>melena</a:t>
            </a:r>
            <a:r>
              <a:rPr lang="en-IN" dirty="0" smtClean="0"/>
              <a:t>, </a:t>
            </a:r>
            <a:r>
              <a:rPr lang="en-IN" dirty="0" err="1" smtClean="0"/>
              <a:t>hemoptysis</a:t>
            </a:r>
            <a:endParaRPr lang="en-IN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47E6-C2E6-4AED-B21F-1173891F5174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HISTORY OF PRESENTING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  <a:p>
            <a:pPr>
              <a:buFont typeface="Courier New" pitchFamily="49" charset="0"/>
              <a:buChar char="o"/>
            </a:pPr>
            <a:r>
              <a:rPr lang="en-IN" dirty="0" smtClean="0"/>
              <a:t>     No h/o fever</a:t>
            </a: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C81-7317-4C2F-9248-28C964DCF7D1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H/O </a:t>
            </a:r>
            <a:r>
              <a:rPr lang="en-IN" dirty="0" err="1" smtClean="0"/>
              <a:t>menorrhagia</a:t>
            </a:r>
            <a:r>
              <a:rPr lang="en-IN" dirty="0" smtClean="0"/>
              <a:t> treated in private hospital with OC PILLS for 3 months and</a:t>
            </a:r>
          </a:p>
          <a:p>
            <a:pPr>
              <a:buNone/>
            </a:pPr>
            <a:r>
              <a:rPr lang="en-IN" dirty="0" smtClean="0"/>
              <a:t>   blood transfusion given.</a:t>
            </a:r>
          </a:p>
          <a:p>
            <a:r>
              <a:rPr lang="en-IN" dirty="0" smtClean="0"/>
              <a:t>No h/o drug intake.</a:t>
            </a:r>
            <a:endParaRPr lang="en-IN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3FBF-7F52-4F3B-98A6-9E8551EE3E6C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IN" dirty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69249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3000" b="1" dirty="0">
                <a:solidFill>
                  <a:srgbClr val="FF0000"/>
                </a:solidFill>
              </a:rPr>
              <a:t>FAMILY HISTORY</a:t>
            </a:r>
          </a:p>
          <a:p>
            <a:pPr>
              <a:buNone/>
            </a:pPr>
            <a:r>
              <a:rPr lang="en-IN" sz="3000" dirty="0">
                <a:solidFill>
                  <a:srgbClr val="FF0000"/>
                </a:solidFill>
              </a:rPr>
              <a:t> </a:t>
            </a:r>
            <a:r>
              <a:rPr lang="en-IN" sz="3000" dirty="0"/>
              <a:t>No illness </a:t>
            </a:r>
            <a:r>
              <a:rPr lang="en-IN" sz="3000" dirty="0" smtClean="0"/>
              <a:t>in </a:t>
            </a:r>
            <a:r>
              <a:rPr lang="en-IN" sz="3000" dirty="0"/>
              <a:t>family members</a:t>
            </a:r>
            <a:r>
              <a:rPr lang="en-US" sz="3000" dirty="0"/>
              <a:t>.</a:t>
            </a:r>
          </a:p>
          <a:p>
            <a:pPr>
              <a:buNone/>
            </a:pPr>
            <a:endParaRPr lang="en-IN" sz="3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3000" b="1" dirty="0">
                <a:solidFill>
                  <a:srgbClr val="FF0000"/>
                </a:solidFill>
              </a:rPr>
              <a:t>PERSONAL HISTORY</a:t>
            </a:r>
          </a:p>
          <a:p>
            <a:pPr>
              <a:buNone/>
            </a:pPr>
            <a:r>
              <a:rPr lang="en-IN" sz="3000" dirty="0">
                <a:solidFill>
                  <a:srgbClr val="FF0000"/>
                </a:solidFill>
              </a:rPr>
              <a:t> </a:t>
            </a:r>
            <a:r>
              <a:rPr lang="en-IN" sz="3000" dirty="0"/>
              <a:t>Mixed diet</a:t>
            </a:r>
          </a:p>
          <a:p>
            <a:pPr>
              <a:buNone/>
            </a:pPr>
            <a:r>
              <a:rPr lang="en-IN" sz="3000" dirty="0">
                <a:solidFill>
                  <a:srgbClr val="FF0000"/>
                </a:solidFill>
              </a:rPr>
              <a:t> </a:t>
            </a:r>
            <a:r>
              <a:rPr lang="en-IN" sz="3000" dirty="0"/>
              <a:t>Normal bladder &amp; bowel habits </a:t>
            </a:r>
          </a:p>
          <a:p>
            <a:pPr>
              <a:buNone/>
            </a:pPr>
            <a:r>
              <a:rPr lang="en-IN" sz="3000" dirty="0"/>
              <a:t> Normal sleep pattern </a:t>
            </a:r>
          </a:p>
          <a:p>
            <a:pPr>
              <a:buNone/>
            </a:pPr>
            <a:r>
              <a:rPr lang="en-IN" sz="3000" dirty="0"/>
              <a:t> </a:t>
            </a:r>
          </a:p>
          <a:p>
            <a:pPr>
              <a:buNone/>
            </a:pPr>
            <a:r>
              <a:rPr lang="en-IN" sz="3000" b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IN" sz="3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3000" dirty="0"/>
              <a:t> </a:t>
            </a:r>
            <a:endParaRPr lang="en-IN" sz="3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74C-BEAE-479E-9D21-767A654E9919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IN" dirty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924800" cy="56418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Menstrual history: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           </a:t>
            </a:r>
            <a:r>
              <a:rPr lang="en-IN" sz="2400" b="1" dirty="0" smtClean="0"/>
              <a:t>H/o </a:t>
            </a:r>
            <a:r>
              <a:rPr lang="en-IN" sz="2400" b="1" dirty="0" err="1" smtClean="0"/>
              <a:t>menorrhagia</a:t>
            </a:r>
            <a:r>
              <a:rPr lang="en-IN" sz="2400" b="1" dirty="0" smtClean="0"/>
              <a:t>  3 months, lasting 10 days,    </a:t>
            </a:r>
          </a:p>
          <a:p>
            <a:pPr>
              <a:buNone/>
            </a:pPr>
            <a:r>
              <a:rPr lang="en-IN" sz="2400" b="1" dirty="0" smtClean="0"/>
              <a:t>5 pads / day.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Marital history: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          </a:t>
            </a:r>
            <a:r>
              <a:rPr lang="en-IN" sz="2400" b="1" dirty="0" smtClean="0"/>
              <a:t>P2L2  pregnancy uneventful</a:t>
            </a:r>
            <a:endParaRPr lang="en-IN" sz="2400" b="1" dirty="0"/>
          </a:p>
          <a:p>
            <a:pPr>
              <a:buNone/>
            </a:pPr>
            <a:r>
              <a:rPr lang="en-IN" sz="2400" dirty="0"/>
              <a:t>  </a:t>
            </a:r>
            <a:r>
              <a:rPr lang="en-IN" sz="2400" dirty="0" smtClean="0"/>
              <a:t> </a:t>
            </a:r>
            <a:endParaRPr lang="en-IN" sz="2400" dirty="0"/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2400" dirty="0"/>
              <a:t> </a:t>
            </a:r>
            <a:endParaRPr lang="en-IN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3DC1-3D21-42BD-AFE9-FA648322DA64}" type="datetime1">
              <a:rPr lang="en-US" smtClean="0"/>
              <a:t>2/7/2023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22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>
                <a:solidFill>
                  <a:srgbClr val="FF0000"/>
                </a:solidFill>
              </a:rPr>
              <a:t>ON EXAMINATION</a:t>
            </a:r>
          </a:p>
          <a:p>
            <a:pPr>
              <a:buNone/>
            </a:pPr>
            <a:r>
              <a:rPr lang="en-IN" dirty="0"/>
              <a:t>Pt</a:t>
            </a:r>
          </a:p>
          <a:p>
            <a:pPr>
              <a:buNone/>
            </a:pPr>
            <a:r>
              <a:rPr lang="en-IN" dirty="0"/>
              <a:t>     </a:t>
            </a:r>
            <a:r>
              <a:rPr lang="en-US" dirty="0"/>
              <a:t>   Conscious</a:t>
            </a:r>
            <a:endParaRPr lang="en-IN" dirty="0"/>
          </a:p>
          <a:p>
            <a:pPr>
              <a:buNone/>
            </a:pPr>
            <a:r>
              <a:rPr lang="en-IN" dirty="0"/>
              <a:t>        Pale,</a:t>
            </a:r>
          </a:p>
          <a:p>
            <a:pPr>
              <a:buNone/>
            </a:pPr>
            <a:r>
              <a:rPr lang="en-IN" dirty="0"/>
              <a:t>        </a:t>
            </a:r>
            <a:r>
              <a:rPr lang="en-IN" dirty="0" err="1" smtClean="0"/>
              <a:t>icteric</a:t>
            </a:r>
            <a:r>
              <a:rPr lang="en-IN" dirty="0"/>
              <a:t>,</a:t>
            </a:r>
          </a:p>
          <a:p>
            <a:pPr>
              <a:buNone/>
            </a:pPr>
            <a:r>
              <a:rPr lang="en-IN" dirty="0"/>
              <a:t>        No cyanosis,</a:t>
            </a:r>
          </a:p>
          <a:p>
            <a:pPr>
              <a:buNone/>
            </a:pPr>
            <a:r>
              <a:rPr lang="en-IN" dirty="0"/>
              <a:t>        No clubbing,</a:t>
            </a:r>
          </a:p>
          <a:p>
            <a:pPr>
              <a:buNone/>
            </a:pPr>
            <a:r>
              <a:rPr lang="en-IN" dirty="0"/>
              <a:t>        </a:t>
            </a:r>
            <a:r>
              <a:rPr lang="en-IN" dirty="0" smtClean="0"/>
              <a:t>No pedal </a:t>
            </a:r>
            <a:r>
              <a:rPr lang="en-IN" dirty="0" err="1" smtClean="0"/>
              <a:t>edema</a:t>
            </a:r>
            <a:r>
              <a:rPr lang="en-IN" dirty="0" smtClean="0"/>
              <a:t>,</a:t>
            </a:r>
            <a:endParaRPr lang="en-IN" dirty="0"/>
          </a:p>
          <a:p>
            <a:pPr>
              <a:buNone/>
            </a:pPr>
            <a:r>
              <a:rPr lang="en-IN" dirty="0"/>
              <a:t>        No </a:t>
            </a:r>
            <a:r>
              <a:rPr lang="en-IN" dirty="0" err="1" smtClean="0"/>
              <a:t>lymphadenopathy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FUNDUS - normal</a:t>
            </a:r>
            <a:endParaRPr lang="en-IN" dirty="0"/>
          </a:p>
          <a:p>
            <a:pPr>
              <a:buNone/>
            </a:pP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D6B1-01BF-403D-9126-5E36D23A8A5B}" type="datetime1">
              <a:rPr lang="en-US" smtClean="0"/>
              <a:t>2/7/2023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105400" cy="746760"/>
          </a:xfrm>
        </p:spPr>
        <p:txBody>
          <a:bodyPr>
            <a:normAutofit fontScale="90000"/>
          </a:bodyPr>
          <a:lstStyle/>
          <a:p>
            <a:r>
              <a:rPr lang="en-IN" dirty="0"/>
              <a:t>General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VITALS</a:t>
            </a:r>
          </a:p>
          <a:p>
            <a:pPr>
              <a:buNone/>
            </a:pPr>
            <a:r>
              <a:rPr lang="en-IN" dirty="0"/>
              <a:t> BP – 120/90 mm Hg </a:t>
            </a:r>
            <a:r>
              <a:rPr lang="en-IN" dirty="0" smtClean="0"/>
              <a:t>  </a:t>
            </a:r>
            <a:endParaRPr lang="en-IN" dirty="0"/>
          </a:p>
          <a:p>
            <a:pPr>
              <a:buNone/>
            </a:pPr>
            <a:r>
              <a:rPr lang="en-IN" dirty="0"/>
              <a:t> PR – 112/ min</a:t>
            </a:r>
          </a:p>
          <a:p>
            <a:pPr>
              <a:buNone/>
            </a:pPr>
            <a:r>
              <a:rPr lang="en-IN" dirty="0"/>
              <a:t> Spo2 – 97 % in </a:t>
            </a:r>
            <a:r>
              <a:rPr lang="en-IN" dirty="0" smtClean="0"/>
              <a:t>room air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b="1" dirty="0"/>
          </a:p>
          <a:p>
            <a:pPr marL="0" indent="0">
              <a:buNone/>
            </a:pP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D918-EA76-49E1-8DB8-77B13C8FD3B1}" type="datetime1">
              <a:rPr lang="en-US" smtClean="0"/>
              <a:t>2/7/2023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1056</TotalTime>
  <Words>686</Words>
  <Application>Microsoft Office PowerPoint</Application>
  <PresentationFormat>On-screen Show (4:3)</PresentationFormat>
  <Paragraphs>256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IV MEDICAL UNIT Department of General Medicine Govt.Rajaji Hospital,Madurai</vt:lpstr>
      <vt:lpstr>chief complaints</vt:lpstr>
      <vt:lpstr>HISTORY OF PRESENTING ILLNESS</vt:lpstr>
      <vt:lpstr>HISTORY OF PRESENTING ILLNESS</vt:lpstr>
      <vt:lpstr>Past history</vt:lpstr>
      <vt:lpstr>HISTORY</vt:lpstr>
      <vt:lpstr>HISTORY</vt:lpstr>
      <vt:lpstr>General examination</vt:lpstr>
      <vt:lpstr>General examination</vt:lpstr>
      <vt:lpstr>systemic examination</vt:lpstr>
      <vt:lpstr>investigations</vt:lpstr>
      <vt:lpstr>investigations</vt:lpstr>
      <vt:lpstr>investigations</vt:lpstr>
      <vt:lpstr>Slide 14</vt:lpstr>
      <vt:lpstr>investigations</vt:lpstr>
      <vt:lpstr>USG ABDOMEN AND PELVIS SCAN REPORT </vt:lpstr>
      <vt:lpstr>USG ABDOMEN AND PELVIS SCAN REPORT </vt:lpstr>
      <vt:lpstr>Slide 18</vt:lpstr>
      <vt:lpstr>COURSE IN  HOSPITAL</vt:lpstr>
      <vt:lpstr>Slide 20</vt:lpstr>
      <vt:lpstr>CT CHEST :</vt:lpstr>
      <vt:lpstr>Slide 22</vt:lpstr>
      <vt:lpstr>What is Next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PERUMAL P</dc:creator>
  <cp:lastModifiedBy>IK</cp:lastModifiedBy>
  <cp:revision>122</cp:revision>
  <dcterms:created xsi:type="dcterms:W3CDTF">2006-08-16T00:00:00Z</dcterms:created>
  <dcterms:modified xsi:type="dcterms:W3CDTF">2023-02-07T15:42:52Z</dcterms:modified>
</cp:coreProperties>
</file>