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y="5143500" cx="9144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8.xml"/><Relationship Id="rId42" Type="http://schemas.openxmlformats.org/officeDocument/2006/relationships/slide" Target="slides/slide40.xml"/><Relationship Id="rId41" Type="http://schemas.openxmlformats.org/officeDocument/2006/relationships/slide" Target="slides/slide39.xml"/><Relationship Id="rId44" Type="http://schemas.openxmlformats.org/officeDocument/2006/relationships/slide" Target="slides/slide42.xml"/><Relationship Id="rId43" Type="http://schemas.openxmlformats.org/officeDocument/2006/relationships/slide" Target="slides/slide41.xml"/><Relationship Id="rId46" Type="http://schemas.openxmlformats.org/officeDocument/2006/relationships/slide" Target="slides/slide44.xml"/><Relationship Id="rId45" Type="http://schemas.openxmlformats.org/officeDocument/2006/relationships/slide" Target="slides/slide43.xml"/><Relationship Id="rId1" Type="http://schemas.openxmlformats.org/officeDocument/2006/relationships/theme" Target="theme/theme1.xml"/><Relationship Id="rId2" Type="http://schemas.openxmlformats.org/officeDocument/2006/relationships/presProps" Target="presProps2.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6.xml"/><Relationship Id="rId47" Type="http://schemas.openxmlformats.org/officeDocument/2006/relationships/slide" Target="slides/slide45.xml"/><Relationship Id="rId49" Type="http://schemas.openxmlformats.org/officeDocument/2006/relationships/slide" Target="slides/slide47.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67.xml"/><Relationship Id="rId34" Type="http://schemas.openxmlformats.org/officeDocument/2006/relationships/slide" Target="slides/slide30.xml"/><Relationship Id="rId37" Type="http://schemas.openxmlformats.org/officeDocument/2006/relationships/slide" Target="slides/slide69.xml"/><Relationship Id="rId36" Type="http://schemas.openxmlformats.org/officeDocument/2006/relationships/slide" Target="slides/slide68.xml"/><Relationship Id="rId39" Type="http://schemas.openxmlformats.org/officeDocument/2006/relationships/slide" Target="slides/slide37.xml"/><Relationship Id="rId38" Type="http://schemas.openxmlformats.org/officeDocument/2006/relationships/slide" Target="slides/slide36.xml"/><Relationship Id="rId62" Type="http://schemas.openxmlformats.org/officeDocument/2006/relationships/slide" Target="slides/slide60.xml"/><Relationship Id="rId61" Type="http://schemas.openxmlformats.org/officeDocument/2006/relationships/slide" Target="slides/slide59.xml"/><Relationship Id="rId20" Type="http://schemas.openxmlformats.org/officeDocument/2006/relationships/slide" Target="slides/slide16.xml"/><Relationship Id="rId64" Type="http://schemas.openxmlformats.org/officeDocument/2006/relationships/slide" Target="slides/slide62.xml"/><Relationship Id="rId63" Type="http://schemas.openxmlformats.org/officeDocument/2006/relationships/slide" Target="slides/slide61.xml"/><Relationship Id="rId22" Type="http://schemas.openxmlformats.org/officeDocument/2006/relationships/slide" Target="slides/slide18.xml"/><Relationship Id="rId66" Type="http://schemas.openxmlformats.org/officeDocument/2006/relationships/slide" Target="slides/slide64.xml"/><Relationship Id="rId21" Type="http://schemas.openxmlformats.org/officeDocument/2006/relationships/slide" Target="slides/slide17.xml"/><Relationship Id="rId65" Type="http://schemas.openxmlformats.org/officeDocument/2006/relationships/slide" Target="slides/slide63.xml"/><Relationship Id="rId24" Type="http://schemas.openxmlformats.org/officeDocument/2006/relationships/slide" Target="slides/slide20.xml"/><Relationship Id="rId68" Type="http://schemas.openxmlformats.org/officeDocument/2006/relationships/slide" Target="slides/slide66.xml"/><Relationship Id="rId23" Type="http://schemas.openxmlformats.org/officeDocument/2006/relationships/slide" Target="slides/slide19.xml"/><Relationship Id="rId67" Type="http://schemas.openxmlformats.org/officeDocument/2006/relationships/slide" Target="slides/slide65.xml"/><Relationship Id="rId60" Type="http://schemas.openxmlformats.org/officeDocument/2006/relationships/slide" Target="slides/slide58.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9.xml"/><Relationship Id="rId50" Type="http://schemas.openxmlformats.org/officeDocument/2006/relationships/slide" Target="slides/slide48.xml"/><Relationship Id="rId53" Type="http://schemas.openxmlformats.org/officeDocument/2006/relationships/slide" Target="slides/slide51.xml"/><Relationship Id="rId52" Type="http://schemas.openxmlformats.org/officeDocument/2006/relationships/slide" Target="slides/slide50.xml"/><Relationship Id="rId11" Type="http://schemas.openxmlformats.org/officeDocument/2006/relationships/slide" Target="slides/slide7.xml"/><Relationship Id="rId55" Type="http://schemas.openxmlformats.org/officeDocument/2006/relationships/slide" Target="slides/slide53.xml"/><Relationship Id="rId10" Type="http://schemas.openxmlformats.org/officeDocument/2006/relationships/slide" Target="slides/slide6.xml"/><Relationship Id="rId54" Type="http://schemas.openxmlformats.org/officeDocument/2006/relationships/slide" Target="slides/slide52.xml"/><Relationship Id="rId13" Type="http://schemas.openxmlformats.org/officeDocument/2006/relationships/slide" Target="slides/slide9.xml"/><Relationship Id="rId57" Type="http://schemas.openxmlformats.org/officeDocument/2006/relationships/slide" Target="slides/slide55.xml"/><Relationship Id="rId12" Type="http://schemas.openxmlformats.org/officeDocument/2006/relationships/slide" Target="slides/slide8.xml"/><Relationship Id="rId56" Type="http://schemas.openxmlformats.org/officeDocument/2006/relationships/slide" Target="slides/slide54.xml"/><Relationship Id="rId15" Type="http://schemas.openxmlformats.org/officeDocument/2006/relationships/slide" Target="slides/slide11.xml"/><Relationship Id="rId59" Type="http://schemas.openxmlformats.org/officeDocument/2006/relationships/slide" Target="slides/slide57.xml"/><Relationship Id="rId14" Type="http://schemas.openxmlformats.org/officeDocument/2006/relationships/slide" Target="slides/slide10.xml"/><Relationship Id="rId58" Type="http://schemas.openxmlformats.org/officeDocument/2006/relationships/slide" Target="slides/slide56.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18"/>
        <p:cNvGrpSpPr/>
        <p:nvPr/>
      </p:nvGrpSpPr>
      <p:grpSpPr>
        <a:xfrm>
          <a:off x="0" y="0"/>
          <a:ext cx="0" cy="0"/>
          <a:chOff x="0" y="0"/>
          <a:chExt cx="0" cy="0"/>
        </a:xfrm>
      </p:grpSpPr>
      <p:sp>
        <p:nvSpPr>
          <p:cNvPr id="119" name="Google Shape;119;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d70fcb858144475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d70fcb858144475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7a2b223e8365893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2" name="Google Shape;912;g7a2b223e83658933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7a2b223e83658933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8" name="Google Shape;918;g7a2b223e83658933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e601a598f4bbf9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6e601a598f4bbf9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e601a598f4bbf9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6e601a598f4bbf9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986d7200e9eb69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986d7200e9eb69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86d7200e9eb696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986d7200e9eb696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986d7200e9eb69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g986d7200e9eb696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9a951c2deb784ba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8" name="Google Shape;718;g39a951c2deb784ba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86d7200e9eb696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986d7200e9eb696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362b168789f76d6b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3" name="Google Shape;943;g362b168789f76d6b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7a2b223e8365893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g7a2b223e83658933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986d7200e9eb696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g986d7200e9eb696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986d7200e9eb696_5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986d7200e9eb696_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986d7200e9eb696_5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986d7200e9eb696_5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986d7200e9eb696_5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986d7200e9eb696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362b168789f76d6b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g362b168789f76d6b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986d7200e9eb696_5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986d7200e9eb696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986d7200e9eb696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986d7200e9eb696_6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986d7200e9eb696_6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986d7200e9eb696_6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362b168789f76d6b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7" name="Google Shape;957;g362b168789f76d6b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986d7200e9eb696_6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3" name="Google Shape;483;g986d7200e9eb696_6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7a2b223e8365893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7a2b223e83658933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7eb8d5a720ba2d4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7eb8d5a720ba2d4b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7eb8d5a720ba2d4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7eb8d5a720ba2d4b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7eb8d5a720ba2d4b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g7eb8d5a720ba2d4b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7eb8d5a720ba2d4b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g7eb8d5a720ba2d4b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362b168789f76d6b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362b168789f76d6b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362b168789f76d6b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362b168789f76d6b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7eb8d5a720ba2d4b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g7eb8d5a720ba2d4b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7eb8d5a720ba2d4b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7eb8d5a720ba2d4b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9a951c2deb784ba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4" name="Google Shape;764;g39a951c2deb784ba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7eb8d5a720ba2d4b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7eb8d5a720ba2d4b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cac5b1c3d7d88c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7cac5b1c3d7d88c9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eb8d5a720ba2d4b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0" name="Google Shape;570;g7eb8d5a720ba2d4b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7eb8d5a720ba2d4b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7eb8d5a720ba2d4b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7eb8d5a720ba2d4b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7eb8d5a720ba2d4b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7eb8d5a720ba2d4b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g7eb8d5a720ba2d4b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7eb8d5a720ba2d4b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7eb8d5a720ba2d4b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eb8d5a720ba2d4b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g7eb8d5a720ba2d4b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7eb8d5a720ba2d4b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g7eb8d5a720ba2d4b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7eb8d5a720ba2d4b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7eb8d5a720ba2d4b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7eb8d5a720ba2d4b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7eb8d5a720ba2d4b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eb8d5a720ba2d4b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7eb8d5a720ba2d4b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e601a598f4bbf9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6e601a598f4bbf9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7eb8d5a720ba2d4b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Google Shape;627;g7eb8d5a720ba2d4b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7eb8d5a720ba2d4b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g7eb8d5a720ba2d4b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9a951c2deb784ba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5" name="Google Shape;825;g39a951c2deb784ba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7eb8d5a720ba2d4b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7eb8d5a720ba2d4b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62b168789f76d6b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Google Shape;997;g362b168789f76d6b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7eb8d5a720ba2d4b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Google Shape;648;g7eb8d5a720ba2d4b_1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7eb8d5a720ba2d4b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Google Shape;653;g7eb8d5a720ba2d4b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b011de48c01115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9" name="Google Shape;1039;g2b011de48c01115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2b011de48c01115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5" name="Google Shape;1045;g2b011de48c01115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b011de48c01115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1" name="Google Shape;1051;g2b011de48c01115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e601a598f4bbf9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6e601a598f4bbf9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7a2b223e8365893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g7a2b223e83658933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7a2b223e8365893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1" name="Google Shape;901;g7a2b223e83658933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7a2b223e83658933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7" name="Google Shape;907;g7a2b223e83658933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271"/>
        <p:cNvGrpSpPr/>
        <p:nvPr/>
      </p:nvGrpSpPr>
      <p:grpSpPr>
        <a:xfrm>
          <a:off x="0" y="0"/>
          <a:ext cx="0" cy="0"/>
          <a:chOff x="0" y="0"/>
          <a:chExt cx="0" cy="0"/>
        </a:xfrm>
      </p:grpSpPr>
      <p:sp>
        <p:nvSpPr>
          <p:cNvPr id="272" name="Google Shape;272;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273" name="Google Shape;273;p2"/>
          <p:cNvGrpSpPr/>
          <p:nvPr/>
        </p:nvGrpSpPr>
        <p:grpSpPr>
          <a:xfrm>
            <a:off x="830392" y="1191256"/>
            <a:ext cx="745763" cy="45826"/>
            <a:chOff x="4580561" y="2589004"/>
            <a:chExt cx="1064464" cy="25200"/>
          </a:xfrm>
        </p:grpSpPr>
        <p:sp>
          <p:nvSpPr>
            <p:cNvPr id="274" name="Google Shape;274;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275" name="Google Shape;275;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276" name="Google Shape;276;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77" name="Google Shape;277;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8" name="Google Shape;27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335"/>
        <p:cNvGrpSpPr/>
        <p:nvPr/>
      </p:nvGrpSpPr>
      <p:grpSpPr>
        <a:xfrm>
          <a:off x="0" y="0"/>
          <a:ext cx="0" cy="0"/>
          <a:chOff x="0" y="0"/>
          <a:chExt cx="0" cy="0"/>
        </a:xfrm>
      </p:grpSpPr>
      <p:grpSp>
        <p:nvGrpSpPr>
          <p:cNvPr id="336" name="Google Shape;336;p11"/>
          <p:cNvGrpSpPr/>
          <p:nvPr/>
        </p:nvGrpSpPr>
        <p:grpSpPr>
          <a:xfrm>
            <a:off x="830392" y="4169130"/>
            <a:ext cx="745763" cy="45826"/>
            <a:chOff x="4580561" y="2589004"/>
            <a:chExt cx="1064464" cy="25200"/>
          </a:xfrm>
        </p:grpSpPr>
        <p:sp>
          <p:nvSpPr>
            <p:cNvPr id="337" name="Google Shape;337;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338" name="Google Shape;338;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339" name="Google Shape;339;p11"/>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340" name="Google Shape;340;p11"/>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0"/>
              </a:spcBef>
              <a:spcAft>
                <a:spcPts val="0"/>
              </a:spcAft>
              <a:buClr>
                <a:schemeClr val="lt1"/>
              </a:buClr>
              <a:buSzPts val="1100"/>
              <a:buChar char="○"/>
              <a:defRPr>
                <a:solidFill>
                  <a:schemeClr val="lt1"/>
                </a:solidFill>
              </a:defRPr>
            </a:lvl2pPr>
            <a:lvl3pPr marL="1371600" lvl="2" indent="-298450" rtl="0">
              <a:spcBef>
                <a:spcPts val="0"/>
              </a:spcBef>
              <a:spcAft>
                <a:spcPts val="0"/>
              </a:spcAft>
              <a:buClr>
                <a:schemeClr val="lt1"/>
              </a:buClr>
              <a:buSzPts val="1100"/>
              <a:buChar char="■"/>
              <a:defRPr>
                <a:solidFill>
                  <a:schemeClr val="lt1"/>
                </a:solidFill>
              </a:defRPr>
            </a:lvl3pPr>
            <a:lvl4pPr marL="1828800" lvl="3" indent="-298450" rtl="0">
              <a:spcBef>
                <a:spcPts val="0"/>
              </a:spcBef>
              <a:spcAft>
                <a:spcPts val="0"/>
              </a:spcAft>
              <a:buClr>
                <a:schemeClr val="lt1"/>
              </a:buClr>
              <a:buSzPts val="1100"/>
              <a:buChar char="●"/>
              <a:defRPr>
                <a:solidFill>
                  <a:schemeClr val="lt1"/>
                </a:solidFill>
              </a:defRPr>
            </a:lvl4pPr>
            <a:lvl5pPr marL="2286000" lvl="4" indent="-298450" rtl="0">
              <a:spcBef>
                <a:spcPts val="0"/>
              </a:spcBef>
              <a:spcAft>
                <a:spcPts val="0"/>
              </a:spcAft>
              <a:buClr>
                <a:schemeClr val="lt1"/>
              </a:buClr>
              <a:buSzPts val="1100"/>
              <a:buChar char="○"/>
              <a:defRPr>
                <a:solidFill>
                  <a:schemeClr val="lt1"/>
                </a:solidFill>
              </a:defRPr>
            </a:lvl5pPr>
            <a:lvl6pPr marL="2743200" lvl="5" indent="-298450" rtl="0">
              <a:spcBef>
                <a:spcPts val="0"/>
              </a:spcBef>
              <a:spcAft>
                <a:spcPts val="0"/>
              </a:spcAft>
              <a:buClr>
                <a:schemeClr val="lt1"/>
              </a:buClr>
              <a:buSzPts val="1100"/>
              <a:buChar char="■"/>
              <a:defRPr>
                <a:solidFill>
                  <a:schemeClr val="lt1"/>
                </a:solidFill>
              </a:defRPr>
            </a:lvl6pPr>
            <a:lvl7pPr marL="3200400" lvl="6" indent="-298450" rtl="0">
              <a:spcBef>
                <a:spcPts val="0"/>
              </a:spcBef>
              <a:spcAft>
                <a:spcPts val="0"/>
              </a:spcAft>
              <a:buClr>
                <a:schemeClr val="lt1"/>
              </a:buClr>
              <a:buSzPts val="1100"/>
              <a:buChar char="●"/>
              <a:defRPr>
                <a:solidFill>
                  <a:schemeClr val="lt1"/>
                </a:solidFill>
              </a:defRPr>
            </a:lvl7pPr>
            <a:lvl8pPr marL="3657600" lvl="7" indent="-298450" rtl="0">
              <a:spcBef>
                <a:spcPts val="0"/>
              </a:spcBef>
              <a:spcAft>
                <a:spcPts val="0"/>
              </a:spcAft>
              <a:buClr>
                <a:schemeClr val="lt1"/>
              </a:buClr>
              <a:buSzPts val="1100"/>
              <a:buChar char="○"/>
              <a:defRPr>
                <a:solidFill>
                  <a:schemeClr val="lt1"/>
                </a:solidFill>
              </a:defRPr>
            </a:lvl8pPr>
            <a:lvl9pPr marL="4114800" lvl="8" indent="-298450" rtl="0">
              <a:spcBef>
                <a:spcPts val="0"/>
              </a:spcBef>
              <a:spcAft>
                <a:spcPts val="0"/>
              </a:spcAft>
              <a:buClr>
                <a:schemeClr val="lt1"/>
              </a:buClr>
              <a:buSzPts val="1100"/>
              <a:buChar char="■"/>
              <a:defRPr>
                <a:solidFill>
                  <a:schemeClr val="lt1"/>
                </a:solidFill>
              </a:defRPr>
            </a:lvl9pPr>
          </a:lstStyle>
          <a:p>
            <a:endParaRPr/>
          </a:p>
        </p:txBody>
      </p:sp>
      <p:sp>
        <p:nvSpPr>
          <p:cNvPr id="341" name="Google Shape;341;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4"/>
        <p:cNvGrpSpPr/>
        <p:nvPr/>
      </p:nvGrpSpPr>
      <p:grpSpPr>
        <a:xfrm>
          <a:off x="0" y="0"/>
          <a:ext cx="0" cy="0"/>
          <a:chOff x="0" y="0"/>
          <a:chExt cx="0" cy="0"/>
        </a:xfrm>
      </p:grpSpPr>
      <p:sp>
        <p:nvSpPr>
          <p:cNvPr id="345" name="Google Shape;345;p1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rmAutofit/>
          </a:bodyPr>
          <a:lstStyle>
            <a:lvl1pPr lvl="0" algn="l" rtl="0">
              <a:lnSpc>
                <a:spcPct val="100000"/>
              </a:lnSpc>
              <a:spcBef>
                <a:spcPts val="0"/>
              </a:spcBef>
              <a:spcAft>
                <a:spcPts val="0"/>
              </a:spcAft>
              <a:buClr>
                <a:schemeClr val="accent1"/>
              </a:buClr>
              <a:buSzPts val="2700"/>
              <a:buFont typeface="Trebuchet MS"/>
              <a:buNone/>
              <a:defRPr sz="27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46" name="Google Shape;346;p13"/>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rmAutofit/>
          </a:bodyPr>
          <a:lstStyle>
            <a:lvl1pPr marL="457200" lvl="0" indent="-298450" algn="l" rtl="0">
              <a:lnSpc>
                <a:spcPct val="115000"/>
              </a:lnSpc>
              <a:spcBef>
                <a:spcPts val="800"/>
              </a:spcBef>
              <a:spcAft>
                <a:spcPts val="0"/>
              </a:spcAft>
              <a:buSzPts val="1100"/>
              <a:buChar char="●"/>
              <a:defRPr/>
            </a:lvl1pPr>
            <a:lvl2pPr marL="914400" lvl="1" indent="-298450" algn="l" rtl="0">
              <a:lnSpc>
                <a:spcPct val="115000"/>
              </a:lnSpc>
              <a:spcBef>
                <a:spcPts val="800"/>
              </a:spcBef>
              <a:spcAft>
                <a:spcPts val="0"/>
              </a:spcAft>
              <a:buSzPts val="1100"/>
              <a:buChar char="○"/>
              <a:defRPr/>
            </a:lvl2pPr>
            <a:lvl3pPr marL="1371600" lvl="2" indent="-298450" algn="l" rtl="0">
              <a:lnSpc>
                <a:spcPct val="115000"/>
              </a:lnSpc>
              <a:spcBef>
                <a:spcPts val="800"/>
              </a:spcBef>
              <a:spcAft>
                <a:spcPts val="0"/>
              </a:spcAft>
              <a:buSzPts val="1100"/>
              <a:buChar char="■"/>
              <a:defRPr/>
            </a:lvl3pPr>
            <a:lvl4pPr marL="1828800" lvl="3" indent="-298450" algn="l" rtl="0">
              <a:lnSpc>
                <a:spcPct val="115000"/>
              </a:lnSpc>
              <a:spcBef>
                <a:spcPts val="800"/>
              </a:spcBef>
              <a:spcAft>
                <a:spcPts val="0"/>
              </a:spcAft>
              <a:buSzPts val="1100"/>
              <a:buChar char="●"/>
              <a:defRPr/>
            </a:lvl4pPr>
            <a:lvl5pPr marL="2286000" lvl="4" indent="-298450" algn="l" rtl="0">
              <a:lnSpc>
                <a:spcPct val="115000"/>
              </a:lnSpc>
              <a:spcBef>
                <a:spcPts val="800"/>
              </a:spcBef>
              <a:spcAft>
                <a:spcPts val="0"/>
              </a:spcAft>
              <a:buSzPts val="1100"/>
              <a:buChar char="○"/>
              <a:defRPr/>
            </a:lvl5pPr>
            <a:lvl6pPr marL="2743200" lvl="5" indent="-298450" algn="l" rtl="0">
              <a:lnSpc>
                <a:spcPct val="115000"/>
              </a:lnSpc>
              <a:spcBef>
                <a:spcPts val="800"/>
              </a:spcBef>
              <a:spcAft>
                <a:spcPts val="0"/>
              </a:spcAft>
              <a:buSzPts val="1100"/>
              <a:buChar char="■"/>
              <a:defRPr/>
            </a:lvl6pPr>
            <a:lvl7pPr marL="3200400" lvl="6" indent="-298450" algn="l" rtl="0">
              <a:lnSpc>
                <a:spcPct val="115000"/>
              </a:lnSpc>
              <a:spcBef>
                <a:spcPts val="800"/>
              </a:spcBef>
              <a:spcAft>
                <a:spcPts val="0"/>
              </a:spcAft>
              <a:buSzPts val="1100"/>
              <a:buChar char="●"/>
              <a:defRPr/>
            </a:lvl7pPr>
            <a:lvl8pPr marL="3657600" lvl="7" indent="-298450" algn="l" rtl="0">
              <a:lnSpc>
                <a:spcPct val="115000"/>
              </a:lnSpc>
              <a:spcBef>
                <a:spcPts val="800"/>
              </a:spcBef>
              <a:spcAft>
                <a:spcPts val="0"/>
              </a:spcAft>
              <a:buSzPts val="1100"/>
              <a:buChar char="○"/>
              <a:defRPr/>
            </a:lvl8pPr>
            <a:lvl9pPr marL="4114800" lvl="8" indent="-298450" algn="l" rtl="0">
              <a:lnSpc>
                <a:spcPct val="115000"/>
              </a:lnSpc>
              <a:spcBef>
                <a:spcPts val="800"/>
              </a:spcBef>
              <a:spcAft>
                <a:spcPts val="0"/>
              </a:spcAft>
              <a:buSzPts val="1100"/>
              <a:buChar char="■"/>
              <a:defRPr/>
            </a:lvl9pPr>
          </a:lstStyle>
          <a:p>
            <a:endParaRPr/>
          </a:p>
        </p:txBody>
      </p:sp>
      <p:sp>
        <p:nvSpPr>
          <p:cNvPr id="347" name="Google Shape;347;p1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348" name="Google Shape;348;p13"/>
          <p:cNvSpPr txBox="1">
            <a:spLocks noGrp="1"/>
          </p:cNvSpPr>
          <p:nvPr>
            <p:ph type="ftr" idx="11"/>
          </p:nvPr>
        </p:nvSpPr>
        <p:spPr>
          <a:xfrm>
            <a:off x="508001" y="4531022"/>
            <a:ext cx="47232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100" b="0" i="0" u="none" strike="noStrike" cap="none">
                <a:solidFill>
                  <a:srgbClr val="000000"/>
                </a:solidFill>
                <a:latin typeface="Arial"/>
                <a:ea typeface="Arial"/>
                <a:cs typeface="Arial"/>
                <a:sym typeface="Arial"/>
              </a:defRPr>
            </a:lvl9pPr>
          </a:lstStyle>
          <a:p>
            <a:endParaRPr/>
          </a:p>
        </p:txBody>
      </p:sp>
      <p:sp>
        <p:nvSpPr>
          <p:cNvPr id="349" name="Google Shape;349;p1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rmAutofit/>
          </a:bodyPr>
          <a:lstStyle>
            <a:lvl1pPr marL="0" marR="0" lvl="0"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1pPr>
            <a:lvl2pPr marL="0" marR="0" lvl="1"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2pPr>
            <a:lvl3pPr marL="0" marR="0" lvl="2"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3pPr>
            <a:lvl4pPr marL="0" marR="0" lvl="3"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4pPr>
            <a:lvl5pPr marL="0" marR="0" lvl="4"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5pPr>
            <a:lvl6pPr marL="0" marR="0" lvl="5"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6pPr>
            <a:lvl7pPr marL="0" marR="0" lvl="6"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7pPr>
            <a:lvl8pPr marL="0" marR="0" lvl="7"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8pPr>
            <a:lvl9pPr marL="0" marR="0" lvl="8" indent="0" algn="r" rtl="0">
              <a:spcBef>
                <a:spcPts val="0"/>
              </a:spcBef>
              <a:spcAft>
                <a:spcPts val="0"/>
              </a:spcAft>
              <a:buClr>
                <a:schemeClr val="lt1"/>
              </a:buClr>
              <a:buSzPts val="1000"/>
              <a:buFont typeface="Roboto"/>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79"/>
        <p:cNvGrpSpPr/>
        <p:nvPr/>
      </p:nvGrpSpPr>
      <p:grpSpPr>
        <a:xfrm>
          <a:off x="0" y="0"/>
          <a:ext cx="0" cy="0"/>
          <a:chOff x="0" y="0"/>
          <a:chExt cx="0" cy="0"/>
        </a:xfrm>
      </p:grpSpPr>
      <p:grpSp>
        <p:nvGrpSpPr>
          <p:cNvPr id="280" name="Google Shape;280;p3"/>
          <p:cNvGrpSpPr/>
          <p:nvPr/>
        </p:nvGrpSpPr>
        <p:grpSpPr>
          <a:xfrm>
            <a:off x="830392" y="1191256"/>
            <a:ext cx="745763" cy="45826"/>
            <a:chOff x="4580561" y="2589004"/>
            <a:chExt cx="1064464" cy="25200"/>
          </a:xfrm>
        </p:grpSpPr>
        <p:sp>
          <p:nvSpPr>
            <p:cNvPr id="281" name="Google Shape;281;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282" name="Google Shape;282;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283" name="Google Shape;283;p3"/>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84" name="Google Shape;284;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5"/>
        <p:cNvGrpSpPr/>
        <p:nvPr/>
      </p:nvGrpSpPr>
      <p:grpSpPr>
        <a:xfrm>
          <a:off x="0" y="0"/>
          <a:ext cx="0" cy="0"/>
          <a:chOff x="0" y="0"/>
          <a:chExt cx="0" cy="0"/>
        </a:xfrm>
      </p:grpSpPr>
      <p:sp>
        <p:nvSpPr>
          <p:cNvPr id="286" name="Google Shape;286;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287" name="Google Shape;287;p4"/>
          <p:cNvGrpSpPr/>
          <p:nvPr/>
        </p:nvGrpSpPr>
        <p:grpSpPr>
          <a:xfrm>
            <a:off x="830392" y="1191256"/>
            <a:ext cx="745763" cy="45826"/>
            <a:chOff x="4580561" y="2589004"/>
            <a:chExt cx="1064464" cy="25200"/>
          </a:xfrm>
        </p:grpSpPr>
        <p:sp>
          <p:nvSpPr>
            <p:cNvPr id="288" name="Google Shape;288;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289" name="Google Shape;289;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290" name="Google Shape;290;p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91" name="Google Shape;291;p4"/>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92" name="Google Shape;292;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3"/>
        <p:cNvGrpSpPr/>
        <p:nvPr/>
      </p:nvGrpSpPr>
      <p:grpSpPr>
        <a:xfrm>
          <a:off x="0" y="0"/>
          <a:ext cx="0" cy="0"/>
          <a:chOff x="0" y="0"/>
          <a:chExt cx="0" cy="0"/>
        </a:xfrm>
      </p:grpSpPr>
      <p:sp>
        <p:nvSpPr>
          <p:cNvPr id="294" name="Google Shape;294;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295" name="Google Shape;295;p5"/>
          <p:cNvGrpSpPr/>
          <p:nvPr/>
        </p:nvGrpSpPr>
        <p:grpSpPr>
          <a:xfrm>
            <a:off x="830392" y="1191256"/>
            <a:ext cx="745763" cy="45826"/>
            <a:chOff x="4580561" y="2589004"/>
            <a:chExt cx="1064464" cy="25200"/>
          </a:xfrm>
        </p:grpSpPr>
        <p:sp>
          <p:nvSpPr>
            <p:cNvPr id="296" name="Google Shape;296;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297" name="Google Shape;297;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298" name="Google Shape;298;p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299" name="Google Shape;299;p5"/>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0" name="Google Shape;300;p5"/>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1" name="Google Shape;301;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2"/>
        <p:cNvGrpSpPr/>
        <p:nvPr/>
      </p:nvGrpSpPr>
      <p:grpSpPr>
        <a:xfrm>
          <a:off x="0" y="0"/>
          <a:ext cx="0" cy="0"/>
          <a:chOff x="0" y="0"/>
          <a:chExt cx="0" cy="0"/>
        </a:xfrm>
      </p:grpSpPr>
      <p:sp>
        <p:nvSpPr>
          <p:cNvPr id="303" name="Google Shape;303;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304" name="Google Shape;304;p6"/>
          <p:cNvGrpSpPr/>
          <p:nvPr/>
        </p:nvGrpSpPr>
        <p:grpSpPr>
          <a:xfrm>
            <a:off x="830392" y="1191256"/>
            <a:ext cx="745763" cy="45826"/>
            <a:chOff x="4580561" y="2589004"/>
            <a:chExt cx="1064464" cy="25200"/>
          </a:xfrm>
        </p:grpSpPr>
        <p:sp>
          <p:nvSpPr>
            <p:cNvPr id="305" name="Google Shape;305;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306" name="Google Shape;306;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307" name="Google Shape;307;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08" name="Google Shape;308;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9"/>
        <p:cNvGrpSpPr/>
        <p:nvPr/>
      </p:nvGrpSpPr>
      <p:grpSpPr>
        <a:xfrm>
          <a:off x="0" y="0"/>
          <a:ext cx="0" cy="0"/>
          <a:chOff x="0" y="0"/>
          <a:chExt cx="0" cy="0"/>
        </a:xfrm>
      </p:grpSpPr>
      <p:sp>
        <p:nvSpPr>
          <p:cNvPr id="310" name="Google Shape;310;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311" name="Google Shape;311;p7"/>
          <p:cNvGrpSpPr/>
          <p:nvPr/>
        </p:nvGrpSpPr>
        <p:grpSpPr>
          <a:xfrm>
            <a:off x="830392" y="1191256"/>
            <a:ext cx="745763" cy="45826"/>
            <a:chOff x="4580561" y="2589004"/>
            <a:chExt cx="1064464" cy="25200"/>
          </a:xfrm>
        </p:grpSpPr>
        <p:sp>
          <p:nvSpPr>
            <p:cNvPr id="312" name="Google Shape;312;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313" name="Google Shape;313;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314" name="Google Shape;314;p7"/>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15" name="Google Shape;315;p7"/>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6" name="Google Shape;316;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17"/>
        <p:cNvGrpSpPr/>
        <p:nvPr/>
      </p:nvGrpSpPr>
      <p:grpSpPr>
        <a:xfrm>
          <a:off x="0" y="0"/>
          <a:ext cx="0" cy="0"/>
          <a:chOff x="0" y="0"/>
          <a:chExt cx="0" cy="0"/>
        </a:xfrm>
      </p:grpSpPr>
      <p:grpSp>
        <p:nvGrpSpPr>
          <p:cNvPr id="318" name="Google Shape;318;p8"/>
          <p:cNvGrpSpPr/>
          <p:nvPr/>
        </p:nvGrpSpPr>
        <p:grpSpPr>
          <a:xfrm>
            <a:off x="830392" y="4169130"/>
            <a:ext cx="745763" cy="45826"/>
            <a:chOff x="4580561" y="2589004"/>
            <a:chExt cx="1064464" cy="25200"/>
          </a:xfrm>
        </p:grpSpPr>
        <p:sp>
          <p:nvSpPr>
            <p:cNvPr id="319" name="Google Shape;319;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320" name="Google Shape;320;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321" name="Google Shape;321;p8"/>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22" name="Google Shape;322;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3"/>
        <p:cNvGrpSpPr/>
        <p:nvPr/>
      </p:nvGrpSpPr>
      <p:grpSpPr>
        <a:xfrm>
          <a:off x="0" y="0"/>
          <a:ext cx="0" cy="0"/>
          <a:chOff x="0" y="0"/>
          <a:chExt cx="0" cy="0"/>
        </a:xfrm>
      </p:grpSpPr>
      <p:sp>
        <p:nvSpPr>
          <p:cNvPr id="324" name="Google Shape;324;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nvGrpSpPr>
          <p:cNvPr id="325" name="Google Shape;325;p9"/>
          <p:cNvGrpSpPr/>
          <p:nvPr/>
        </p:nvGrpSpPr>
        <p:grpSpPr>
          <a:xfrm>
            <a:off x="830392" y="1191256"/>
            <a:ext cx="745763" cy="45826"/>
            <a:chOff x="4580561" y="2589004"/>
            <a:chExt cx="1064464" cy="25200"/>
          </a:xfrm>
        </p:grpSpPr>
        <p:sp>
          <p:nvSpPr>
            <p:cNvPr id="326" name="Google Shape;326;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sp>
          <p:nvSpPr>
            <p:cNvPr id="327" name="Google Shape;327;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endParaRPr/>
            </a:p>
          </p:txBody>
        </p:sp>
      </p:grpSp>
      <p:sp>
        <p:nvSpPr>
          <p:cNvPr id="328" name="Google Shape;328;p9"/>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329" name="Google Shape;329;p9"/>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330" name="Google Shape;330;p9"/>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31" name="Google Shape;331;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2"/>
        <p:cNvGrpSpPr/>
        <p:nvPr/>
      </p:nvGrpSpPr>
      <p:grpSpPr>
        <a:xfrm>
          <a:off x="0" y="0"/>
          <a:ext cx="0" cy="0"/>
          <a:chOff x="0" y="0"/>
          <a:chExt cx="0" cy="0"/>
        </a:xfrm>
      </p:grpSpPr>
      <p:sp>
        <p:nvSpPr>
          <p:cNvPr id="333" name="Google Shape;333;p10"/>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334" name="Google Shape;334;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267"/>
        <p:cNvGrpSpPr/>
        <p:nvPr/>
      </p:nvGrpSpPr>
      <p:grpSpPr>
        <a:xfrm>
          <a:off x="0" y="0"/>
          <a:ext cx="0" cy="0"/>
          <a:chOff x="0" y="0"/>
          <a:chExt cx="0" cy="0"/>
        </a:xfrm>
      </p:grpSpPr>
      <p:sp>
        <p:nvSpPr>
          <p:cNvPr id="268" name="Google Shape;268;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269" name="Google Shape;26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270" name="Google Shape;270;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lnSpcReduction="10000"/>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title"/>
          </p:nvPr>
        </p:nvSpPr>
        <p:spPr>
          <a:xfrm>
            <a:off x="625350" y="2574900"/>
            <a:ext cx="7990200" cy="3206400"/>
          </a:xfrm>
          <a:prstGeom prst="rect">
            <a:avLst/>
          </a:prstGeom>
          <a:noFill/>
          <a:ln>
            <a:noFill/>
          </a:ln>
        </p:spPr>
        <p:txBody>
          <a:bodyPr spcFirstLastPara="1" wrap="square" lIns="68575" tIns="34275" rIns="68575" bIns="34275" anchor="t" anchorCtr="0">
            <a:normAutofit fontScale="90000"/>
          </a:bodyPr>
          <a:lstStyle/>
          <a:p>
            <a:pPr marL="0" lvl="0" indent="0" algn="r" rtl="0">
              <a:lnSpc>
                <a:spcPct val="100000"/>
              </a:lnSpc>
              <a:spcBef>
                <a:spcPts val="0"/>
              </a:spcBef>
              <a:spcAft>
                <a:spcPts val="0"/>
              </a:spcAft>
              <a:buClr>
                <a:schemeClr val="dk1"/>
              </a:buClr>
              <a:buSzPct val="100000"/>
              <a:buFont typeface="Algerian"/>
              <a:buNone/>
            </a:pPr>
            <a:br>
              <a:rPr lang="en-IN" sz="3300" b="1" dirty="0">
                <a:solidFill>
                  <a:schemeClr val="dk1"/>
                </a:solidFill>
                <a:latin typeface="Algerian"/>
                <a:ea typeface="Algerian"/>
                <a:cs typeface="Algerian"/>
                <a:sym typeface="Algerian"/>
              </a:rPr>
            </a:br>
            <a:br>
              <a:rPr lang="en-IN" sz="3300" b="1" dirty="0">
                <a:solidFill>
                  <a:schemeClr val="dk1"/>
                </a:solidFill>
                <a:latin typeface="Algerian"/>
                <a:ea typeface="Algerian"/>
                <a:cs typeface="Algerian"/>
                <a:sym typeface="Algerian"/>
              </a:rPr>
            </a:br>
            <a:r>
              <a:rPr lang="en-IN" sz="3300" b="1" dirty="0">
                <a:solidFill>
                  <a:schemeClr val="dk1"/>
                </a:solidFill>
                <a:latin typeface="Algerian"/>
                <a:ea typeface="Algerian"/>
                <a:cs typeface="Algerian"/>
                <a:sym typeface="Algerian"/>
              </a:rPr>
              <a:t>                 </a:t>
            </a:r>
            <a:r>
              <a:rPr lang="en-IN" sz="1100" b="1" dirty="0">
                <a:solidFill>
                  <a:schemeClr val="dk1"/>
                </a:solidFill>
                <a:latin typeface="Algerian"/>
                <a:ea typeface="Algerian"/>
                <a:cs typeface="Algerian"/>
                <a:sym typeface="Algerian"/>
              </a:rPr>
              <a:t>by </a:t>
            </a:r>
            <a:r>
              <a:rPr lang="en-IN" sz="1100" b="1" dirty="0" err="1">
                <a:solidFill>
                  <a:schemeClr val="dk1"/>
                </a:solidFill>
                <a:latin typeface="Algerian"/>
                <a:ea typeface="Algerian"/>
                <a:cs typeface="Algerian"/>
                <a:sym typeface="Algerian"/>
              </a:rPr>
              <a:t>dr.gouri</a:t>
            </a:r>
            <a:r>
              <a:rPr lang="en-IN" sz="1100" b="1" dirty="0">
                <a:solidFill>
                  <a:schemeClr val="dk1"/>
                </a:solidFill>
                <a:latin typeface="Algerian"/>
                <a:ea typeface="Algerian"/>
                <a:cs typeface="Algerian"/>
                <a:sym typeface="Algerian"/>
              </a:rPr>
              <a:t> G</a:t>
            </a:r>
            <a:br>
              <a:rPr lang="en-IN" sz="1100" b="1" dirty="0">
                <a:solidFill>
                  <a:schemeClr val="dk1"/>
                </a:solidFill>
                <a:latin typeface="Algerian"/>
                <a:ea typeface="Algerian"/>
                <a:cs typeface="Algerian"/>
                <a:sym typeface="Algerian"/>
              </a:rPr>
            </a:br>
            <a:r>
              <a:rPr lang="en-IN" sz="1100" b="1" dirty="0">
                <a:solidFill>
                  <a:schemeClr val="dk1"/>
                </a:solidFill>
                <a:latin typeface="Algerian"/>
                <a:ea typeface="Algerian"/>
                <a:cs typeface="Algerian"/>
                <a:sym typeface="Algerian"/>
              </a:rPr>
              <a:t>                           3 </a:t>
            </a:r>
            <a:r>
              <a:rPr lang="en-IN" sz="1100" b="1" dirty="0" err="1">
                <a:solidFill>
                  <a:schemeClr val="dk1"/>
                </a:solidFill>
                <a:latin typeface="Algerian"/>
                <a:ea typeface="Algerian"/>
                <a:cs typeface="Algerian"/>
                <a:sym typeface="Algerian"/>
              </a:rPr>
              <a:t>rd</a:t>
            </a:r>
            <a:r>
              <a:rPr lang="en-IN" sz="1100" b="1" dirty="0">
                <a:solidFill>
                  <a:schemeClr val="dk1"/>
                </a:solidFill>
                <a:latin typeface="Algerian"/>
                <a:ea typeface="Algerian"/>
                <a:cs typeface="Algerian"/>
                <a:sym typeface="Algerian"/>
              </a:rPr>
              <a:t> medical unit</a:t>
            </a:r>
            <a:br>
              <a:rPr lang="en-IN" sz="1100" b="1" dirty="0">
                <a:solidFill>
                  <a:schemeClr val="dk1"/>
                </a:solidFill>
                <a:latin typeface="Algerian"/>
                <a:ea typeface="Algerian"/>
                <a:cs typeface="Algerian"/>
                <a:sym typeface="Algerian"/>
              </a:rPr>
            </a:br>
            <a:r>
              <a:rPr lang="en-IN" sz="1100" b="1" dirty="0">
                <a:solidFill>
                  <a:schemeClr val="dk1"/>
                </a:solidFill>
                <a:latin typeface="Algerian"/>
                <a:ea typeface="Algerian"/>
                <a:cs typeface="Algerian"/>
                <a:sym typeface="Algerian"/>
              </a:rPr>
              <a:t>                           </a:t>
            </a:r>
            <a:r>
              <a:rPr lang="en-IN" sz="1100" b="1" dirty="0" err="1">
                <a:solidFill>
                  <a:schemeClr val="dk1"/>
                </a:solidFill>
                <a:latin typeface="Algerian"/>
                <a:ea typeface="Algerian"/>
                <a:cs typeface="Algerian"/>
                <a:sym typeface="Algerian"/>
              </a:rPr>
              <a:t>unit</a:t>
            </a:r>
            <a:r>
              <a:rPr lang="en-IN" sz="1100" b="1" dirty="0">
                <a:solidFill>
                  <a:schemeClr val="dk1"/>
                </a:solidFill>
                <a:latin typeface="Algerian"/>
                <a:ea typeface="Algerian"/>
                <a:cs typeface="Algerian"/>
                <a:sym typeface="Algerian"/>
              </a:rPr>
              <a:t> chief – PROF. </a:t>
            </a:r>
            <a:r>
              <a:rPr lang="en-IN" sz="1100" b="1" dirty="0" err="1">
                <a:solidFill>
                  <a:schemeClr val="dk1"/>
                </a:solidFill>
                <a:latin typeface="Algerian"/>
                <a:ea typeface="Algerian"/>
                <a:cs typeface="Algerian"/>
                <a:sym typeface="Algerian"/>
              </a:rPr>
              <a:t>dr.peer</a:t>
            </a:r>
            <a:r>
              <a:rPr lang="en-IN" sz="1100" b="1" dirty="0">
                <a:solidFill>
                  <a:schemeClr val="dk1"/>
                </a:solidFill>
                <a:latin typeface="Algerian"/>
                <a:ea typeface="Algerian"/>
                <a:cs typeface="Algerian"/>
                <a:sym typeface="Algerian"/>
              </a:rPr>
              <a:t> Mohamed MD</a:t>
            </a:r>
            <a:br>
              <a:rPr lang="en-IN" sz="1100" b="1" dirty="0">
                <a:solidFill>
                  <a:schemeClr val="dk1"/>
                </a:solidFill>
                <a:latin typeface="Algerian"/>
                <a:ea typeface="Algerian"/>
                <a:cs typeface="Algerian"/>
                <a:sym typeface="Algerian"/>
              </a:rPr>
            </a:br>
            <a:r>
              <a:rPr lang="en-IN" sz="1100" b="1" dirty="0">
                <a:solidFill>
                  <a:schemeClr val="dk1"/>
                </a:solidFill>
                <a:latin typeface="Algerian"/>
                <a:ea typeface="Algerian"/>
                <a:cs typeface="Algerian"/>
                <a:sym typeface="Algerian"/>
              </a:rPr>
              <a:t>                           assistant PROFESSORS – </a:t>
            </a:r>
            <a:r>
              <a:rPr lang="en-IN" sz="1100" b="1" dirty="0" err="1">
                <a:solidFill>
                  <a:schemeClr val="dk1"/>
                </a:solidFill>
                <a:latin typeface="Algerian"/>
                <a:ea typeface="Algerian"/>
                <a:cs typeface="Algerian"/>
                <a:sym typeface="Algerian"/>
              </a:rPr>
              <a:t>dr.C.Vignesh</a:t>
            </a:r>
            <a:r>
              <a:rPr lang="en-IN" sz="1100" b="1" dirty="0">
                <a:solidFill>
                  <a:schemeClr val="dk1"/>
                </a:solidFill>
                <a:latin typeface="Algerian"/>
                <a:ea typeface="Algerian"/>
                <a:cs typeface="Algerian"/>
                <a:sym typeface="Algerian"/>
              </a:rPr>
              <a:t> MD </a:t>
            </a:r>
            <a:br>
              <a:rPr lang="en-IN" sz="1100" b="1" dirty="0">
                <a:solidFill>
                  <a:schemeClr val="dk1"/>
                </a:solidFill>
                <a:latin typeface="Algerian"/>
                <a:ea typeface="Algerian"/>
                <a:cs typeface="Algerian"/>
                <a:sym typeface="Algerian"/>
              </a:rPr>
            </a:br>
            <a:r>
              <a:rPr lang="en-IN" sz="1100" b="1" dirty="0">
                <a:solidFill>
                  <a:schemeClr val="dk1"/>
                </a:solidFill>
                <a:latin typeface="Algerian"/>
                <a:ea typeface="Algerian"/>
                <a:cs typeface="Algerian"/>
                <a:sym typeface="Algerian"/>
              </a:rPr>
              <a:t>                                                                          - dr .</a:t>
            </a:r>
            <a:r>
              <a:rPr lang="en-IN" sz="1100" b="1" dirty="0" err="1">
                <a:solidFill>
                  <a:schemeClr val="dk1"/>
                </a:solidFill>
                <a:latin typeface="Algerian"/>
                <a:ea typeface="Algerian"/>
                <a:cs typeface="Algerian"/>
                <a:sym typeface="Algerian"/>
              </a:rPr>
              <a:t>M.Satheesh</a:t>
            </a:r>
            <a:r>
              <a:rPr lang="en-IN" sz="1100" b="1" dirty="0">
                <a:solidFill>
                  <a:schemeClr val="dk1"/>
                </a:solidFill>
                <a:latin typeface="Algerian"/>
                <a:ea typeface="Algerian"/>
                <a:cs typeface="Algerian"/>
                <a:sym typeface="Algerian"/>
              </a:rPr>
              <a:t> </a:t>
            </a:r>
            <a:r>
              <a:rPr lang="en-IN" sz="1100" b="1" dirty="0" err="1">
                <a:solidFill>
                  <a:schemeClr val="dk1"/>
                </a:solidFill>
                <a:latin typeface="Algerian"/>
                <a:ea typeface="Algerian"/>
                <a:cs typeface="Algerian"/>
                <a:sym typeface="Algerian"/>
              </a:rPr>
              <a:t>kumar</a:t>
            </a:r>
            <a:r>
              <a:rPr lang="en-IN" sz="1100" b="1" dirty="0">
                <a:solidFill>
                  <a:schemeClr val="dk1"/>
                </a:solidFill>
                <a:latin typeface="Algerian"/>
                <a:ea typeface="Algerian"/>
                <a:cs typeface="Algerian"/>
                <a:sym typeface="Algerian"/>
              </a:rPr>
              <a:t> MD</a:t>
            </a:r>
            <a:br>
              <a:rPr lang="en-IN" sz="1100" b="1" dirty="0">
                <a:solidFill>
                  <a:schemeClr val="dk1"/>
                </a:solidFill>
                <a:latin typeface="Algerian"/>
                <a:ea typeface="Algerian"/>
                <a:cs typeface="Algerian"/>
                <a:sym typeface="Algerian"/>
              </a:rPr>
            </a:br>
            <a:r>
              <a:rPr lang="en-IN" sz="1100" b="1" dirty="0">
                <a:solidFill>
                  <a:schemeClr val="dk1"/>
                </a:solidFill>
                <a:latin typeface="Algerian"/>
                <a:ea typeface="Algerian"/>
                <a:cs typeface="Algerian"/>
                <a:sym typeface="Algerian"/>
              </a:rPr>
              <a:t>                                                                          - </a:t>
            </a:r>
            <a:r>
              <a:rPr lang="en-IN" sz="1100" b="1" dirty="0" err="1">
                <a:solidFill>
                  <a:schemeClr val="dk1"/>
                </a:solidFill>
                <a:latin typeface="Algerian"/>
                <a:ea typeface="Algerian"/>
                <a:cs typeface="Algerian"/>
                <a:sym typeface="Algerian"/>
              </a:rPr>
              <a:t>dr.vp</a:t>
            </a:r>
            <a:r>
              <a:rPr lang="en-IN" sz="1100" b="1" dirty="0">
                <a:solidFill>
                  <a:schemeClr val="dk1"/>
                </a:solidFill>
                <a:latin typeface="Algerian"/>
                <a:ea typeface="Algerian"/>
                <a:cs typeface="Algerian"/>
                <a:sym typeface="Algerian"/>
              </a:rPr>
              <a:t> </a:t>
            </a:r>
            <a:r>
              <a:rPr lang="en-IN" sz="1100" b="1" dirty="0" err="1">
                <a:solidFill>
                  <a:schemeClr val="dk1"/>
                </a:solidFill>
                <a:latin typeface="Algerian"/>
                <a:ea typeface="Algerian"/>
                <a:cs typeface="Algerian"/>
                <a:sym typeface="Algerian"/>
              </a:rPr>
              <a:t>priya</a:t>
            </a:r>
            <a:r>
              <a:rPr lang="en-IN" sz="1100" b="1" dirty="0">
                <a:solidFill>
                  <a:schemeClr val="dk1"/>
                </a:solidFill>
                <a:latin typeface="Algerian"/>
                <a:ea typeface="Algerian"/>
                <a:cs typeface="Algerian"/>
                <a:sym typeface="Algerian"/>
              </a:rPr>
              <a:t> MD</a:t>
            </a:r>
            <a:br>
              <a:rPr lang="en-IN" sz="2100" b="1" dirty="0">
                <a:solidFill>
                  <a:schemeClr val="dk1"/>
                </a:solidFill>
                <a:latin typeface="Algerian"/>
                <a:ea typeface="Algerian"/>
                <a:cs typeface="Algerian"/>
                <a:sym typeface="Algerian"/>
              </a:rPr>
            </a:br>
            <a:r>
              <a:rPr lang="en-IN" sz="2100" b="1" dirty="0">
                <a:solidFill>
                  <a:schemeClr val="dk1"/>
                </a:solidFill>
                <a:latin typeface="Algerian"/>
                <a:ea typeface="Algerian"/>
                <a:cs typeface="Algerian"/>
                <a:sym typeface="Algerian"/>
              </a:rPr>
              <a:t>                                </a:t>
            </a:r>
            <a:br>
              <a:rPr lang="en-IN" sz="2100" b="1" dirty="0">
                <a:solidFill>
                  <a:schemeClr val="dk1"/>
                </a:solidFill>
                <a:latin typeface="Algerian"/>
                <a:ea typeface="Algerian"/>
                <a:cs typeface="Algerian"/>
                <a:sym typeface="Algerian"/>
              </a:rPr>
            </a:br>
            <a:r>
              <a:rPr lang="en-IN" sz="2100" b="1" dirty="0">
                <a:solidFill>
                  <a:schemeClr val="dk1"/>
                </a:solidFill>
                <a:latin typeface="Algerian"/>
                <a:ea typeface="Algerian"/>
                <a:cs typeface="Algerian"/>
                <a:sym typeface="Algerian"/>
              </a:rPr>
              <a:t>                                 </a:t>
            </a:r>
            <a:br>
              <a:rPr lang="en-IN" sz="3300" b="1" dirty="0">
                <a:solidFill>
                  <a:schemeClr val="dk1"/>
                </a:solidFill>
                <a:latin typeface="Algerian"/>
                <a:ea typeface="Algerian"/>
                <a:cs typeface="Algerian"/>
                <a:sym typeface="Algerian"/>
              </a:rPr>
            </a:br>
            <a:r>
              <a:rPr lang="en-IN" sz="3300" b="1" dirty="0">
                <a:solidFill>
                  <a:schemeClr val="dk1"/>
                </a:solidFill>
                <a:latin typeface="Algerian"/>
                <a:ea typeface="Algerian"/>
                <a:cs typeface="Algerian"/>
                <a:sym typeface="Algerian"/>
              </a:rPr>
              <a:t>                       </a:t>
            </a:r>
            <a:endParaRPr sz="3300" b="1" dirty="0">
              <a:solidFill>
                <a:schemeClr val="dk1"/>
              </a:solidFill>
              <a:latin typeface="Algerian"/>
              <a:ea typeface="Algerian"/>
              <a:cs typeface="Algerian"/>
              <a:sym typeface="Algerian"/>
            </a:endParaRPr>
          </a:p>
        </p:txBody>
      </p:sp>
      <p:sp>
        <p:nvSpPr>
          <p:cNvPr id="352" name="Google Shape;352;p14"/>
          <p:cNvSpPr txBox="1"/>
          <p:nvPr/>
        </p:nvSpPr>
        <p:spPr>
          <a:xfrm>
            <a:off x="48450" y="2188207"/>
            <a:ext cx="9144000" cy="6945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ctr" rtl="0">
              <a:spcBef>
                <a:spcPts val="0"/>
              </a:spcBef>
              <a:spcAft>
                <a:spcPts val="0"/>
              </a:spcAft>
              <a:buNone/>
            </a:pPr>
            <a:r>
              <a:rPr lang="en-IN" sz="3300" b="1">
                <a:solidFill>
                  <a:schemeClr val="dk1"/>
                </a:solidFill>
                <a:latin typeface="Algerian"/>
                <a:ea typeface="Algerian"/>
                <a:cs typeface="Algerian"/>
                <a:sym typeface="Algerian"/>
              </a:rPr>
              <a:t>POTASSIUM DISORDERS</a:t>
            </a:r>
            <a:endParaRPr sz="1300">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
          <p:cNvSpPr txBox="1"/>
          <p:nvPr>
            <p:ph type="ctrTitle"/>
          </p:nvPr>
        </p:nvSpPr>
        <p:spPr>
          <a:xfrm>
            <a:off x="701249" y="685340"/>
            <a:ext cx="8078400" cy="16647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100000"/>
              </a:lnSpc>
              <a:spcBef>
                <a:spcPts val="0"/>
              </a:spcBef>
              <a:spcAft>
                <a:spcPts val="0"/>
              </a:spcAft>
              <a:buClr>
                <a:srgbClr val="0C0C0C"/>
              </a:buClr>
              <a:buSzPct val="100000"/>
              <a:buFont typeface="Trebuchet MS"/>
              <a:buNone/>
            </a:pPr>
            <a:r>
              <a:rPr b="1" lang="en-IN" sz="2100" u="sng">
                <a:solidFill>
                  <a:srgbClr val="0C0C0C"/>
                </a:solidFill>
              </a:rPr>
              <a:t>Renal loss</a:t>
            </a:r>
            <a:endParaRPr b="1" sz="2100" u="sng">
              <a:solidFill>
                <a:srgbClr val="0C0C0C"/>
              </a:solidFill>
            </a:endParaRPr>
          </a:p>
          <a:p>
            <a:pPr indent="0" lvl="0" marL="0" rtl="0" algn="l">
              <a:lnSpc>
                <a:spcPct val="100000"/>
              </a:lnSpc>
              <a:spcBef>
                <a:spcPts val="0"/>
              </a:spcBef>
              <a:spcAft>
                <a:spcPts val="0"/>
              </a:spcAft>
              <a:buClr>
                <a:srgbClr val="0C0C0C"/>
              </a:buClr>
              <a:buSzPct val="100000"/>
              <a:buFont typeface="Trebuchet MS"/>
              <a:buNone/>
            </a:pPr>
            <a:r>
              <a:t/>
            </a:r>
            <a:endParaRPr b="0" sz="2100" u="sng">
              <a:solidFill>
                <a:srgbClr val="0C0C0C"/>
              </a:solidFill>
            </a:endParaRPr>
          </a:p>
          <a:p>
            <a:pPr indent="0" lvl="0" marL="0" rtl="0" algn="l">
              <a:lnSpc>
                <a:spcPct val="100000"/>
              </a:lnSpc>
              <a:spcBef>
                <a:spcPts val="0"/>
              </a:spcBef>
              <a:spcAft>
                <a:spcPts val="0"/>
              </a:spcAft>
              <a:buClr>
                <a:srgbClr val="0C0C0C"/>
              </a:buClr>
              <a:buSzPct val="104998"/>
              <a:buFont typeface="Trebuchet MS"/>
              <a:buNone/>
            </a:pPr>
            <a:r>
              <a:rPr lang="en-IN" sz="2000" u="sng">
                <a:solidFill>
                  <a:srgbClr val="FF0000"/>
                </a:solidFill>
              </a:rPr>
              <a:t>TTKG</a:t>
            </a:r>
            <a:br>
              <a:rPr b="0" lang="en-IN" sz="2000">
                <a:solidFill>
                  <a:srgbClr val="0C0C0C"/>
                </a:solidFill>
              </a:rPr>
            </a:br>
            <a:r>
              <a:rPr b="0" lang="en-IN" sz="2000">
                <a:solidFill>
                  <a:srgbClr val="0C0C0C"/>
                </a:solidFill>
              </a:rPr>
              <a:t>  - Estimates potassium gradient between urine and the blood in distal nephron </a:t>
            </a:r>
            <a:br>
              <a:rPr b="0" lang="en-IN" sz="2000">
                <a:solidFill>
                  <a:srgbClr val="0C0C0C"/>
                </a:solidFill>
              </a:rPr>
            </a:br>
            <a:br>
              <a:rPr b="0" lang="en-IN" sz="2000">
                <a:solidFill>
                  <a:srgbClr val="0C0C0C"/>
                </a:solidFill>
              </a:rPr>
            </a:br>
            <a:r>
              <a:rPr b="0" lang="en-IN" sz="2000">
                <a:solidFill>
                  <a:srgbClr val="0C0C0C"/>
                </a:solidFill>
              </a:rPr>
              <a:t>    - &gt; 4 - inappropriate renal K+ loss</a:t>
            </a:r>
            <a:endParaRPr b="0" sz="2000">
              <a:solidFill>
                <a:srgbClr val="0C0C0C"/>
              </a:solidFill>
            </a:endParaRPr>
          </a:p>
          <a:p>
            <a:pPr indent="0" lvl="0" marL="63500" rtl="0" algn="l">
              <a:lnSpc>
                <a:spcPct val="100000"/>
              </a:lnSpc>
              <a:spcBef>
                <a:spcPts val="0"/>
              </a:spcBef>
              <a:spcAft>
                <a:spcPts val="0"/>
              </a:spcAft>
              <a:buClr>
                <a:srgbClr val="0C0C0C"/>
              </a:buClr>
              <a:buSzPct val="100000"/>
              <a:buNone/>
            </a:pPr>
            <a:br>
              <a:rPr b="0" lang="en-IN" sz="2000">
                <a:solidFill>
                  <a:srgbClr val="0C0C0C"/>
                </a:solidFill>
              </a:rPr>
            </a:br>
            <a:r>
              <a:rPr b="0" lang="en-IN" sz="2000">
                <a:solidFill>
                  <a:srgbClr val="0C0C0C"/>
                </a:solidFill>
              </a:rPr>
              <a:t>   -  &lt; 2 -  osmotic diuresis - uncontrolled diabetes,mannitol,uremia,</a:t>
            </a:r>
            <a:endParaRPr b="0" sz="2000">
              <a:solidFill>
                <a:srgbClr val="0C0C0C"/>
              </a:solidFill>
            </a:endParaRPr>
          </a:p>
          <a:p>
            <a:pPr indent="0" lvl="0" marL="63500" rtl="0" algn="l">
              <a:lnSpc>
                <a:spcPct val="100000"/>
              </a:lnSpc>
              <a:spcBef>
                <a:spcPts val="0"/>
              </a:spcBef>
              <a:spcAft>
                <a:spcPts val="0"/>
              </a:spcAft>
              <a:buClr>
                <a:srgbClr val="0C0C0C"/>
              </a:buClr>
              <a:buSzPct val="100000"/>
              <a:buNone/>
            </a:pPr>
            <a:r>
              <a:rPr b="0" lang="en-IN" sz="2000">
                <a:solidFill>
                  <a:srgbClr val="0C0C0C"/>
                </a:solidFill>
              </a:rPr>
              <a:t>                                                  Radiological contrast agents.</a:t>
            </a:r>
            <a:endParaRPr b="0" sz="2000">
              <a:solidFill>
                <a:srgbClr val="0C0C0C"/>
              </a:solidFill>
            </a:endParaRPr>
          </a:p>
        </p:txBody>
      </p:sp>
      <p:pic>
        <p:nvPicPr>
          <p:cNvPr id="1003" name="Google Shape;1003;p1"/>
          <p:cNvPicPr preferRelativeResize="0"/>
          <p:nvPr/>
        </p:nvPicPr>
        <p:blipFill rotWithShape="1">
          <a:blip r:embed="rId2">
            <a:alphaModFix/>
          </a:blip>
          <a:srcRect b="0" l="0" r="0" t="0"/>
          <a:stretch/>
        </p:blipFill>
        <p:spPr>
          <a:xfrm>
            <a:off x="1544713" y="3724507"/>
            <a:ext cx="5022056" cy="13158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pic>
        <p:nvPicPr>
          <p:cNvPr id="1010" name="Google Shape;1010;p1"/>
          <p:cNvPicPr preferRelativeResize="0"/>
          <p:nvPr/>
        </p:nvPicPr>
        <p:blipFill>
          <a:blip r:embed="rId3">
            <a:alphaModFix/>
          </a:blip>
          <a:stretch>
            <a:fillRect/>
          </a:stretch>
        </p:blipFill>
        <p:spPr>
          <a:xfrm>
            <a:off x="152400" y="152400"/>
            <a:ext cx="8853901"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16"/>
          <p:cNvPicPr preferRelativeResize="0"/>
          <p:nvPr/>
        </p:nvPicPr>
        <p:blipFill>
          <a:blip r:embed="rId3">
            <a:alphaModFix/>
          </a:blip>
          <a:stretch>
            <a:fillRect/>
          </a:stretch>
        </p:blipFill>
        <p:spPr>
          <a:xfrm>
            <a:off x="552992" y="152400"/>
            <a:ext cx="8336824"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2"/>
          <p:cNvSpPr txBox="1"/>
          <p:nvPr>
            <p:ph type="ctrTitle"/>
          </p:nvPr>
        </p:nvSpPr>
        <p:spPr>
          <a:xfrm>
            <a:off x="729449" y="353774"/>
            <a:ext cx="8340300" cy="39282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100000"/>
              </a:lnSpc>
              <a:spcBef>
                <a:spcPts val="0"/>
              </a:spcBef>
              <a:spcAft>
                <a:spcPts val="0"/>
              </a:spcAft>
              <a:buSzPct val="112500"/>
              <a:buNone/>
            </a:pPr>
            <a:br>
              <a:rPr lang="en-IN" sz="2400" u="sng">
                <a:solidFill>
                  <a:srgbClr val="0C0C0C"/>
                </a:solidFill>
              </a:rPr>
            </a:br>
            <a:r>
              <a:rPr lang="en-IN" sz="2000">
                <a:solidFill>
                  <a:srgbClr val="0C0C0C"/>
                </a:solidFill>
              </a:rPr>
              <a:t>DRUGS</a:t>
            </a:r>
            <a:br>
              <a:rPr lang="en-IN" sz="2400">
                <a:solidFill>
                  <a:srgbClr val="0C0C0C"/>
                </a:solidFill>
              </a:rPr>
            </a:br>
            <a:endParaRPr sz="2400">
              <a:solidFill>
                <a:srgbClr val="0C0C0C"/>
              </a:solidFill>
            </a:endParaRPr>
          </a:p>
          <a:p>
            <a:pPr indent="0" lvl="0" marL="0" rtl="0" algn="l">
              <a:lnSpc>
                <a:spcPct val="100000"/>
              </a:lnSpc>
              <a:spcBef>
                <a:spcPts val="0"/>
              </a:spcBef>
              <a:spcAft>
                <a:spcPts val="0"/>
              </a:spcAft>
              <a:buSzPct val="135000"/>
              <a:buNone/>
            </a:pPr>
            <a:br>
              <a:rPr b="0" lang="en-IN" sz="2000">
                <a:solidFill>
                  <a:srgbClr val="0C0C0C"/>
                </a:solidFill>
              </a:rPr>
            </a:br>
            <a:r>
              <a:rPr b="0" lang="en-IN" sz="2000">
                <a:solidFill>
                  <a:srgbClr val="0C0C0C"/>
                </a:solidFill>
              </a:rPr>
              <a:t>1. Diuretics like thiazide</a:t>
            </a:r>
            <a:br>
              <a:rPr b="0" lang="en-IN" sz="2000">
                <a:solidFill>
                  <a:srgbClr val="0C0C0C"/>
                </a:solidFill>
              </a:rPr>
            </a:br>
            <a:br>
              <a:rPr b="0" lang="en-IN" sz="2000">
                <a:solidFill>
                  <a:srgbClr val="0C0C0C"/>
                </a:solidFill>
              </a:rPr>
            </a:br>
            <a:r>
              <a:rPr b="0" lang="en-IN" sz="2000">
                <a:solidFill>
                  <a:srgbClr val="0C0C0C"/>
                </a:solidFill>
              </a:rPr>
              <a:t>2. High dose of penicillin related antibiotics( nafacillin , dicloxacillin , ticarcillin) </a:t>
            </a:r>
            <a:br>
              <a:rPr b="0" lang="en-IN" sz="2000">
                <a:solidFill>
                  <a:srgbClr val="0C0C0C"/>
                </a:solidFill>
              </a:rPr>
            </a:br>
            <a:br>
              <a:rPr b="0" lang="en-IN" sz="2000">
                <a:solidFill>
                  <a:srgbClr val="0C0C0C"/>
                </a:solidFill>
              </a:rPr>
            </a:br>
            <a:r>
              <a:rPr b="0" lang="en-IN" sz="2000">
                <a:solidFill>
                  <a:srgbClr val="0C0C0C"/>
                </a:solidFill>
              </a:rPr>
              <a:t>3. Renal tubular toxins – aminoglycosides, amphotericin, foscarnet, cisplatin,</a:t>
            </a:r>
            <a:br>
              <a:rPr b="0" lang="en-IN" sz="2000">
                <a:solidFill>
                  <a:srgbClr val="0C0C0C"/>
                </a:solidFill>
              </a:rPr>
            </a:br>
            <a:r>
              <a:rPr b="0" lang="en-IN" sz="2000">
                <a:solidFill>
                  <a:srgbClr val="0C0C0C"/>
                </a:solidFill>
              </a:rPr>
              <a:t> ifosfamide  &gt; causing mg2+ and k+ wasting</a:t>
            </a:r>
            <a:r>
              <a:rPr lang="en-IN" sz="1800">
                <a:solidFill>
                  <a:srgbClr val="0C0C0C"/>
                </a:solidFill>
              </a:rPr>
              <a:t> </a:t>
            </a:r>
            <a:br>
              <a:rPr lang="en-IN" sz="1800">
                <a:solidFill>
                  <a:srgbClr val="0C0C0C"/>
                </a:solidFill>
              </a:rPr>
            </a:br>
            <a:br>
              <a:rPr lang="en-IN" sz="1800">
                <a:solidFill>
                  <a:srgbClr val="0C0C0C"/>
                </a:solidFill>
              </a:rPr>
            </a:br>
            <a:br>
              <a:rPr lang="en-IN" sz="1800" u="sng">
                <a:solidFill>
                  <a:srgbClr val="0C0C0C"/>
                </a:solidFill>
              </a:rPr>
            </a:br>
            <a:endParaRPr sz="1800" u="sng">
              <a:solidFill>
                <a:srgbClr val="0C0C0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3"/>
          <p:cNvSpPr txBox="1"/>
          <p:nvPr>
            <p:ph type="title"/>
          </p:nvPr>
        </p:nvSpPr>
        <p:spPr>
          <a:xfrm>
            <a:off x="727650" y="637203"/>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IN"/>
              <a:t>Clinical features </a:t>
            </a:r>
            <a:endParaRPr/>
          </a:p>
        </p:txBody>
      </p:sp>
      <p:sp>
        <p:nvSpPr>
          <p:cNvPr id="1015" name="Google Shape;1015;p3"/>
          <p:cNvSpPr txBox="1"/>
          <p:nvPr>
            <p:ph idx="1" type="body"/>
          </p:nvPr>
        </p:nvSpPr>
        <p:spPr>
          <a:xfrm>
            <a:off x="729450" y="1307925"/>
            <a:ext cx="7688700" cy="36549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IN" sz="1800"/>
              <a:t>Cardiac arrythmia</a:t>
            </a:r>
            <a:endParaRPr sz="1800"/>
          </a:p>
          <a:p>
            <a:pPr indent="0" lvl="0" marL="457200" rtl="0" algn="l">
              <a:lnSpc>
                <a:spcPct val="115000"/>
              </a:lnSpc>
              <a:spcBef>
                <a:spcPts val="0"/>
              </a:spcBef>
              <a:spcAft>
                <a:spcPts val="0"/>
              </a:spcAft>
              <a:buNone/>
            </a:pPr>
            <a:r>
              <a:rPr lang="en-IN" sz="1800"/>
              <a:t>1. Premature atrial complex</a:t>
            </a:r>
            <a:endParaRPr sz="1800"/>
          </a:p>
          <a:p>
            <a:pPr indent="0" lvl="0" marL="457200" rtl="0" algn="l">
              <a:lnSpc>
                <a:spcPct val="115000"/>
              </a:lnSpc>
              <a:spcBef>
                <a:spcPts val="0"/>
              </a:spcBef>
              <a:spcAft>
                <a:spcPts val="0"/>
              </a:spcAft>
              <a:buNone/>
            </a:pPr>
            <a:r>
              <a:rPr lang="en-IN" sz="1800"/>
              <a:t>2. Premature ventricular beat </a:t>
            </a:r>
            <a:endParaRPr sz="1800"/>
          </a:p>
          <a:p>
            <a:pPr indent="0" lvl="0" marL="457200" rtl="0" algn="l">
              <a:lnSpc>
                <a:spcPct val="115000"/>
              </a:lnSpc>
              <a:spcBef>
                <a:spcPts val="0"/>
              </a:spcBef>
              <a:spcAft>
                <a:spcPts val="0"/>
              </a:spcAft>
              <a:buNone/>
            </a:pPr>
            <a:r>
              <a:rPr lang="en-IN" sz="1800"/>
              <a:t>3. Sinus bradycardia </a:t>
            </a:r>
            <a:endParaRPr sz="1800"/>
          </a:p>
          <a:p>
            <a:pPr indent="0" lvl="0" marL="457200" rtl="0" algn="l">
              <a:lnSpc>
                <a:spcPct val="115000"/>
              </a:lnSpc>
              <a:spcBef>
                <a:spcPts val="0"/>
              </a:spcBef>
              <a:spcAft>
                <a:spcPts val="0"/>
              </a:spcAft>
              <a:buNone/>
            </a:pPr>
            <a:r>
              <a:rPr lang="en-IN" sz="1800"/>
              <a:t>4. Paroxysmal atrial tachycardia </a:t>
            </a:r>
            <a:endParaRPr sz="1800"/>
          </a:p>
          <a:p>
            <a:pPr indent="0" lvl="0" marL="457200" rtl="0" algn="l">
              <a:lnSpc>
                <a:spcPct val="115000"/>
              </a:lnSpc>
              <a:spcBef>
                <a:spcPts val="0"/>
              </a:spcBef>
              <a:spcAft>
                <a:spcPts val="0"/>
              </a:spcAft>
              <a:buNone/>
            </a:pPr>
            <a:r>
              <a:rPr lang="en-IN" sz="1800"/>
              <a:t>5. AV block </a:t>
            </a:r>
            <a:endParaRPr sz="1800"/>
          </a:p>
          <a:p>
            <a:pPr indent="0" lvl="0" marL="457200" rtl="0" algn="l">
              <a:lnSpc>
                <a:spcPct val="115000"/>
              </a:lnSpc>
              <a:spcBef>
                <a:spcPts val="0"/>
              </a:spcBef>
              <a:spcAft>
                <a:spcPts val="0"/>
              </a:spcAft>
              <a:buNone/>
            </a:pPr>
            <a:r>
              <a:rPr lang="en-IN" sz="1800"/>
              <a:t>6. Atrial fibrillation </a:t>
            </a:r>
            <a:endParaRPr sz="1800"/>
          </a:p>
          <a:p>
            <a:pPr indent="0" lvl="0" marL="457200" rtl="0" algn="l">
              <a:lnSpc>
                <a:spcPct val="115000"/>
              </a:lnSpc>
              <a:spcBef>
                <a:spcPts val="0"/>
              </a:spcBef>
              <a:spcAft>
                <a:spcPts val="0"/>
              </a:spcAft>
              <a:buNone/>
            </a:pPr>
            <a:r>
              <a:rPr lang="en-IN" sz="1800"/>
              <a:t>7. Ventricular tachycardia or fibrillation </a:t>
            </a:r>
            <a:endParaRPr sz="1800"/>
          </a:p>
          <a:p>
            <a:pPr indent="0" lvl="0" marL="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IN" sz="1800"/>
              <a:t>Predisposes to digoxin toxicity.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4"/>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0"/>
              </a:spcAft>
              <a:buClr>
                <a:schemeClr val="accent1"/>
              </a:buClr>
              <a:buSzPts val="2700"/>
              <a:buFont typeface="Trebuchet MS"/>
              <a:buNone/>
            </a:pPr>
            <a:r>
              <a:t/>
            </a:r>
            <a:endParaRPr/>
          </a:p>
          <a:p>
            <a:pPr indent="0" lvl="0" marL="0" rtl="0" algn="l">
              <a:lnSpc>
                <a:spcPct val="100000"/>
              </a:lnSpc>
              <a:spcBef>
                <a:spcPts val="0"/>
              </a:spcBef>
              <a:spcAft>
                <a:spcPts val="0"/>
              </a:spcAft>
              <a:buClr>
                <a:schemeClr val="accent1"/>
              </a:buClr>
              <a:buSzPts val="2700"/>
              <a:buFont typeface="Trebuchet MS"/>
              <a:buNone/>
            </a:pPr>
            <a:r>
              <a:t/>
            </a:r>
            <a:endParaRPr/>
          </a:p>
        </p:txBody>
      </p:sp>
      <p:pic>
        <p:nvPicPr>
          <p:cNvPr id="1018" name="Google Shape;1018;p4"/>
          <p:cNvPicPr preferRelativeResize="0"/>
          <p:nvPr/>
        </p:nvPicPr>
        <p:blipFill rotWithShape="1">
          <a:blip r:embed="rId2">
            <a:alphaModFix/>
          </a:blip>
          <a:srcRect b="0" l="0" r="0" t="0"/>
          <a:stretch/>
        </p:blipFill>
        <p:spPr>
          <a:xfrm>
            <a:off x="0" y="0"/>
            <a:ext cx="4769575" cy="4730750"/>
          </a:xfrm>
          <a:prstGeom prst="rect">
            <a:avLst/>
          </a:prstGeom>
          <a:noFill/>
          <a:ln>
            <a:noFill/>
          </a:ln>
        </p:spPr>
      </p:pic>
      <p:pic>
        <p:nvPicPr>
          <p:cNvPr id="1019" name="Google Shape;1019;p4"/>
          <p:cNvPicPr preferRelativeResize="0"/>
          <p:nvPr/>
        </p:nvPicPr>
        <p:blipFill rotWithShape="1">
          <a:blip r:embed="rId3">
            <a:alphaModFix/>
          </a:blip>
          <a:srcRect b="0" l="0" r="0" t="0"/>
          <a:stretch/>
        </p:blipFill>
        <p:spPr>
          <a:xfrm>
            <a:off x="4769575" y="1"/>
            <a:ext cx="4374423" cy="4730751"/>
          </a:xfrm>
          <a:prstGeom prst="rect">
            <a:avLst/>
          </a:prstGeom>
          <a:noFill/>
          <a:ln>
            <a:noFill/>
          </a:ln>
        </p:spPr>
      </p:pic>
      <p:sp>
        <p:nvSpPr>
          <p:cNvPr id="1020" name="Google Shape;1020;p4"/>
          <p:cNvSpPr txBox="1"/>
          <p:nvPr/>
        </p:nvSpPr>
        <p:spPr>
          <a:xfrm flipH="1">
            <a:off x="4769575" y="4730750"/>
            <a:ext cx="5633700" cy="463800"/>
          </a:xfrm>
          <a:prstGeom prst="rect">
            <a:avLst/>
          </a:prstGeom>
          <a:noFill/>
          <a:ln>
            <a:noFill/>
          </a:ln>
        </p:spPr>
        <p:txBody>
          <a:bodyPr anchorCtr="0" anchor="t" bIns="91425" lIns="91425" spcFirstLastPara="1" rIns="91425" wrap="square" tIns="91425">
            <a:spAutoFit/>
          </a:bodyPr>
          <a:ls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stStyle>
          <a:p>
            <a:pPr indent="0" lvl="0" marL="0" rtl="0" algn="l">
              <a:spcBef>
                <a:spcPts val="0"/>
              </a:spcBef>
              <a:spcAft>
                <a:spcPts val="0"/>
              </a:spcAft>
              <a:buNone/>
            </a:pPr>
            <a:r>
              <a:rPr b="1" lang="en-IN" sz="1800">
                <a:solidFill>
                  <a:schemeClr val="accent1"/>
                </a:solidFill>
                <a:latin typeface="Lato"/>
                <a:ea typeface="Lato"/>
                <a:cs typeface="Lato"/>
                <a:sym typeface="Lato"/>
              </a:rPr>
              <a:t>Prolonged QT - TDP</a:t>
            </a:r>
            <a:endParaRPr b="1" sz="1800">
              <a:solidFill>
                <a:schemeClr val="accen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5"/>
          <p:cNvSpPr txBox="1"/>
          <p:nvPr>
            <p:ph type="ctrTitle"/>
          </p:nvPr>
        </p:nvSpPr>
        <p:spPr>
          <a:xfrm>
            <a:off x="119200" y="517625"/>
            <a:ext cx="9024900" cy="4626000"/>
          </a:xfrm>
          <a:prstGeom prst="rect">
            <a:avLst/>
          </a:prstGeom>
          <a:noFill/>
          <a:ln>
            <a:noFill/>
          </a:ln>
        </p:spPr>
        <p:txBody>
          <a:bodyPr anchorCtr="0" anchor="t" bIns="34275" lIns="68575" spcFirstLastPara="1" rIns="68575" wrap="square" tIns="34275">
            <a:normAutofit/>
          </a:bodyPr>
          <a:lstStyle/>
          <a:p>
            <a:pPr indent="-298450" lvl="0" marL="342900" rtl="0" algn="l">
              <a:lnSpc>
                <a:spcPct val="100000"/>
              </a:lnSpc>
              <a:spcBef>
                <a:spcPts val="0"/>
              </a:spcBef>
              <a:spcAft>
                <a:spcPts val="0"/>
              </a:spcAft>
              <a:buClr>
                <a:srgbClr val="0C0C0C"/>
              </a:buClr>
              <a:buSzPts val="2100"/>
              <a:buChar char="●"/>
            </a:pPr>
            <a:r>
              <a:rPr lang="en-IN" sz="2100">
                <a:solidFill>
                  <a:srgbClr val="0C0C0C"/>
                </a:solidFill>
              </a:rPr>
              <a:t>Skeletal muscle &amp; Smooth muscles</a:t>
            </a:r>
            <a:br>
              <a:rPr lang="en-IN" sz="2100">
                <a:solidFill>
                  <a:srgbClr val="0C0C0C"/>
                </a:solidFill>
              </a:rPr>
            </a:br>
            <a:br>
              <a:rPr lang="en-IN" sz="2100">
                <a:solidFill>
                  <a:srgbClr val="0C0C0C"/>
                </a:solidFill>
              </a:rPr>
            </a:br>
            <a:br>
              <a:rPr lang="en-IN" sz="2100">
                <a:solidFill>
                  <a:srgbClr val="0C0C0C"/>
                </a:solidFill>
              </a:rPr>
            </a:b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t/>
            </a:r>
            <a:endParaRPr sz="2100">
              <a:solidFill>
                <a:srgbClr val="0C0C0C"/>
              </a:solidFill>
            </a:endParaRPr>
          </a:p>
          <a:p>
            <a:pPr indent="0" lvl="0" marL="0" rtl="0" algn="l">
              <a:lnSpc>
                <a:spcPct val="100000"/>
              </a:lnSpc>
              <a:spcBef>
                <a:spcPts val="0"/>
              </a:spcBef>
              <a:spcAft>
                <a:spcPts val="0"/>
              </a:spcAft>
              <a:buSzPts val="4200"/>
              <a:buNone/>
            </a:pPr>
            <a:r>
              <a:rPr lang="en-IN" sz="2100">
                <a:solidFill>
                  <a:srgbClr val="0C0C0C"/>
                </a:solidFill>
              </a:rPr>
              <a:t>     </a:t>
            </a:r>
            <a:r>
              <a:rPr b="0" lang="en-IN" sz="1800">
                <a:solidFill>
                  <a:srgbClr val="0C0C0C"/>
                </a:solidFill>
              </a:rPr>
              <a:t>Effects are due to hyperpolarisation of membranes</a:t>
            </a:r>
            <a:endParaRPr b="0" sz="1800">
              <a:solidFill>
                <a:srgbClr val="0C0C0C"/>
              </a:solidFill>
            </a:endParaRPr>
          </a:p>
          <a:p>
            <a:pPr indent="0" lvl="0" marL="0" rtl="0" algn="l">
              <a:lnSpc>
                <a:spcPct val="100000"/>
              </a:lnSpc>
              <a:spcBef>
                <a:spcPts val="0"/>
              </a:spcBef>
              <a:spcAft>
                <a:spcPts val="0"/>
              </a:spcAft>
              <a:buSzPts val="4200"/>
              <a:buNone/>
            </a:pPr>
            <a:r>
              <a:rPr b="0" lang="en-IN" sz="1800">
                <a:solidFill>
                  <a:srgbClr val="0C0C0C"/>
                </a:solidFill>
              </a:rPr>
              <a:t>     Acute severe hypokalemia with s.potassium &lt;2.5 - rhabdomyolysis.</a:t>
            </a:r>
            <a:endParaRPr b="0" sz="1800">
              <a:solidFill>
                <a:srgbClr val="0C0C0C"/>
              </a:solidFill>
            </a:endParaRPr>
          </a:p>
          <a:p>
            <a:pPr indent="0" lvl="0" marL="0" rtl="0" algn="l">
              <a:lnSpc>
                <a:spcPct val="100000"/>
              </a:lnSpc>
              <a:spcBef>
                <a:spcPts val="0"/>
              </a:spcBef>
              <a:spcAft>
                <a:spcPts val="0"/>
              </a:spcAft>
              <a:buSzPts val="4200"/>
              <a:buNone/>
            </a:pPr>
            <a:r>
              <a:rPr b="0" lang="en-IN" sz="1800">
                <a:solidFill>
                  <a:srgbClr val="0C0C0C"/>
                </a:solidFill>
              </a:rPr>
              <a:t>     Smooth muscle - colonic pseudoobstruction or ogilvie’s syndrome.</a:t>
            </a:r>
            <a:endParaRPr b="0" sz="1800">
              <a:solidFill>
                <a:srgbClr val="0C0C0C"/>
              </a:solidFill>
            </a:endParaRPr>
          </a:p>
          <a:p>
            <a:pPr indent="0" lvl="0" marL="0" rtl="0" algn="l">
              <a:lnSpc>
                <a:spcPct val="100000"/>
              </a:lnSpc>
              <a:spcBef>
                <a:spcPts val="0"/>
              </a:spcBef>
              <a:spcAft>
                <a:spcPts val="0"/>
              </a:spcAft>
              <a:buSzPts val="4200"/>
              <a:buNone/>
            </a:pPr>
            <a:r>
              <a:rPr b="0" lang="en-IN" sz="1800">
                <a:solidFill>
                  <a:srgbClr val="0C0C0C"/>
                </a:solidFill>
              </a:rPr>
              <a:t>    Skeletal muscle - weakness associated with depressed DTR</a:t>
            </a:r>
            <a:endParaRPr b="0" sz="1800">
              <a:solidFill>
                <a:srgbClr val="0C0C0C"/>
              </a:solidFill>
            </a:endParaRPr>
          </a:p>
        </p:txBody>
      </p:sp>
      <p:pic>
        <p:nvPicPr>
          <p:cNvPr id="1023" name="Google Shape;1023;p5"/>
          <p:cNvPicPr preferRelativeResize="0"/>
          <p:nvPr/>
        </p:nvPicPr>
        <p:blipFill rotWithShape="1">
          <a:blip r:embed="rId2">
            <a:alphaModFix/>
          </a:blip>
          <a:srcRect b="0" l="0" r="0" t="0"/>
          <a:stretch/>
        </p:blipFill>
        <p:spPr>
          <a:xfrm>
            <a:off x="461650" y="869775"/>
            <a:ext cx="7955850" cy="2921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6"/>
          <p:cNvSpPr txBox="1"/>
          <p:nvPr>
            <p:ph idx="1" type="body"/>
          </p:nvPr>
        </p:nvSpPr>
        <p:spPr>
          <a:xfrm>
            <a:off x="729450" y="1335925"/>
            <a:ext cx="7688700" cy="3672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IN" sz="1800"/>
              <a:t>Renal system - polyuria , phosphaturia and bicarbonate retention causing </a:t>
            </a:r>
            <a:r>
              <a:rPr lang="en-IN" sz="1800">
                <a:solidFill>
                  <a:srgbClr val="FF0000"/>
                </a:solidFill>
              </a:rPr>
              <a:t>alkalosis</a:t>
            </a:r>
            <a:r>
              <a:rPr lang="en-IN" sz="1800"/>
              <a:t>.</a:t>
            </a:r>
            <a:endParaRPr sz="1800"/>
          </a:p>
          <a:p>
            <a:pPr indent="0" lvl="0" marL="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lang="en-IN" sz="1800"/>
              <a:t>Chronic hypokalemia causes </a:t>
            </a:r>
            <a:r>
              <a:rPr lang="en-IN" sz="1800">
                <a:solidFill>
                  <a:srgbClr val="FF0000"/>
                </a:solidFill>
              </a:rPr>
              <a:t>structural changes in kidney</a:t>
            </a:r>
            <a:r>
              <a:rPr lang="en-IN" sz="1800"/>
              <a:t> ( impaired concentrating ability, increased ammonia pdn , injury to PCT , interstitial nephritis, renal cyst , ESRD ).</a:t>
            </a:r>
            <a:endParaRPr sz="1800"/>
          </a:p>
          <a:p>
            <a:pPr indent="0" lvl="0" marL="91440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lang="en-IN" sz="1800"/>
              <a:t>Also implicated in hypertension, heart failure and stroke.</a:t>
            </a:r>
            <a:endParaRPr sz="1800"/>
          </a:p>
          <a:p>
            <a:pPr indent="0" lvl="0" marL="457200" rtl="0" algn="l">
              <a:lnSpc>
                <a:spcPct val="115000"/>
              </a:lnSpc>
              <a:spcBef>
                <a:spcPts val="0"/>
              </a:spcBef>
              <a:spcAft>
                <a:spcPts val="0"/>
              </a:spcAft>
              <a:buNone/>
            </a:pPr>
            <a:r>
              <a:t/>
            </a:r>
            <a:endParaRPr sz="1800"/>
          </a:p>
          <a:p>
            <a:pPr indent="-342900" lvl="0" marL="457200" rtl="0" algn="l">
              <a:lnSpc>
                <a:spcPct val="115000"/>
              </a:lnSpc>
              <a:spcBef>
                <a:spcPts val="0"/>
              </a:spcBef>
              <a:spcAft>
                <a:spcPts val="0"/>
              </a:spcAft>
              <a:buSzPts val="1800"/>
              <a:buChar char="●"/>
            </a:pPr>
            <a:r>
              <a:rPr lang="en-IN" sz="1800"/>
              <a:t>Glucose intolerance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9"/>
          <p:cNvSpPr txBox="1">
            <a:spLocks noGrp="1"/>
          </p:cNvSpPr>
          <p:nvPr>
            <p:ph type="title"/>
          </p:nvPr>
        </p:nvSpPr>
        <p:spPr>
          <a:xfrm>
            <a:off x="729450" y="65788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IN"/>
              <a:t>Management </a:t>
            </a:r>
            <a:endParaRPr/>
          </a:p>
        </p:txBody>
      </p:sp>
      <p:sp>
        <p:nvSpPr>
          <p:cNvPr id="904" name="Google Shape;904;p19"/>
          <p:cNvSpPr txBox="1">
            <a:spLocks noGrp="1"/>
          </p:cNvSpPr>
          <p:nvPr>
            <p:ph type="body" idx="1"/>
          </p:nvPr>
        </p:nvSpPr>
        <p:spPr>
          <a:xfrm>
            <a:off x="727650" y="1317448"/>
            <a:ext cx="7688700" cy="37098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IN" sz="1800" b="1" dirty="0"/>
              <a:t>Prevention of </a:t>
            </a:r>
            <a:r>
              <a:rPr lang="en-IN" sz="1800" b="1" dirty="0" err="1"/>
              <a:t>hypokalemia</a:t>
            </a:r>
            <a:r>
              <a:rPr lang="en-IN" sz="1800" b="1" dirty="0"/>
              <a:t> warranted in </a:t>
            </a:r>
            <a:endParaRPr sz="1800" dirty="0"/>
          </a:p>
          <a:p>
            <a:pPr marL="457200" lvl="0" indent="0" algn="l" rtl="0">
              <a:spcBef>
                <a:spcPts val="0"/>
              </a:spcBef>
              <a:spcAft>
                <a:spcPts val="0"/>
              </a:spcAft>
              <a:buNone/>
            </a:pPr>
            <a:r>
              <a:rPr lang="en-IN" sz="1800" dirty="0"/>
              <a:t>1. Hepatic failure </a:t>
            </a:r>
            <a:endParaRPr sz="1800" dirty="0"/>
          </a:p>
          <a:p>
            <a:pPr marL="457200" lvl="0" indent="0" algn="l" rtl="0">
              <a:spcBef>
                <a:spcPts val="0"/>
              </a:spcBef>
              <a:spcAft>
                <a:spcPts val="0"/>
              </a:spcAft>
              <a:buNone/>
            </a:pPr>
            <a:r>
              <a:rPr lang="en-IN" sz="1800" dirty="0"/>
              <a:t>2. Previous history of MI or IHD</a:t>
            </a:r>
            <a:endParaRPr sz="1800" dirty="0"/>
          </a:p>
          <a:p>
            <a:pPr marL="457200" lvl="0" indent="0" algn="l" rtl="0">
              <a:spcBef>
                <a:spcPts val="0"/>
              </a:spcBef>
              <a:spcAft>
                <a:spcPts val="0"/>
              </a:spcAft>
              <a:buNone/>
            </a:pPr>
            <a:r>
              <a:rPr lang="en-IN" sz="1800" dirty="0"/>
              <a:t>3. Diabetes mellitus </a:t>
            </a:r>
            <a:endParaRPr sz="1800" dirty="0"/>
          </a:p>
          <a:p>
            <a:pPr marL="457200" lvl="0" indent="0" algn="l" rtl="0">
              <a:spcBef>
                <a:spcPts val="0"/>
              </a:spcBef>
              <a:spcAft>
                <a:spcPts val="0"/>
              </a:spcAft>
              <a:buNone/>
            </a:pPr>
            <a:r>
              <a:rPr lang="en-IN" sz="1800" dirty="0"/>
              <a:t>4. Patients on TPN or IV fluids ( 40-50meq/day)</a:t>
            </a:r>
            <a:endParaRPr sz="1800" dirty="0"/>
          </a:p>
          <a:p>
            <a:pPr marL="45720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IN" sz="1800" dirty="0"/>
              <a:t>Normal daily intake : </a:t>
            </a:r>
            <a:r>
              <a:rPr lang="en-IN" sz="1800" dirty="0">
                <a:solidFill>
                  <a:srgbClr val="FF0000"/>
                </a:solidFill>
              </a:rPr>
              <a:t>60meq/day</a:t>
            </a:r>
          </a:p>
          <a:p>
            <a:pPr marL="114300" lvl="0" indent="0" algn="l" rtl="0">
              <a:spcBef>
                <a:spcPts val="0"/>
              </a:spcBef>
              <a:spcAft>
                <a:spcPts val="0"/>
              </a:spcAft>
              <a:buSzPts val="1800"/>
              <a:buNone/>
            </a:pPr>
            <a:endParaRPr sz="1800" dirty="0"/>
          </a:p>
          <a:p>
            <a:pPr marL="457200" lvl="0" indent="-342900" algn="l" rtl="0">
              <a:spcBef>
                <a:spcPts val="0"/>
              </a:spcBef>
              <a:spcAft>
                <a:spcPts val="0"/>
              </a:spcAft>
              <a:buSzPts val="1800"/>
              <a:buChar char="●"/>
            </a:pPr>
            <a:r>
              <a:rPr lang="en-IN" sz="1800" dirty="0"/>
              <a:t>Oral salts are safer as they have minimum risk of </a:t>
            </a:r>
            <a:r>
              <a:rPr lang="en-IN" sz="1800" dirty="0" err="1"/>
              <a:t>hyperkalemia</a:t>
            </a:r>
            <a:r>
              <a:rPr lang="en-IN" sz="1800" dirty="0"/>
              <a:t> </a:t>
            </a:r>
            <a:endParaRPr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20"/>
          <p:cNvSpPr txBox="1">
            <a:spLocks noGrp="1"/>
          </p:cNvSpPr>
          <p:nvPr>
            <p:ph type="body" idx="1"/>
          </p:nvPr>
        </p:nvSpPr>
        <p:spPr>
          <a:xfrm>
            <a:off x="727650" y="840059"/>
            <a:ext cx="7688700" cy="4303216"/>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IN" sz="1800" b="1" dirty="0"/>
              <a:t>Potassium level of 3-3.5 </a:t>
            </a:r>
            <a:r>
              <a:rPr lang="en-IN" sz="1800" b="1" dirty="0" err="1"/>
              <a:t>meq</a:t>
            </a:r>
            <a:r>
              <a:rPr lang="en-IN" sz="1800" b="1" dirty="0"/>
              <a:t>/L: </a:t>
            </a:r>
            <a:endParaRPr sz="1800" b="1" dirty="0"/>
          </a:p>
          <a:p>
            <a:pPr marL="457200" lvl="0" indent="0" algn="l" rtl="0">
              <a:spcBef>
                <a:spcPts val="0"/>
              </a:spcBef>
              <a:spcAft>
                <a:spcPts val="0"/>
              </a:spcAft>
              <a:buNone/>
            </a:pPr>
            <a:r>
              <a:rPr lang="en-IN" sz="1800" dirty="0"/>
              <a:t>Treatment is indicated only in high risk patients:</a:t>
            </a:r>
            <a:endParaRPr sz="1800" dirty="0"/>
          </a:p>
          <a:p>
            <a:pPr marL="457200" lvl="0" indent="0" algn="l" rtl="0">
              <a:spcBef>
                <a:spcPts val="0"/>
              </a:spcBef>
              <a:spcAft>
                <a:spcPts val="0"/>
              </a:spcAft>
              <a:buNone/>
            </a:pPr>
            <a:r>
              <a:rPr lang="en-IN" sz="1800" dirty="0"/>
              <a:t> 1. Risk of arrythmia </a:t>
            </a:r>
            <a:endParaRPr sz="1800" dirty="0"/>
          </a:p>
          <a:p>
            <a:pPr marL="457200" lvl="0" indent="0" algn="l" rtl="0">
              <a:spcBef>
                <a:spcPts val="0"/>
              </a:spcBef>
              <a:spcAft>
                <a:spcPts val="0"/>
              </a:spcAft>
              <a:buNone/>
            </a:pPr>
            <a:r>
              <a:rPr lang="en-IN" sz="1800" dirty="0"/>
              <a:t> 2. Hepatic failure </a:t>
            </a:r>
            <a:endParaRPr sz="1800" dirty="0"/>
          </a:p>
          <a:p>
            <a:pPr marL="457200" lvl="0" indent="0" algn="l" rtl="0">
              <a:spcBef>
                <a:spcPts val="0"/>
              </a:spcBef>
              <a:spcAft>
                <a:spcPts val="0"/>
              </a:spcAft>
              <a:buNone/>
            </a:pPr>
            <a:r>
              <a:rPr lang="en-IN" sz="1800" dirty="0"/>
              <a:t> 3. DM</a:t>
            </a:r>
            <a:endParaRPr sz="1800" dirty="0"/>
          </a:p>
          <a:p>
            <a:pPr marL="457200" lvl="0" indent="0" algn="l" rtl="0">
              <a:spcBef>
                <a:spcPts val="0"/>
              </a:spcBef>
              <a:spcAft>
                <a:spcPts val="0"/>
              </a:spcAft>
              <a:buNone/>
            </a:pPr>
            <a:r>
              <a:rPr lang="en-IN" sz="1800" dirty="0"/>
              <a:t> 4. Digitalis therapy </a:t>
            </a:r>
            <a:endParaRPr sz="1800" dirty="0"/>
          </a:p>
          <a:p>
            <a:pPr marL="457200" lvl="0" indent="0" algn="l" rtl="0">
              <a:spcBef>
                <a:spcPts val="0"/>
              </a:spcBef>
              <a:spcAft>
                <a:spcPts val="0"/>
              </a:spcAft>
              <a:buNone/>
            </a:pPr>
            <a:r>
              <a:rPr lang="en-IN" sz="1800" dirty="0"/>
              <a:t> 5. IHD / Congestive heart failure </a:t>
            </a:r>
            <a:endParaRPr sz="1800" dirty="0"/>
          </a:p>
          <a:p>
            <a:pPr marL="0" lvl="0" indent="0" algn="l" rtl="0">
              <a:spcBef>
                <a:spcPts val="0"/>
              </a:spcBef>
              <a:spcAft>
                <a:spcPts val="0"/>
              </a:spcAft>
              <a:buNone/>
            </a:pPr>
            <a:endParaRPr sz="1800" dirty="0"/>
          </a:p>
          <a:p>
            <a:pPr marL="457200" lvl="0" indent="-342900" algn="l" rtl="0">
              <a:spcBef>
                <a:spcPts val="0"/>
              </a:spcBef>
              <a:spcAft>
                <a:spcPts val="0"/>
              </a:spcAft>
              <a:buSzPts val="1800"/>
              <a:buChar char="●"/>
            </a:pPr>
            <a:r>
              <a:rPr lang="en-IN" sz="1800" b="1" dirty="0"/>
              <a:t>Potassium level of &lt;3.0 </a:t>
            </a:r>
            <a:r>
              <a:rPr lang="en-IN" sz="1800" b="1" dirty="0" err="1"/>
              <a:t>meq</a:t>
            </a:r>
            <a:r>
              <a:rPr lang="en-IN" sz="1800" b="1" dirty="0"/>
              <a:t>/L: </a:t>
            </a:r>
            <a:endParaRPr sz="1800" b="1" dirty="0"/>
          </a:p>
          <a:p>
            <a:pPr marL="457200" lvl="0" indent="0" algn="l" rtl="0">
              <a:spcBef>
                <a:spcPts val="0"/>
              </a:spcBef>
              <a:spcAft>
                <a:spcPts val="0"/>
              </a:spcAft>
              <a:buNone/>
            </a:pPr>
            <a:r>
              <a:rPr lang="en-IN" sz="1800" dirty="0"/>
              <a:t>IV potassium replenishment is indicated.</a:t>
            </a:r>
          </a:p>
          <a:p>
            <a:pPr marL="457200" lvl="0" indent="0" algn="l" rtl="0">
              <a:spcBef>
                <a:spcPts val="0"/>
              </a:spcBef>
              <a:spcAft>
                <a:spcPts val="0"/>
              </a:spcAft>
              <a:buNone/>
            </a:pPr>
            <a:endParaRPr sz="1800" dirty="0"/>
          </a:p>
          <a:p>
            <a:pPr marL="457200" lvl="0" indent="0" algn="l" rtl="0">
              <a:spcBef>
                <a:spcPts val="0"/>
              </a:spcBef>
              <a:spcAft>
                <a:spcPts val="0"/>
              </a:spcAft>
              <a:buNone/>
            </a:pPr>
            <a:r>
              <a:rPr lang="en-IN" sz="1800" dirty="0"/>
              <a:t>When cardiac rhythm returns to normal or respiratory muscle strength is restored, IV </a:t>
            </a:r>
            <a:r>
              <a:rPr lang="en-IN" sz="1800" dirty="0" err="1"/>
              <a:t>KCl</a:t>
            </a:r>
            <a:r>
              <a:rPr lang="en-IN" sz="1800" dirty="0"/>
              <a:t>  tapered and switched to oral.</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
          <p:cNvSpPr txBox="1">
            <a:spLocks noGrp="1"/>
          </p:cNvSpPr>
          <p:nvPr>
            <p:ph type="title"/>
          </p:nvPr>
        </p:nvSpPr>
        <p:spPr>
          <a:xfrm>
            <a:off x="311700" y="625775"/>
            <a:ext cx="76884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6923"/>
              <a:buNone/>
            </a:pPr>
            <a:r>
              <a:rPr lang="en-IN" u="sng" dirty="0"/>
              <a:t>POTASSIUM HOMEOSTASIS</a:t>
            </a:r>
            <a:endParaRPr u="sng" dirty="0"/>
          </a:p>
        </p:txBody>
      </p:sp>
      <p:sp>
        <p:nvSpPr>
          <p:cNvPr id="847" name="Google Shape;847;p1"/>
          <p:cNvSpPr txBox="1">
            <a:spLocks noGrp="1"/>
          </p:cNvSpPr>
          <p:nvPr>
            <p:ph type="body" idx="4294967295"/>
          </p:nvPr>
        </p:nvSpPr>
        <p:spPr>
          <a:xfrm>
            <a:off x="166927" y="1377311"/>
            <a:ext cx="8520600" cy="3766200"/>
          </a:xfrm>
          <a:prstGeom prst="rect">
            <a:avLst/>
          </a:prstGeom>
          <a:noFill/>
          <a:ln>
            <a:noFill/>
          </a:ln>
        </p:spPr>
        <p:txBody>
          <a:bodyPr spcFirstLastPara="1" wrap="square" lIns="91425" tIns="91425" rIns="91425" bIns="91425" anchor="t" anchorCtr="0">
            <a:normAutofit/>
          </a:bodyPr>
          <a:lstStyle/>
          <a:p>
            <a:pPr marL="254000" lvl="0" indent="-260349" algn="l" rtl="0">
              <a:lnSpc>
                <a:spcPct val="115000"/>
              </a:lnSpc>
              <a:spcBef>
                <a:spcPts val="0"/>
              </a:spcBef>
              <a:spcAft>
                <a:spcPts val="0"/>
              </a:spcAft>
              <a:buSzPts val="1700"/>
              <a:buFont typeface="Noto Sans Symbols"/>
              <a:buChar char="❑"/>
            </a:pPr>
            <a:r>
              <a:rPr lang="en-IN" sz="2100" dirty="0">
                <a:solidFill>
                  <a:schemeClr val="dk1"/>
                </a:solidFill>
              </a:rPr>
              <a:t>Normal plasma K+ </a:t>
            </a:r>
            <a:r>
              <a:rPr lang="en-IN" sz="2100" dirty="0" err="1">
                <a:solidFill>
                  <a:schemeClr val="dk1"/>
                </a:solidFill>
              </a:rPr>
              <a:t>conc</a:t>
            </a:r>
            <a:r>
              <a:rPr lang="en-IN" sz="2100" dirty="0">
                <a:solidFill>
                  <a:schemeClr val="dk1"/>
                </a:solidFill>
              </a:rPr>
              <a:t> – </a:t>
            </a:r>
            <a:r>
              <a:rPr lang="en-IN" sz="2100" dirty="0">
                <a:solidFill>
                  <a:srgbClr val="FF0000"/>
                </a:solidFill>
              </a:rPr>
              <a:t>3.5 – 5 </a:t>
            </a:r>
            <a:r>
              <a:rPr lang="en-IN" sz="2100" dirty="0" err="1">
                <a:solidFill>
                  <a:srgbClr val="FF0000"/>
                </a:solidFill>
              </a:rPr>
              <a:t>meq</a:t>
            </a:r>
            <a:r>
              <a:rPr lang="en-IN" sz="2100" dirty="0">
                <a:solidFill>
                  <a:srgbClr val="FF0000"/>
                </a:solidFill>
              </a:rPr>
              <a:t>/l </a:t>
            </a:r>
            <a:endParaRPr dirty="0">
              <a:solidFill>
                <a:srgbClr val="FF0000"/>
              </a:solidFill>
            </a:endParaRPr>
          </a:p>
          <a:p>
            <a:pPr marL="254000" lvl="0" indent="-260349" algn="l" rtl="0">
              <a:lnSpc>
                <a:spcPct val="115000"/>
              </a:lnSpc>
              <a:spcBef>
                <a:spcPts val="800"/>
              </a:spcBef>
              <a:spcAft>
                <a:spcPts val="0"/>
              </a:spcAft>
              <a:buSzPts val="1700"/>
              <a:buFont typeface="Noto Sans Symbols"/>
              <a:buChar char="❑"/>
            </a:pPr>
            <a:r>
              <a:rPr lang="en-IN" sz="2100" dirty="0">
                <a:solidFill>
                  <a:schemeClr val="dk1"/>
                </a:solidFill>
              </a:rPr>
              <a:t>98% -intracellular</a:t>
            </a:r>
            <a:endParaRPr dirty="0"/>
          </a:p>
          <a:p>
            <a:pPr marL="254000" lvl="0" indent="-260349" algn="l" rtl="0">
              <a:lnSpc>
                <a:spcPct val="115000"/>
              </a:lnSpc>
              <a:spcBef>
                <a:spcPts val="800"/>
              </a:spcBef>
              <a:spcAft>
                <a:spcPts val="0"/>
              </a:spcAft>
              <a:buSzPts val="1700"/>
              <a:buFont typeface="Noto Sans Symbols"/>
              <a:buChar char="❑"/>
            </a:pPr>
            <a:r>
              <a:rPr lang="en-IN" sz="2100" dirty="0">
                <a:solidFill>
                  <a:srgbClr val="FF0000"/>
                </a:solidFill>
              </a:rPr>
              <a:t>Principal or P cells </a:t>
            </a:r>
            <a:r>
              <a:rPr lang="en-IN" sz="2100" dirty="0">
                <a:solidFill>
                  <a:schemeClr val="dk1"/>
                </a:solidFill>
              </a:rPr>
              <a:t>of connecting segment and cortical collecting duct – major role in K+ secretion . </a:t>
            </a:r>
            <a:endParaRPr sz="2100" dirty="0">
              <a:solidFill>
                <a:schemeClr val="dk1"/>
              </a:solidFill>
            </a:endParaRPr>
          </a:p>
          <a:p>
            <a:pPr marL="254000" lvl="0" indent="-260349" algn="l" rtl="0">
              <a:lnSpc>
                <a:spcPct val="115000"/>
              </a:lnSpc>
              <a:spcBef>
                <a:spcPts val="800"/>
              </a:spcBef>
              <a:spcAft>
                <a:spcPts val="0"/>
              </a:spcAft>
              <a:buSzPts val="1700"/>
              <a:buFont typeface="Noto Sans Symbols"/>
              <a:buChar char="❑"/>
            </a:pPr>
            <a:r>
              <a:rPr lang="en-IN" sz="2100" dirty="0">
                <a:solidFill>
                  <a:srgbClr val="FF0000"/>
                </a:solidFill>
              </a:rPr>
              <a:t>Alpha intercalated cells </a:t>
            </a:r>
            <a:r>
              <a:rPr lang="en-IN" sz="2100" dirty="0">
                <a:solidFill>
                  <a:schemeClr val="dk1"/>
                </a:solidFill>
              </a:rPr>
              <a:t>of outer medullary cortical duct-reabsorption </a:t>
            </a:r>
            <a:endParaRPr dirty="0"/>
          </a:p>
          <a:p>
            <a:pPr marL="254000" lvl="0" indent="-260349" algn="l" rtl="0">
              <a:lnSpc>
                <a:spcPct val="115000"/>
              </a:lnSpc>
              <a:spcBef>
                <a:spcPts val="800"/>
              </a:spcBef>
              <a:spcAft>
                <a:spcPts val="0"/>
              </a:spcAft>
              <a:buSzPts val="1700"/>
              <a:buFont typeface="Noto Sans Symbols"/>
              <a:buChar char="❑"/>
            </a:pPr>
            <a:r>
              <a:rPr lang="en-IN" sz="2100" dirty="0">
                <a:solidFill>
                  <a:schemeClr val="dk1"/>
                </a:solidFill>
              </a:rPr>
              <a:t>Two major K+ channels – </a:t>
            </a:r>
            <a:r>
              <a:rPr lang="en-IN" sz="2100" dirty="0">
                <a:solidFill>
                  <a:srgbClr val="FF0000"/>
                </a:solidFill>
              </a:rPr>
              <a:t>ROMK</a:t>
            </a:r>
            <a:r>
              <a:rPr lang="en-IN" sz="2100" dirty="0">
                <a:solidFill>
                  <a:schemeClr val="dk1"/>
                </a:solidFill>
              </a:rPr>
              <a:t>  and flow sensitive big K+  or maxi K+ channels</a:t>
            </a:r>
            <a:endParaRPr dirty="0"/>
          </a:p>
          <a:p>
            <a:pPr marL="254000" lvl="0" indent="0" algn="l" rtl="0">
              <a:lnSpc>
                <a:spcPct val="115000"/>
              </a:lnSpc>
              <a:spcBef>
                <a:spcPts val="800"/>
              </a:spcBef>
              <a:spcAft>
                <a:spcPts val="0"/>
              </a:spcAft>
              <a:buSzPts val="21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21"/>
          <p:cNvSpPr txBox="1">
            <a:spLocks noGrp="1"/>
          </p:cNvSpPr>
          <p:nvPr>
            <p:ph type="title"/>
          </p:nvPr>
        </p:nvSpPr>
        <p:spPr>
          <a:xfrm>
            <a:off x="729450" y="623596"/>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IN"/>
              <a:t>Oral potassium salts</a:t>
            </a:r>
            <a:endParaRPr/>
          </a:p>
        </p:txBody>
      </p:sp>
      <p:sp>
        <p:nvSpPr>
          <p:cNvPr id="915" name="Google Shape;915;p21"/>
          <p:cNvSpPr txBox="1">
            <a:spLocks noGrp="1"/>
          </p:cNvSpPr>
          <p:nvPr>
            <p:ph type="body" idx="1"/>
          </p:nvPr>
        </p:nvSpPr>
        <p:spPr>
          <a:xfrm>
            <a:off x="729450" y="1306275"/>
            <a:ext cx="7688700" cy="37158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IN" sz="1800" dirty="0"/>
              <a:t>Oral potassium replacement with </a:t>
            </a:r>
            <a:r>
              <a:rPr lang="en-IN" sz="1800" dirty="0" err="1"/>
              <a:t>KCl</a:t>
            </a:r>
            <a:r>
              <a:rPr lang="en-IN" sz="1800" dirty="0"/>
              <a:t> is the mainstay of treatment.</a:t>
            </a:r>
            <a:endParaRPr sz="1800" dirty="0"/>
          </a:p>
          <a:p>
            <a:pPr marL="457200" lvl="0" indent="-342900" algn="l" rtl="0">
              <a:spcBef>
                <a:spcPts val="0"/>
              </a:spcBef>
              <a:spcAft>
                <a:spcPts val="0"/>
              </a:spcAft>
              <a:buSzPts val="1800"/>
              <a:buChar char="●"/>
            </a:pPr>
            <a:r>
              <a:rPr lang="en-IN" sz="1800" b="1" dirty="0">
                <a:solidFill>
                  <a:srgbClr val="FF0000"/>
                </a:solidFill>
              </a:rPr>
              <a:t>Mild to moderate </a:t>
            </a:r>
            <a:r>
              <a:rPr lang="en-IN" sz="1800" b="1" dirty="0" err="1">
                <a:solidFill>
                  <a:srgbClr val="FF0000"/>
                </a:solidFill>
              </a:rPr>
              <a:t>Hypokalemia</a:t>
            </a:r>
            <a:r>
              <a:rPr lang="en-IN" sz="1800" b="1" dirty="0">
                <a:solidFill>
                  <a:srgbClr val="FF0000"/>
                </a:solidFill>
              </a:rPr>
              <a:t> (3.0-3.5meq/L) </a:t>
            </a:r>
            <a:r>
              <a:rPr lang="en-IN" sz="1800" dirty="0"/>
              <a:t>: average dose is 20meq  3-4 times a day. </a:t>
            </a:r>
            <a:endParaRPr sz="1800" dirty="0"/>
          </a:p>
          <a:p>
            <a:pPr marL="457200" lvl="0" indent="-342900" algn="l" rtl="0">
              <a:spcBef>
                <a:spcPts val="0"/>
              </a:spcBef>
              <a:spcAft>
                <a:spcPts val="0"/>
              </a:spcAft>
              <a:buSzPts val="1800"/>
              <a:buChar char="●"/>
            </a:pPr>
            <a:r>
              <a:rPr lang="en-IN" sz="1800" dirty="0"/>
              <a:t>Treat the underlying cause.</a:t>
            </a:r>
            <a:endParaRPr sz="1800" dirty="0"/>
          </a:p>
          <a:p>
            <a:pPr marL="457200" lvl="0" indent="-342900" algn="l" rtl="0">
              <a:spcBef>
                <a:spcPts val="0"/>
              </a:spcBef>
              <a:spcAft>
                <a:spcPts val="0"/>
              </a:spcAft>
              <a:buSzPts val="1800"/>
              <a:buChar char="●"/>
            </a:pPr>
            <a:r>
              <a:rPr lang="en-IN" sz="1800" dirty="0"/>
              <a:t>Potassium chloride solution contains </a:t>
            </a:r>
            <a:r>
              <a:rPr lang="en-IN" sz="1800" dirty="0">
                <a:solidFill>
                  <a:srgbClr val="FF0000"/>
                </a:solidFill>
              </a:rPr>
              <a:t>20meq in 15ml  solution.</a:t>
            </a:r>
            <a:endParaRPr sz="1800" dirty="0">
              <a:solidFill>
                <a:srgbClr val="FF0000"/>
              </a:solidFill>
            </a:endParaRPr>
          </a:p>
          <a:p>
            <a:pPr marL="457200" lvl="0" indent="-342900" algn="l" rtl="0">
              <a:spcBef>
                <a:spcPts val="0"/>
              </a:spcBef>
              <a:spcAft>
                <a:spcPts val="0"/>
              </a:spcAft>
              <a:buSzPts val="1800"/>
              <a:buChar char="●"/>
            </a:pPr>
            <a:r>
              <a:rPr lang="en-IN" sz="1800" dirty="0"/>
              <a:t>Potassium chloride </a:t>
            </a:r>
            <a:r>
              <a:rPr lang="en-IN" sz="1800" dirty="0">
                <a:solidFill>
                  <a:srgbClr val="FF0000"/>
                </a:solidFill>
              </a:rPr>
              <a:t>tab contains 8meq per tab</a:t>
            </a:r>
            <a:r>
              <a:rPr lang="en-IN" sz="1800" dirty="0"/>
              <a:t>. </a:t>
            </a:r>
            <a:endParaRPr sz="1800" dirty="0"/>
          </a:p>
          <a:p>
            <a:pPr marL="457200" lvl="0" indent="-342900" algn="l" rtl="0">
              <a:spcBef>
                <a:spcPts val="0"/>
              </a:spcBef>
              <a:spcAft>
                <a:spcPts val="0"/>
              </a:spcAft>
              <a:buSzPts val="1800"/>
              <a:buChar char="●"/>
            </a:pPr>
            <a:r>
              <a:rPr lang="en-IN" sz="1800" dirty="0">
                <a:solidFill>
                  <a:srgbClr val="FF0000"/>
                </a:solidFill>
              </a:rPr>
              <a:t>If acidosis - potassium bicarbonate or citrate </a:t>
            </a:r>
            <a:r>
              <a:rPr lang="en-IN" sz="1800" dirty="0"/>
              <a:t>is a better alternative.</a:t>
            </a:r>
            <a:endParaRPr sz="1800" dirty="0"/>
          </a:p>
          <a:p>
            <a:pPr marL="457200" lvl="0" indent="-342900" algn="l" rtl="0">
              <a:spcBef>
                <a:spcPts val="0"/>
              </a:spcBef>
              <a:spcAft>
                <a:spcPts val="0"/>
              </a:spcAft>
              <a:buSzPts val="1800"/>
              <a:buChar char="●"/>
            </a:pPr>
            <a:r>
              <a:rPr lang="en-IN" sz="1800" dirty="0"/>
              <a:t>Associated Hypophosphatemia - potassium phosphate.</a:t>
            </a:r>
            <a:endParaRPr sz="1800" dirty="0"/>
          </a:p>
          <a:p>
            <a:pPr marL="457200" lvl="0" indent="-342900" algn="l" rtl="0">
              <a:spcBef>
                <a:spcPts val="0"/>
              </a:spcBef>
              <a:spcAft>
                <a:spcPts val="0"/>
              </a:spcAft>
              <a:buSzPts val="1800"/>
              <a:buChar char="●"/>
            </a:pPr>
            <a:r>
              <a:rPr lang="en-IN" sz="1800" dirty="0"/>
              <a:t>Oral potassium preparations are associated frequently with GI irritation, to avoid this solution should be </a:t>
            </a:r>
            <a:r>
              <a:rPr lang="en-IN" sz="1800" dirty="0">
                <a:solidFill>
                  <a:srgbClr val="FF0000"/>
                </a:solidFill>
              </a:rPr>
              <a:t>properly diluted </a:t>
            </a:r>
            <a:r>
              <a:rPr lang="en-IN" sz="1800" dirty="0"/>
              <a:t>and administered after food.</a:t>
            </a:r>
            <a:endParaRPr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22"/>
          <p:cNvPicPr preferRelativeResize="0"/>
          <p:nvPr/>
        </p:nvPicPr>
        <p:blipFill>
          <a:blip r:embed="rId3">
            <a:alphaModFix/>
          </a:blip>
          <a:stretch>
            <a:fillRect/>
          </a:stretch>
        </p:blipFill>
        <p:spPr>
          <a:xfrm>
            <a:off x="152400" y="152400"/>
            <a:ext cx="3773525" cy="2758866"/>
          </a:xfrm>
          <a:prstGeom prst="rect">
            <a:avLst/>
          </a:prstGeom>
          <a:noFill/>
          <a:ln>
            <a:noFill/>
          </a:ln>
        </p:spPr>
      </p:pic>
      <p:pic>
        <p:nvPicPr>
          <p:cNvPr id="921" name="Google Shape;921;p22"/>
          <p:cNvPicPr preferRelativeResize="0"/>
          <p:nvPr/>
        </p:nvPicPr>
        <p:blipFill>
          <a:blip r:embed="rId4">
            <a:alphaModFix/>
          </a:blip>
          <a:stretch>
            <a:fillRect/>
          </a:stretch>
        </p:blipFill>
        <p:spPr>
          <a:xfrm>
            <a:off x="4078325" y="152400"/>
            <a:ext cx="4722776" cy="2758875"/>
          </a:xfrm>
          <a:prstGeom prst="rect">
            <a:avLst/>
          </a:prstGeom>
          <a:noFill/>
          <a:ln>
            <a:noFill/>
          </a:ln>
        </p:spPr>
      </p:pic>
      <p:sp>
        <p:nvSpPr>
          <p:cNvPr id="922" name="Google Shape;922;p22"/>
          <p:cNvSpPr txBox="1"/>
          <p:nvPr/>
        </p:nvSpPr>
        <p:spPr>
          <a:xfrm>
            <a:off x="0" y="2911307"/>
            <a:ext cx="3925800" cy="4638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IN" sz="1800">
                <a:solidFill>
                  <a:schemeClr val="accent1"/>
                </a:solidFill>
                <a:latin typeface="Lato"/>
                <a:ea typeface="Lato"/>
                <a:cs typeface="Lato"/>
                <a:sym typeface="Lato"/>
              </a:rPr>
              <a:t>15ml contains 1.5gm KCl (19.95mEq)</a:t>
            </a:r>
            <a:endParaRPr sz="1800">
              <a:solidFill>
                <a:schemeClr val="accent1"/>
              </a:solidFill>
              <a:latin typeface="Lato"/>
              <a:ea typeface="Lato"/>
              <a:cs typeface="Lato"/>
              <a:sym typeface="Lato"/>
            </a:endParaRPr>
          </a:p>
        </p:txBody>
      </p:sp>
      <p:sp>
        <p:nvSpPr>
          <p:cNvPr id="923" name="Google Shape;923;p22"/>
          <p:cNvSpPr txBox="1"/>
          <p:nvPr/>
        </p:nvSpPr>
        <p:spPr>
          <a:xfrm>
            <a:off x="4078325" y="2911275"/>
            <a:ext cx="4722900" cy="4638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IN" sz="1800">
                <a:solidFill>
                  <a:schemeClr val="accent1"/>
                </a:solidFill>
                <a:latin typeface="Lato"/>
                <a:ea typeface="Lato"/>
                <a:cs typeface="Lato"/>
                <a:sym typeface="Lato"/>
              </a:rPr>
              <a:t>Used in hypokalemia a/w acidosis </a:t>
            </a:r>
            <a:endParaRPr sz="1800">
              <a:solidFill>
                <a:schemeClr val="accent1"/>
              </a:solidFill>
              <a:latin typeface="Lato"/>
              <a:ea typeface="Lato"/>
              <a:cs typeface="Lato"/>
              <a:sym typeface="Lato"/>
            </a:endParaRPr>
          </a:p>
        </p:txBody>
      </p:sp>
      <p:sp>
        <p:nvSpPr>
          <p:cNvPr id="924" name="Google Shape;924;p22"/>
          <p:cNvSpPr txBox="1"/>
          <p:nvPr/>
        </p:nvSpPr>
        <p:spPr>
          <a:xfrm>
            <a:off x="0" y="3838850"/>
            <a:ext cx="9144000" cy="7428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IN" sz="1800">
                <a:solidFill>
                  <a:schemeClr val="accent1"/>
                </a:solidFill>
                <a:latin typeface="Lato"/>
                <a:ea typeface="Lato"/>
                <a:cs typeface="Lato"/>
                <a:sym typeface="Lato"/>
              </a:rPr>
              <a:t>Esophageal and small bowel erosions or strictures are uncommon but serious side effects associated with oral potassium preparations</a:t>
            </a:r>
            <a:r>
              <a:rPr lang="en-IN"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23"/>
          <p:cNvSpPr txBox="1">
            <a:spLocks noGrp="1"/>
          </p:cNvSpPr>
          <p:nvPr>
            <p:ph type="title"/>
          </p:nvPr>
        </p:nvSpPr>
        <p:spPr>
          <a:xfrm>
            <a:off x="843208" y="559914"/>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6923"/>
              <a:buNone/>
            </a:pPr>
            <a:r>
              <a:rPr lang="en-IN"/>
              <a:t>IV Potassium chloride </a:t>
            </a:r>
            <a:endParaRPr b="1"/>
          </a:p>
        </p:txBody>
      </p:sp>
      <p:sp>
        <p:nvSpPr>
          <p:cNvPr id="927" name="Google Shape;927;p23"/>
          <p:cNvSpPr txBox="1">
            <a:spLocks noGrp="1"/>
          </p:cNvSpPr>
          <p:nvPr>
            <p:ph type="body" idx="1"/>
          </p:nvPr>
        </p:nvSpPr>
        <p:spPr>
          <a:xfrm>
            <a:off x="727650" y="1416803"/>
            <a:ext cx="7688700" cy="3608700"/>
          </a:xfrm>
          <a:prstGeom prst="rect">
            <a:avLst/>
          </a:prstGeom>
          <a:noFill/>
          <a:ln>
            <a:noFill/>
          </a:ln>
        </p:spPr>
        <p:txBody>
          <a:bodyPr spcFirstLastPara="1" wrap="square" lIns="91425" tIns="91425" rIns="91425" bIns="91425" anchor="t" anchorCtr="0">
            <a:normAutofit fontScale="92500" lnSpcReduction="10000"/>
          </a:bodyPr>
          <a:lstStyle/>
          <a:p>
            <a:pPr marL="342900" lvl="0" indent="-285750" algn="l" rtl="0">
              <a:lnSpc>
                <a:spcPct val="115000"/>
              </a:lnSpc>
              <a:spcBef>
                <a:spcPts val="0"/>
              </a:spcBef>
              <a:spcAft>
                <a:spcPts val="0"/>
              </a:spcAft>
              <a:buSzPts val="1900"/>
              <a:buChar char="●"/>
            </a:pPr>
            <a:r>
              <a:rPr lang="en-IN" sz="1900" dirty="0"/>
              <a:t>Indicated in patients </a:t>
            </a:r>
            <a:r>
              <a:rPr lang="en-IN" sz="1900" dirty="0">
                <a:solidFill>
                  <a:srgbClr val="FF0000"/>
                </a:solidFill>
              </a:rPr>
              <a:t>having severe </a:t>
            </a:r>
            <a:r>
              <a:rPr lang="en-IN" sz="1900" dirty="0" err="1">
                <a:solidFill>
                  <a:srgbClr val="FF0000"/>
                </a:solidFill>
              </a:rPr>
              <a:t>hypokalemia</a:t>
            </a:r>
            <a:r>
              <a:rPr lang="en-IN" sz="1900" dirty="0">
                <a:solidFill>
                  <a:srgbClr val="FF0000"/>
                </a:solidFill>
              </a:rPr>
              <a:t> (&lt;3.0meq/L) </a:t>
            </a:r>
            <a:r>
              <a:rPr lang="en-IN" sz="1900" dirty="0"/>
              <a:t>or those who are unable to take oral medication.</a:t>
            </a:r>
            <a:endParaRPr sz="1900" dirty="0"/>
          </a:p>
          <a:p>
            <a:pPr marL="342900" lvl="0" indent="-279400" algn="l" rtl="0">
              <a:lnSpc>
                <a:spcPct val="115000"/>
              </a:lnSpc>
              <a:spcBef>
                <a:spcPts val="0"/>
              </a:spcBef>
              <a:spcAft>
                <a:spcPts val="0"/>
              </a:spcAft>
              <a:buSzPts val="1800"/>
              <a:buChar char="●"/>
            </a:pPr>
            <a:r>
              <a:rPr lang="en-IN" sz="1800" dirty="0"/>
              <a:t> IV </a:t>
            </a:r>
            <a:r>
              <a:rPr lang="en-IN" sz="1800" dirty="0" err="1"/>
              <a:t>KCl</a:t>
            </a:r>
            <a:r>
              <a:rPr lang="en-IN" sz="1800" dirty="0"/>
              <a:t>  40mEq in 200 ml NS over 2 hrs , administered </a:t>
            </a:r>
            <a:r>
              <a:rPr lang="en-IN" sz="1800" dirty="0">
                <a:solidFill>
                  <a:srgbClr val="FF0000"/>
                </a:solidFill>
              </a:rPr>
              <a:t>only in saline or RL not in dextrose </a:t>
            </a:r>
            <a:endParaRPr sz="1800" dirty="0">
              <a:solidFill>
                <a:srgbClr val="FF0000"/>
              </a:solidFill>
            </a:endParaRPr>
          </a:p>
          <a:p>
            <a:pPr marL="342900" lvl="0" indent="-279400" algn="l" rtl="0">
              <a:lnSpc>
                <a:spcPct val="115000"/>
              </a:lnSpc>
              <a:spcBef>
                <a:spcPts val="0"/>
              </a:spcBef>
              <a:spcAft>
                <a:spcPts val="0"/>
              </a:spcAft>
              <a:buSzPts val="1800"/>
              <a:buChar char="●"/>
            </a:pPr>
            <a:r>
              <a:rPr lang="en-IN" sz="1800" dirty="0"/>
              <a:t> Maximum rate of infusion should </a:t>
            </a:r>
            <a:r>
              <a:rPr lang="en-IN" sz="1800" dirty="0">
                <a:solidFill>
                  <a:srgbClr val="FF0000"/>
                </a:solidFill>
              </a:rPr>
              <a:t>not exceed 20-40 </a:t>
            </a:r>
            <a:r>
              <a:rPr lang="en-IN" sz="1800" dirty="0" err="1">
                <a:solidFill>
                  <a:srgbClr val="FF0000"/>
                </a:solidFill>
              </a:rPr>
              <a:t>meq</a:t>
            </a:r>
            <a:r>
              <a:rPr lang="en-IN" sz="1800" dirty="0">
                <a:solidFill>
                  <a:srgbClr val="FF0000"/>
                </a:solidFill>
              </a:rPr>
              <a:t>/L in peripheral vein and 100meq/L in central vein.</a:t>
            </a:r>
            <a:endParaRPr sz="1800" dirty="0">
              <a:solidFill>
                <a:srgbClr val="FF0000"/>
              </a:solidFill>
            </a:endParaRPr>
          </a:p>
          <a:p>
            <a:pPr marL="342900" lvl="0" indent="-279400" algn="l" rtl="0">
              <a:lnSpc>
                <a:spcPct val="115000"/>
              </a:lnSpc>
              <a:spcBef>
                <a:spcPts val="0"/>
              </a:spcBef>
              <a:spcAft>
                <a:spcPts val="0"/>
              </a:spcAft>
              <a:buSzPts val="1800"/>
              <a:buChar char="●"/>
            </a:pPr>
            <a:r>
              <a:rPr lang="en-IN" sz="1800" dirty="0"/>
              <a:t>&gt;40mEq/L can cause thrombophlebitis.</a:t>
            </a:r>
            <a:endParaRPr sz="1800" dirty="0"/>
          </a:p>
          <a:p>
            <a:pPr marL="342900" lvl="0" indent="-279400" algn="l" rtl="0">
              <a:lnSpc>
                <a:spcPct val="115000"/>
              </a:lnSpc>
              <a:spcBef>
                <a:spcPts val="0"/>
              </a:spcBef>
              <a:spcAft>
                <a:spcPts val="0"/>
              </a:spcAft>
              <a:buSzPts val="1800"/>
              <a:buChar char="●"/>
            </a:pPr>
            <a:r>
              <a:rPr lang="en-IN" sz="1800" dirty="0"/>
              <a:t> Rate of infusion maximum should be 20 </a:t>
            </a:r>
            <a:r>
              <a:rPr lang="en-IN" sz="1800" dirty="0" err="1"/>
              <a:t>meq</a:t>
            </a:r>
            <a:r>
              <a:rPr lang="en-IN" sz="1800" dirty="0"/>
              <a:t>/hr</a:t>
            </a:r>
            <a:endParaRPr sz="1800" dirty="0"/>
          </a:p>
          <a:p>
            <a:pPr marL="342900" lvl="0" indent="-279400" algn="l" rtl="0">
              <a:lnSpc>
                <a:spcPct val="115000"/>
              </a:lnSpc>
              <a:spcBef>
                <a:spcPts val="0"/>
              </a:spcBef>
              <a:spcAft>
                <a:spcPts val="0"/>
              </a:spcAft>
              <a:buSzPts val="1800"/>
              <a:buChar char="●"/>
            </a:pPr>
            <a:r>
              <a:rPr lang="en-IN" sz="1800" dirty="0"/>
              <a:t> Maximum daily dose – 240 – 400 </a:t>
            </a:r>
            <a:r>
              <a:rPr lang="en-IN" sz="1800" dirty="0" err="1"/>
              <a:t>meq</a:t>
            </a:r>
            <a:r>
              <a:rPr lang="en-IN" sz="1800" dirty="0"/>
              <a:t>/day</a:t>
            </a:r>
            <a:endParaRPr sz="1800" dirty="0"/>
          </a:p>
          <a:p>
            <a:pPr marL="342900" lvl="0" indent="-279400" algn="l" rtl="0">
              <a:lnSpc>
                <a:spcPct val="115000"/>
              </a:lnSpc>
              <a:spcBef>
                <a:spcPts val="0"/>
              </a:spcBef>
              <a:spcAft>
                <a:spcPts val="0"/>
              </a:spcAft>
              <a:buSzPts val="1800"/>
              <a:buChar char="●"/>
            </a:pPr>
            <a:r>
              <a:rPr lang="en-IN" sz="1800" dirty="0"/>
              <a:t>Always monitor IV therapy with continuous ECG and serial serum potassium levels.</a:t>
            </a:r>
          </a:p>
          <a:p>
            <a:pPr marL="342900" lvl="0" indent="-279400" algn="l" rtl="0">
              <a:lnSpc>
                <a:spcPct val="115000"/>
              </a:lnSpc>
              <a:spcBef>
                <a:spcPts val="0"/>
              </a:spcBef>
              <a:spcAft>
                <a:spcPts val="0"/>
              </a:spcAft>
              <a:buSzPts val="1800"/>
              <a:buChar char="●"/>
            </a:pPr>
            <a:r>
              <a:rPr lang="en-IN" sz="1800" dirty="0"/>
              <a:t>1 amp </a:t>
            </a:r>
            <a:r>
              <a:rPr lang="en-IN" sz="1800" dirty="0" err="1"/>
              <a:t>KCl</a:t>
            </a:r>
            <a:r>
              <a:rPr lang="en-IN" sz="1800" dirty="0"/>
              <a:t> contains 15%w/v or 20 </a:t>
            </a:r>
            <a:r>
              <a:rPr lang="en-IN" sz="1800" dirty="0" err="1"/>
              <a:t>mEq</a:t>
            </a:r>
            <a:r>
              <a:rPr lang="en-IN" sz="1800" dirty="0"/>
              <a:t> </a:t>
            </a:r>
            <a:r>
              <a:rPr lang="en-IN" sz="1800" dirty="0" err="1"/>
              <a:t>KCl</a:t>
            </a:r>
            <a:endParaRPr sz="1800" dirty="0"/>
          </a:p>
          <a:p>
            <a:pPr marL="342900" lvl="0" indent="0" algn="l" rtl="0">
              <a:lnSpc>
                <a:spcPct val="115000"/>
              </a:lnSpc>
              <a:spcBef>
                <a:spcPts val="0"/>
              </a:spcBef>
              <a:spcAft>
                <a:spcPts val="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5"/>
          <p:cNvSpPr txBox="1">
            <a:spLocks noGrp="1"/>
          </p:cNvSpPr>
          <p:nvPr>
            <p:ph type="title"/>
          </p:nvPr>
        </p:nvSpPr>
        <p:spPr>
          <a:xfrm>
            <a:off x="614450" y="698325"/>
            <a:ext cx="7688700" cy="54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26923"/>
              <a:buNone/>
            </a:pPr>
            <a:r>
              <a:rPr lang="en-IN"/>
              <a:t>Case scenario </a:t>
            </a:r>
            <a:endParaRPr/>
          </a:p>
        </p:txBody>
      </p:sp>
      <p:sp>
        <p:nvSpPr>
          <p:cNvPr id="706" name="Google Shape;706;p15"/>
          <p:cNvSpPr txBox="1">
            <a:spLocks noGrp="1"/>
          </p:cNvSpPr>
          <p:nvPr>
            <p:ph type="body" idx="1"/>
          </p:nvPr>
        </p:nvSpPr>
        <p:spPr>
          <a:xfrm>
            <a:off x="727650" y="1142464"/>
            <a:ext cx="7688700" cy="5017200"/>
          </a:xfrm>
          <a:prstGeom prst="rect">
            <a:avLst/>
          </a:prstGeom>
          <a:noFill/>
          <a:ln>
            <a:noFill/>
          </a:ln>
        </p:spPr>
        <p:txBody>
          <a:bodyPr spcFirstLastPara="1" wrap="square" lIns="91425" tIns="91425" rIns="91425" bIns="91425" anchor="t" anchorCtr="0">
            <a:normAutofit/>
          </a:bodyPr>
          <a:lstStyle/>
          <a:p>
            <a:pPr marL="342900" lvl="0" indent="-279400" algn="l" rtl="0">
              <a:lnSpc>
                <a:spcPct val="115000"/>
              </a:lnSpc>
              <a:spcBef>
                <a:spcPts val="0"/>
              </a:spcBef>
              <a:spcAft>
                <a:spcPts val="0"/>
              </a:spcAft>
              <a:buSzPts val="1800"/>
              <a:buAutoNum type="arabicPeriod"/>
            </a:pPr>
            <a:r>
              <a:rPr lang="en-IN" sz="1800" dirty="0"/>
              <a:t>Suresh , a software engineer presented to ED with sudden onset </a:t>
            </a:r>
            <a:r>
              <a:rPr lang="en-IN" sz="1800" dirty="0">
                <a:solidFill>
                  <a:srgbClr val="FF0000"/>
                </a:solidFill>
              </a:rPr>
              <a:t>muscle weakness in both legs </a:t>
            </a:r>
            <a:r>
              <a:rPr lang="en-IN" sz="1800" dirty="0"/>
              <a:t>progressing to involve the arms over past 2 hours. Episode began early in the morning after eating a large carbohydrate rich meal. Also complaints of </a:t>
            </a:r>
            <a:r>
              <a:rPr lang="en-IN" sz="1800" dirty="0">
                <a:solidFill>
                  <a:srgbClr val="FF0000"/>
                </a:solidFill>
              </a:rPr>
              <a:t>palpitations, heat intolerance and increased sweating.</a:t>
            </a:r>
            <a:endParaRPr sz="1800" dirty="0">
              <a:solidFill>
                <a:srgbClr val="FF0000"/>
              </a:solidFill>
            </a:endParaRPr>
          </a:p>
          <a:p>
            <a:pPr marL="342900" lvl="0" indent="0" algn="l" rtl="0">
              <a:lnSpc>
                <a:spcPct val="115000"/>
              </a:lnSpc>
              <a:spcBef>
                <a:spcPts val="0"/>
              </a:spcBef>
              <a:spcAft>
                <a:spcPts val="0"/>
              </a:spcAft>
              <a:buSzPts val="1800"/>
              <a:buNone/>
            </a:pPr>
            <a:r>
              <a:rPr lang="en-IN" sz="1800" dirty="0"/>
              <a:t>Physical examination:</a:t>
            </a:r>
            <a:endParaRPr sz="1800" dirty="0"/>
          </a:p>
          <a:p>
            <a:pPr marL="342900" lvl="0" indent="0" algn="l" rtl="0">
              <a:lnSpc>
                <a:spcPct val="115000"/>
              </a:lnSpc>
              <a:spcBef>
                <a:spcPts val="0"/>
              </a:spcBef>
              <a:spcAft>
                <a:spcPts val="0"/>
              </a:spcAft>
              <a:buSzPts val="1800"/>
              <a:buNone/>
            </a:pPr>
            <a:r>
              <a:rPr lang="en-IN" sz="1800" dirty="0"/>
              <a:t>BP-132/78mmHg</a:t>
            </a:r>
            <a:endParaRPr sz="1800" dirty="0"/>
          </a:p>
          <a:p>
            <a:pPr marL="342900" lvl="0" indent="0" algn="l" rtl="0">
              <a:lnSpc>
                <a:spcPct val="115000"/>
              </a:lnSpc>
              <a:spcBef>
                <a:spcPts val="0"/>
              </a:spcBef>
              <a:spcAft>
                <a:spcPts val="0"/>
              </a:spcAft>
              <a:buSzPts val="1800"/>
              <a:buNone/>
            </a:pPr>
            <a:r>
              <a:rPr lang="en-IN" sz="1800" dirty="0">
                <a:solidFill>
                  <a:srgbClr val="FF0000"/>
                </a:solidFill>
              </a:rPr>
              <a:t>HR-124/min - irregularly irregular </a:t>
            </a:r>
            <a:endParaRPr sz="1800" dirty="0">
              <a:solidFill>
                <a:srgbClr val="FF0000"/>
              </a:solidFill>
            </a:endParaRPr>
          </a:p>
          <a:p>
            <a:pPr marL="342900" lvl="0" indent="0" algn="l" rtl="0">
              <a:lnSpc>
                <a:spcPct val="115000"/>
              </a:lnSpc>
              <a:spcBef>
                <a:spcPts val="0"/>
              </a:spcBef>
              <a:spcAft>
                <a:spcPts val="0"/>
              </a:spcAft>
              <a:buSzPts val="1800"/>
              <a:buNone/>
            </a:pPr>
            <a:r>
              <a:rPr lang="en-IN" sz="1800" dirty="0"/>
              <a:t>RR-18/min </a:t>
            </a:r>
            <a:endParaRPr sz="1800" dirty="0"/>
          </a:p>
          <a:p>
            <a:pPr marL="342900" lvl="0" indent="0" algn="l" rtl="0">
              <a:lnSpc>
                <a:spcPct val="115000"/>
              </a:lnSpc>
              <a:spcBef>
                <a:spcPts val="0"/>
              </a:spcBef>
              <a:spcAft>
                <a:spcPts val="0"/>
              </a:spcAft>
              <a:buSzPts val="1800"/>
              <a:buNone/>
            </a:pPr>
            <a:r>
              <a:rPr lang="en-IN" sz="1800" dirty="0"/>
              <a:t>Temp-37.3</a:t>
            </a:r>
            <a:endParaRPr sz="1800" dirty="0"/>
          </a:p>
          <a:p>
            <a:pPr marL="342900" lvl="0" indent="0" algn="l" rtl="0">
              <a:lnSpc>
                <a:spcPct val="115000"/>
              </a:lnSpc>
              <a:spcBef>
                <a:spcPts val="0"/>
              </a:spcBef>
              <a:spcAft>
                <a:spcPts val="0"/>
              </a:spcAft>
              <a:buSzPts val="1800"/>
              <a:buNone/>
            </a:pPr>
            <a:r>
              <a:rPr lang="en-IN" sz="1800" dirty="0"/>
              <a:t>CNS - Power -⅕(LL) , ⅖ (UL)</a:t>
            </a:r>
            <a:endParaRPr sz="1800" dirty="0"/>
          </a:p>
          <a:p>
            <a:pPr marL="342900" lvl="0" indent="0" algn="l" rtl="0">
              <a:lnSpc>
                <a:spcPct val="115000"/>
              </a:lnSpc>
              <a:spcBef>
                <a:spcPts val="0"/>
              </a:spcBef>
              <a:spcAft>
                <a:spcPts val="0"/>
              </a:spcAft>
              <a:buSzPts val="1800"/>
              <a:buNone/>
            </a:pPr>
            <a:r>
              <a:rPr lang="en-IN" sz="1800" dirty="0"/>
              <a:t>           Reflexes - decreased , Sensory system - normal </a:t>
            </a:r>
            <a:endParaRPr sz="1800" dirty="0"/>
          </a:p>
          <a:p>
            <a:pPr marL="342900" lvl="0" indent="0" algn="l" rtl="0">
              <a:lnSpc>
                <a:spcPct val="115000"/>
              </a:lnSpc>
              <a:spcBef>
                <a:spcPts val="0"/>
              </a:spcBef>
              <a:spcAft>
                <a:spcPts val="0"/>
              </a:spcAft>
              <a:buSzPts val="1800"/>
              <a:buNone/>
            </a:pPr>
            <a:endParaRPr dirty="0"/>
          </a:p>
          <a:p>
            <a:pPr marL="342900" lvl="0" indent="0" algn="l" rtl="0">
              <a:lnSpc>
                <a:spcPct val="115000"/>
              </a:lnSpc>
              <a:spcBef>
                <a:spcPts val="0"/>
              </a:spcBef>
              <a:spcAft>
                <a:spcPts val="0"/>
              </a:spcAft>
              <a:buSzPts val="1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1028" name="Google Shape;1028;p7"/>
          <p:cNvSpPr txBox="1"/>
          <p:nvPr>
            <p:ph idx="1" type="body"/>
          </p:nvPr>
        </p:nvSpPr>
        <p:spPr>
          <a:xfrm>
            <a:off x="522300" y="1318650"/>
            <a:ext cx="8103000" cy="32505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ts val="325"/>
              <a:buNone/>
            </a:pPr>
            <a:r>
              <a:rPr lang="en-IN" sz="7200"/>
              <a:t>Lab - Serum potassium - 2.3</a:t>
            </a:r>
            <a:endParaRPr sz="7200"/>
          </a:p>
          <a:p>
            <a:pPr indent="0" lvl="0" marL="0" rtl="0" algn="l">
              <a:lnSpc>
                <a:spcPct val="115000"/>
              </a:lnSpc>
              <a:spcBef>
                <a:spcPts val="1200"/>
              </a:spcBef>
              <a:spcAft>
                <a:spcPts val="0"/>
              </a:spcAft>
              <a:buSzPts val="325"/>
              <a:buNone/>
            </a:pPr>
            <a:r>
              <a:rPr lang="en-IN" sz="7200"/>
              <a:t>          Serum phosphate - 2.0</a:t>
            </a:r>
            <a:endParaRPr sz="7200"/>
          </a:p>
          <a:p>
            <a:pPr indent="0" lvl="0" marL="0" rtl="0" algn="l">
              <a:lnSpc>
                <a:spcPct val="115000"/>
              </a:lnSpc>
              <a:spcBef>
                <a:spcPts val="1200"/>
              </a:spcBef>
              <a:spcAft>
                <a:spcPts val="0"/>
              </a:spcAft>
              <a:buSzPts val="325"/>
              <a:buNone/>
            </a:pPr>
            <a:r>
              <a:rPr lang="en-IN" sz="7200"/>
              <a:t>          Urine potassium - 15</a:t>
            </a:r>
            <a:endParaRPr sz="7200"/>
          </a:p>
          <a:p>
            <a:pPr indent="0" lvl="0" marL="0" rtl="0" algn="l">
              <a:lnSpc>
                <a:spcPct val="115000"/>
              </a:lnSpc>
              <a:spcBef>
                <a:spcPts val="1200"/>
              </a:spcBef>
              <a:spcAft>
                <a:spcPts val="0"/>
              </a:spcAft>
              <a:buSzPts val="325"/>
              <a:buNone/>
            </a:pPr>
            <a:r>
              <a:rPr lang="en-IN" sz="7200"/>
              <a:t>          Serum TSH - &lt;0.01mIU/litre </a:t>
            </a:r>
            <a:endParaRPr sz="7200"/>
          </a:p>
          <a:p>
            <a:pPr indent="0" lvl="0" marL="0" rtl="0" algn="l">
              <a:lnSpc>
                <a:spcPct val="115000"/>
              </a:lnSpc>
              <a:spcBef>
                <a:spcPts val="1200"/>
              </a:spcBef>
              <a:spcAft>
                <a:spcPts val="0"/>
              </a:spcAft>
              <a:buSzPts val="325"/>
              <a:buNone/>
            </a:pPr>
            <a:r>
              <a:rPr lang="en-IN" sz="7200"/>
              <a:t>          Free T4 - elevated </a:t>
            </a:r>
            <a:endParaRPr sz="7200"/>
          </a:p>
          <a:p>
            <a:pPr indent="0" lvl="0" marL="0" rtl="0" algn="l">
              <a:lnSpc>
                <a:spcPct val="115000"/>
              </a:lnSpc>
              <a:spcBef>
                <a:spcPts val="1200"/>
              </a:spcBef>
              <a:spcAft>
                <a:spcPts val="0"/>
              </a:spcAft>
              <a:buSzPts val="325"/>
              <a:buNone/>
            </a:pPr>
            <a:r>
              <a:rPr lang="en-IN" sz="7200"/>
              <a:t>          RBS - normal </a:t>
            </a:r>
            <a:endParaRPr sz="7200"/>
          </a:p>
          <a:p>
            <a:pPr indent="0" lvl="0" marL="0" rtl="0" algn="l">
              <a:lnSpc>
                <a:spcPct val="115000"/>
              </a:lnSpc>
              <a:spcBef>
                <a:spcPts val="1200"/>
              </a:spcBef>
              <a:spcAft>
                <a:spcPts val="0"/>
              </a:spcAft>
              <a:buSzPts val="325"/>
              <a:buNone/>
            </a:pPr>
            <a:r>
              <a:rPr lang="en-IN" sz="7200"/>
              <a:t>ECG - Sinus tachycardia with U wave and flattened T wave</a:t>
            </a:r>
            <a:endParaRPr sz="7200"/>
          </a:p>
          <a:p>
            <a:pPr indent="0" lvl="0" marL="0" rtl="0" algn="l">
              <a:lnSpc>
                <a:spcPct val="115000"/>
              </a:lnSpc>
              <a:spcBef>
                <a:spcPts val="1200"/>
              </a:spcBef>
              <a:spcAft>
                <a:spcPts val="0"/>
              </a:spcAft>
              <a:buSzPct val="72222"/>
              <a:buNone/>
            </a:pPr>
            <a:r>
              <a:t/>
            </a:r>
            <a:endParaRPr sz="1800"/>
          </a:p>
          <a:p>
            <a:pPr indent="0" lvl="0" marL="0" rtl="0" algn="l">
              <a:lnSpc>
                <a:spcPct val="115000"/>
              </a:lnSpc>
              <a:spcBef>
                <a:spcPts val="1200"/>
              </a:spcBef>
              <a:spcAft>
                <a:spcPts val="0"/>
              </a:spcAft>
              <a:buSzPct val="72222"/>
              <a:buNone/>
            </a:pPr>
            <a:r>
              <a:t/>
            </a:r>
            <a:endParaRPr sz="1800"/>
          </a:p>
          <a:p>
            <a:pPr indent="0" lvl="0" marL="0" rtl="0" algn="l">
              <a:lnSpc>
                <a:spcPct val="115000"/>
              </a:lnSpc>
              <a:spcBef>
                <a:spcPts val="1200"/>
              </a:spcBef>
              <a:spcAft>
                <a:spcPts val="1200"/>
              </a:spcAft>
              <a:buSzPct val="72222"/>
              <a:buNone/>
            </a:pPr>
            <a:r>
              <a:t/>
            </a: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7"/>
          <p:cNvSpPr txBox="1">
            <a:spLocks noGrp="1"/>
          </p:cNvSpPr>
          <p:nvPr>
            <p:ph type="title"/>
          </p:nvPr>
        </p:nvSpPr>
        <p:spPr>
          <a:xfrm>
            <a:off x="727650" y="598014"/>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Diagnosis and management </a:t>
            </a:r>
            <a:endParaRPr/>
          </a:p>
          <a:p>
            <a:pPr marL="0" lvl="0" indent="0" algn="l" rtl="0">
              <a:lnSpc>
                <a:spcPct val="100000"/>
              </a:lnSpc>
              <a:spcBef>
                <a:spcPts val="0"/>
              </a:spcBef>
              <a:spcAft>
                <a:spcPts val="0"/>
              </a:spcAft>
              <a:buSzPct val="111111"/>
              <a:buNone/>
            </a:pPr>
            <a:endParaRPr/>
          </a:p>
        </p:txBody>
      </p:sp>
      <p:sp>
        <p:nvSpPr>
          <p:cNvPr id="712" name="Google Shape;712;p17"/>
          <p:cNvSpPr txBox="1">
            <a:spLocks noGrp="1"/>
          </p:cNvSpPr>
          <p:nvPr>
            <p:ph type="body" idx="1"/>
          </p:nvPr>
        </p:nvSpPr>
        <p:spPr>
          <a:xfrm>
            <a:off x="727650" y="1666300"/>
            <a:ext cx="7688700" cy="30684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72222"/>
              <a:buNone/>
            </a:pPr>
            <a:r>
              <a:rPr lang="en-IN" sz="1800"/>
              <a:t>Diagnosis: </a:t>
            </a:r>
            <a:r>
              <a:rPr lang="en-IN" sz="1800" b="1">
                <a:solidFill>
                  <a:schemeClr val="accent3"/>
                </a:solidFill>
              </a:rPr>
              <a:t>Thyrotoxic periodic paralysis due to underlying grave’s disease</a:t>
            </a:r>
            <a:r>
              <a:rPr lang="en-IN" sz="1800"/>
              <a:t> </a:t>
            </a:r>
            <a:endParaRPr sz="1800"/>
          </a:p>
          <a:p>
            <a:pPr marL="0" lvl="0" indent="0" algn="l" rtl="0">
              <a:lnSpc>
                <a:spcPct val="115000"/>
              </a:lnSpc>
              <a:spcBef>
                <a:spcPts val="1200"/>
              </a:spcBef>
              <a:spcAft>
                <a:spcPts val="0"/>
              </a:spcAft>
              <a:buSzPct val="72222"/>
              <a:buNone/>
            </a:pPr>
            <a:endParaRPr sz="1800"/>
          </a:p>
          <a:p>
            <a:pPr marL="0" lvl="0" indent="0" algn="l" rtl="0">
              <a:lnSpc>
                <a:spcPct val="115000"/>
              </a:lnSpc>
              <a:spcBef>
                <a:spcPts val="1200"/>
              </a:spcBef>
              <a:spcAft>
                <a:spcPts val="0"/>
              </a:spcAft>
              <a:buSzPct val="72222"/>
              <a:buNone/>
            </a:pPr>
            <a:r>
              <a:rPr lang="en-IN" sz="1800"/>
              <a:t>Management: Careful IV potassium replacement </a:t>
            </a:r>
            <a:endParaRPr sz="1800"/>
          </a:p>
          <a:p>
            <a:pPr marL="0" lvl="0" indent="0" algn="l" rtl="0">
              <a:lnSpc>
                <a:spcPct val="115000"/>
              </a:lnSpc>
              <a:spcBef>
                <a:spcPts val="1200"/>
              </a:spcBef>
              <a:spcAft>
                <a:spcPts val="0"/>
              </a:spcAft>
              <a:buSzPct val="72222"/>
              <a:buNone/>
            </a:pPr>
            <a:r>
              <a:rPr lang="en-IN" sz="1800"/>
              <a:t>                               Non selective beta blockers </a:t>
            </a:r>
            <a:endParaRPr sz="1800"/>
          </a:p>
          <a:p>
            <a:pPr marL="0" lvl="0" indent="0" algn="l" rtl="0">
              <a:lnSpc>
                <a:spcPct val="115000"/>
              </a:lnSpc>
              <a:spcBef>
                <a:spcPts val="1200"/>
              </a:spcBef>
              <a:spcAft>
                <a:spcPts val="0"/>
              </a:spcAft>
              <a:buSzPct val="72222"/>
              <a:buNone/>
            </a:pPr>
            <a:r>
              <a:rPr lang="en-IN" sz="1800"/>
              <a:t>                                Anti thyroid drugs </a:t>
            </a:r>
            <a:endParaRPr sz="1800"/>
          </a:p>
          <a:p>
            <a:pPr marL="0" lvl="0" indent="0" algn="l" rtl="0">
              <a:lnSpc>
                <a:spcPct val="115000"/>
              </a:lnSpc>
              <a:spcBef>
                <a:spcPts val="1200"/>
              </a:spcBef>
              <a:spcAft>
                <a:spcPts val="0"/>
              </a:spcAft>
              <a:buSzPct val="72222"/>
              <a:buNone/>
            </a:pPr>
            <a:r>
              <a:rPr lang="en-IN" sz="1800"/>
              <a:t>                                Dietary counselling - avoid high carbohydrate meal , alcohol and </a:t>
            </a:r>
            <a:endParaRPr sz="1800"/>
          </a:p>
          <a:p>
            <a:pPr marL="0" lvl="0" indent="0" algn="l" rtl="0">
              <a:lnSpc>
                <a:spcPct val="115000"/>
              </a:lnSpc>
              <a:spcBef>
                <a:spcPts val="1200"/>
              </a:spcBef>
              <a:spcAft>
                <a:spcPts val="0"/>
              </a:spcAft>
              <a:buSzPct val="72222"/>
              <a:buNone/>
            </a:pPr>
            <a:r>
              <a:rPr lang="en-IN" sz="1800"/>
              <a:t>                                                                Intense excercise until thyroid is controlled.</a:t>
            </a:r>
            <a:endParaRPr sz="1800"/>
          </a:p>
          <a:p>
            <a:pPr marL="0" lvl="0" indent="0" algn="l" rtl="0">
              <a:lnSpc>
                <a:spcPct val="115000"/>
              </a:lnSpc>
              <a:spcBef>
                <a:spcPts val="1200"/>
              </a:spcBef>
              <a:spcAft>
                <a:spcPts val="1200"/>
              </a:spcAft>
              <a:buSzPct val="100000"/>
              <a:buNone/>
            </a:pPr>
            <a:r>
              <a:rPr lang="en-I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8"/>
          <p:cNvSpPr txBox="1"/>
          <p:nvPr>
            <p:ph type="title"/>
          </p:nvPr>
        </p:nvSpPr>
        <p:spPr>
          <a:xfrm>
            <a:off x="727650" y="558154"/>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IN"/>
              <a:t>Case scenario </a:t>
            </a:r>
            <a:endParaRPr/>
          </a:p>
        </p:txBody>
      </p:sp>
      <p:sp>
        <p:nvSpPr>
          <p:cNvPr id="1031" name="Google Shape;1031;p8"/>
          <p:cNvSpPr txBox="1"/>
          <p:nvPr>
            <p:ph idx="1" type="body"/>
          </p:nvPr>
        </p:nvSpPr>
        <p:spPr>
          <a:xfrm>
            <a:off x="729450" y="1310875"/>
            <a:ext cx="7688700" cy="362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5200"/>
              <a:buNone/>
            </a:pPr>
            <a:r>
              <a:rPr lang="en-IN" sz="1800"/>
              <a:t>2. Aswathy 22yr old presents to the clinic with muscle weakness, fatigue, and cramps for the past several months especially after exercise or prolonged standing.. She also reports feeling lightheaded and faint, especially after standing up.</a:t>
            </a:r>
            <a:endParaRPr sz="1800"/>
          </a:p>
          <a:p>
            <a:pPr indent="0" lvl="0" marL="0" rtl="0" algn="l">
              <a:lnSpc>
                <a:spcPct val="115000"/>
              </a:lnSpc>
              <a:spcBef>
                <a:spcPts val="1200"/>
              </a:spcBef>
              <a:spcAft>
                <a:spcPts val="0"/>
              </a:spcAft>
              <a:buSzPts val="5200"/>
              <a:buNone/>
            </a:pPr>
            <a:r>
              <a:rPr lang="en-IN" sz="1800"/>
              <a:t>No history of vomiting, diarrhea, or recent infections. No significant changes in diet or medication. Family history is negative for similar symptoms</a:t>
            </a:r>
            <a:endParaRPr sz="1800"/>
          </a:p>
          <a:p>
            <a:pPr indent="0" lvl="0" marL="0" rtl="0" algn="l">
              <a:lnSpc>
                <a:spcPct val="115000"/>
              </a:lnSpc>
              <a:spcBef>
                <a:spcPts val="1200"/>
              </a:spcBef>
              <a:spcAft>
                <a:spcPts val="0"/>
              </a:spcAft>
              <a:buSzPts val="5200"/>
              <a:buNone/>
            </a:pPr>
            <a:r>
              <a:t/>
            </a:r>
            <a:endParaRPr sz="1800"/>
          </a:p>
          <a:p>
            <a:pPr indent="0" lvl="0" marL="0" rtl="0" algn="l">
              <a:lnSpc>
                <a:spcPct val="115000"/>
              </a:lnSpc>
              <a:spcBef>
                <a:spcPts val="1200"/>
              </a:spcBef>
              <a:spcAft>
                <a:spcPts val="1200"/>
              </a:spcAft>
              <a:buSzPts val="4576"/>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9"/>
          <p:cNvSpPr txBox="1"/>
          <p:nvPr>
            <p:ph idx="1" type="body"/>
          </p:nvPr>
        </p:nvSpPr>
        <p:spPr>
          <a:xfrm>
            <a:off x="729450" y="1306200"/>
            <a:ext cx="7688700" cy="3518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IN" sz="1800"/>
              <a:t>Physical Examination:</a:t>
            </a:r>
            <a:endParaRPr sz="1800"/>
          </a:p>
          <a:p>
            <a:pPr indent="0" lvl="0" marL="0" rtl="0" algn="l">
              <a:lnSpc>
                <a:spcPct val="115000"/>
              </a:lnSpc>
              <a:spcBef>
                <a:spcPts val="0"/>
              </a:spcBef>
              <a:spcAft>
                <a:spcPts val="0"/>
              </a:spcAft>
              <a:buSzPts val="1300"/>
              <a:buNone/>
            </a:pPr>
            <a:r>
              <a:rPr lang="en-IN" sz="1800"/>
              <a:t>BP: 110/70 mmHg ( normal)</a:t>
            </a:r>
            <a:endParaRPr sz="1800"/>
          </a:p>
          <a:p>
            <a:pPr indent="0" lvl="0" marL="0" rtl="0" algn="l">
              <a:lnSpc>
                <a:spcPct val="115000"/>
              </a:lnSpc>
              <a:spcBef>
                <a:spcPts val="0"/>
              </a:spcBef>
              <a:spcAft>
                <a:spcPts val="0"/>
              </a:spcAft>
              <a:buSzPts val="1300"/>
              <a:buNone/>
            </a:pPr>
            <a:r>
              <a:rPr lang="en-IN" sz="1800"/>
              <a:t>HR: 80 bpm (regular)</a:t>
            </a:r>
            <a:endParaRPr sz="1800"/>
          </a:p>
          <a:p>
            <a:pPr indent="0" lvl="0" marL="0" rtl="0" algn="l">
              <a:lnSpc>
                <a:spcPct val="115000"/>
              </a:lnSpc>
              <a:spcBef>
                <a:spcPts val="0"/>
              </a:spcBef>
              <a:spcAft>
                <a:spcPts val="0"/>
              </a:spcAft>
              <a:buSzPts val="1300"/>
              <a:buNone/>
            </a:pPr>
            <a:r>
              <a:rPr lang="en-IN" sz="1800"/>
              <a:t>Weight: 50 kg (slightly underweight)</a:t>
            </a:r>
            <a:endParaRPr sz="1800"/>
          </a:p>
          <a:p>
            <a:pPr indent="0" lvl="0" marL="0" rtl="0" algn="l">
              <a:lnSpc>
                <a:spcPct val="115000"/>
              </a:lnSpc>
              <a:spcBef>
                <a:spcPts val="0"/>
              </a:spcBef>
              <a:spcAft>
                <a:spcPts val="0"/>
              </a:spcAft>
              <a:buSzPts val="1300"/>
              <a:buNone/>
            </a:pPr>
            <a:r>
              <a:rPr lang="en-IN" sz="1800"/>
              <a:t>General appearance: No signs of dehydration</a:t>
            </a:r>
            <a:endParaRPr sz="1800"/>
          </a:p>
          <a:p>
            <a:pPr indent="0" lvl="0" marL="0" rtl="0" algn="l">
              <a:lnSpc>
                <a:spcPct val="115000"/>
              </a:lnSpc>
              <a:spcBef>
                <a:spcPts val="0"/>
              </a:spcBef>
              <a:spcAft>
                <a:spcPts val="0"/>
              </a:spcAft>
              <a:buSzPts val="1300"/>
              <a:buNone/>
            </a:pPr>
            <a:r>
              <a:rPr lang="en-IN" sz="1800"/>
              <a:t>Neurological exam: Mild muscle weakness in the lower limbs</a:t>
            </a:r>
            <a:endParaRPr sz="1800"/>
          </a:p>
          <a:p>
            <a:pPr indent="0" lvl="0" marL="0" rtl="0" algn="l">
              <a:lnSpc>
                <a:spcPct val="115000"/>
              </a:lnSpc>
              <a:spcBef>
                <a:spcPts val="0"/>
              </a:spcBef>
              <a:spcAft>
                <a:spcPts val="0"/>
              </a:spcAft>
              <a:buSzPts val="1300"/>
              <a:buNone/>
            </a:pPr>
            <a:r>
              <a:rPr lang="en-IN" sz="1800"/>
              <a:t>Muscle tenderness: Noted in calves, no visible edema or swelling</a:t>
            </a:r>
            <a:endParaRPr sz="1800"/>
          </a:p>
          <a:p>
            <a:pPr indent="0" lvl="0" marL="0" rtl="0" algn="l">
              <a:lnSpc>
                <a:spcPct val="115000"/>
              </a:lnSpc>
              <a:spcBef>
                <a:spcPts val="0"/>
              </a:spcBef>
              <a:spcAft>
                <a:spcPts val="0"/>
              </a:spcAft>
              <a:buSzPts val="1300"/>
              <a:buNone/>
            </a:pPr>
            <a:r>
              <a:rPr lang="en-IN" sz="1800"/>
              <a:t>No goiter </a:t>
            </a:r>
            <a:endParaRPr sz="1800"/>
          </a:p>
          <a:p>
            <a:pPr indent="0" lvl="0" marL="0" rtl="0" algn="l">
              <a:lnSpc>
                <a:spcPct val="115000"/>
              </a:lnSpc>
              <a:spcBef>
                <a:spcPts val="0"/>
              </a:spcBef>
              <a:spcAft>
                <a:spcPts val="0"/>
              </a:spcAft>
              <a:buSzPts val="13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1036" name="Google Shape;1036;p10"/>
          <p:cNvSpPr txBox="1"/>
          <p:nvPr>
            <p:ph idx="1" type="body"/>
          </p:nvPr>
        </p:nvSpPr>
        <p:spPr>
          <a:xfrm>
            <a:off x="356850" y="823036"/>
            <a:ext cx="8433900" cy="4836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405"/>
              <a:buNone/>
            </a:pPr>
            <a:r>
              <a:rPr lang="en-IN" sz="1800"/>
              <a:t>Laboratory Results:</a:t>
            </a:r>
            <a:endParaRPr sz="1800"/>
          </a:p>
          <a:p>
            <a:pPr indent="0" lvl="0" marL="0" rtl="0" algn="l">
              <a:lnSpc>
                <a:spcPct val="115000"/>
              </a:lnSpc>
              <a:spcBef>
                <a:spcPts val="1200"/>
              </a:spcBef>
              <a:spcAft>
                <a:spcPts val="0"/>
              </a:spcAft>
              <a:buSzPts val="1405"/>
              <a:buNone/>
            </a:pPr>
            <a:r>
              <a:rPr lang="en-IN" sz="1800"/>
              <a:t>Serum potassium: 2.5 mmol/L ,</a:t>
            </a:r>
            <a:endParaRPr sz="1800"/>
          </a:p>
          <a:p>
            <a:pPr indent="0" lvl="0" marL="0" rtl="0" algn="l">
              <a:lnSpc>
                <a:spcPct val="115000"/>
              </a:lnSpc>
              <a:spcBef>
                <a:spcPts val="1200"/>
              </a:spcBef>
              <a:spcAft>
                <a:spcPts val="0"/>
              </a:spcAft>
              <a:buSzPts val="1405"/>
              <a:buNone/>
            </a:pPr>
            <a:r>
              <a:rPr lang="en-IN" sz="1800"/>
              <a:t>Serum magnesium: 1.0 mg/dL ,</a:t>
            </a:r>
            <a:endParaRPr sz="1800"/>
          </a:p>
          <a:p>
            <a:pPr indent="0" lvl="0" marL="0" rtl="0" algn="l">
              <a:lnSpc>
                <a:spcPct val="115000"/>
              </a:lnSpc>
              <a:spcBef>
                <a:spcPts val="1200"/>
              </a:spcBef>
              <a:spcAft>
                <a:spcPts val="0"/>
              </a:spcAft>
              <a:buSzPts val="1405"/>
              <a:buNone/>
            </a:pPr>
            <a:r>
              <a:rPr lang="en-IN" sz="1800"/>
              <a:t>Serum sodium: 135 mmol/L </a:t>
            </a:r>
            <a:endParaRPr sz="1800"/>
          </a:p>
          <a:p>
            <a:pPr indent="0" lvl="0" marL="0" rtl="0" algn="l">
              <a:spcBef>
                <a:spcPts val="1200"/>
              </a:spcBef>
              <a:spcAft>
                <a:spcPts val="0"/>
              </a:spcAft>
              <a:buSzPts val="1405"/>
              <a:buNone/>
            </a:pPr>
            <a:r>
              <a:rPr lang="en-IN" sz="1800"/>
              <a:t>Urinary potassium: 25mEq/day</a:t>
            </a:r>
            <a:endParaRPr sz="1800"/>
          </a:p>
          <a:p>
            <a:pPr indent="0" lvl="0" marL="0" rtl="0" algn="l">
              <a:lnSpc>
                <a:spcPct val="100000"/>
              </a:lnSpc>
              <a:spcBef>
                <a:spcPts val="1200"/>
              </a:spcBef>
              <a:spcAft>
                <a:spcPts val="0"/>
              </a:spcAft>
              <a:buSzPts val="1405"/>
              <a:buNone/>
            </a:pPr>
            <a:r>
              <a:rPr lang="en-IN" sz="1800"/>
              <a:t>Bicarbonate: 28 mmol/L , pH- 7.45</a:t>
            </a:r>
            <a:endParaRPr sz="1800"/>
          </a:p>
          <a:p>
            <a:pPr indent="0" lvl="0" marL="0" rtl="0" algn="l">
              <a:lnSpc>
                <a:spcPct val="115000"/>
              </a:lnSpc>
              <a:spcBef>
                <a:spcPts val="1200"/>
              </a:spcBef>
              <a:spcAft>
                <a:spcPts val="0"/>
              </a:spcAft>
              <a:buSzPts val="1405"/>
              <a:buNone/>
            </a:pPr>
            <a:r>
              <a:rPr lang="en-IN" sz="1800"/>
              <a:t>Serum calcium and RFT: Normal</a:t>
            </a:r>
            <a:endParaRPr sz="1800"/>
          </a:p>
          <a:p>
            <a:pPr indent="0" lvl="0" marL="0" rtl="0" algn="l">
              <a:lnSpc>
                <a:spcPct val="115000"/>
              </a:lnSpc>
              <a:spcBef>
                <a:spcPts val="1200"/>
              </a:spcBef>
              <a:spcAft>
                <a:spcPts val="0"/>
              </a:spcAft>
              <a:buSzPts val="1405"/>
              <a:buNone/>
            </a:pPr>
            <a:r>
              <a:rPr lang="en-IN" sz="1800"/>
              <a:t>TTKG - 7</a:t>
            </a:r>
            <a:endParaRPr sz="1800"/>
          </a:p>
          <a:p>
            <a:pPr indent="0" lvl="0" marL="0" rtl="0" algn="l">
              <a:lnSpc>
                <a:spcPct val="115000"/>
              </a:lnSpc>
              <a:spcBef>
                <a:spcPts val="1200"/>
              </a:spcBef>
              <a:spcAft>
                <a:spcPts val="0"/>
              </a:spcAft>
              <a:buSzPts val="1405"/>
              <a:buNone/>
            </a:pPr>
            <a:r>
              <a:rPr lang="en-IN" sz="1800"/>
              <a:t>ECG:U waves in v4-v6, prolonged QT interval </a:t>
            </a:r>
            <a:endParaRPr sz="1800"/>
          </a:p>
          <a:p>
            <a:pPr indent="0" lvl="0" marL="0" rtl="0" algn="l">
              <a:lnSpc>
                <a:spcPct val="115000"/>
              </a:lnSpc>
              <a:spcBef>
                <a:spcPts val="1200"/>
              </a:spcBef>
              <a:spcAft>
                <a:spcPts val="1200"/>
              </a:spcAft>
              <a:buSzPts val="1405"/>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5"/>
          <p:cNvPicPr preferRelativeResize="0"/>
          <p:nvPr/>
        </p:nvPicPr>
        <p:blipFill rotWithShape="1">
          <a:blip r:embed="rId3">
            <a:alphaModFix/>
          </a:blip>
          <a:srcRect l="-79262" r="-58549"/>
          <a:stretch/>
        </p:blipFill>
        <p:spPr>
          <a:xfrm>
            <a:off x="0" y="152400"/>
            <a:ext cx="914399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49" name="Google Shape;849;p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21"/>
          <p:cNvSpPr txBox="1">
            <a:spLocks noGrp="1"/>
          </p:cNvSpPr>
          <p:nvPr>
            <p:ph type="title"/>
          </p:nvPr>
        </p:nvSpPr>
        <p:spPr>
          <a:xfrm>
            <a:off x="727650" y="310239"/>
            <a:ext cx="7688700" cy="555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Diagnosis and management </a:t>
            </a:r>
            <a:endParaRPr/>
          </a:p>
        </p:txBody>
      </p:sp>
      <p:sp>
        <p:nvSpPr>
          <p:cNvPr id="726" name="Google Shape;726;p21"/>
          <p:cNvSpPr txBox="1">
            <a:spLocks noGrp="1"/>
          </p:cNvSpPr>
          <p:nvPr>
            <p:ph type="body" idx="1"/>
          </p:nvPr>
        </p:nvSpPr>
        <p:spPr>
          <a:xfrm>
            <a:off x="727650" y="1118250"/>
            <a:ext cx="7688700" cy="290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IN" sz="1800"/>
              <a:t>Diagnosis: </a:t>
            </a:r>
            <a:r>
              <a:rPr lang="en-IN" sz="1800" b="1">
                <a:solidFill>
                  <a:schemeClr val="accent3"/>
                </a:solidFill>
              </a:rPr>
              <a:t>Gitelman Syndrome</a:t>
            </a:r>
            <a:endParaRPr sz="1800" b="1">
              <a:solidFill>
                <a:schemeClr val="accent3"/>
              </a:solidFill>
            </a:endParaRPr>
          </a:p>
          <a:p>
            <a:pPr marL="0" lvl="0" indent="0" algn="l" rtl="0">
              <a:lnSpc>
                <a:spcPct val="115000"/>
              </a:lnSpc>
              <a:spcBef>
                <a:spcPts val="1200"/>
              </a:spcBef>
              <a:spcAft>
                <a:spcPts val="0"/>
              </a:spcAft>
              <a:buSzPts val="1300"/>
              <a:buNone/>
            </a:pPr>
            <a:r>
              <a:rPr lang="en-IN" sz="1800"/>
              <a:t>Management:</a:t>
            </a:r>
            <a:endParaRPr sz="1800"/>
          </a:p>
          <a:p>
            <a:pPr marL="0" lvl="0" indent="0" algn="l" rtl="0">
              <a:lnSpc>
                <a:spcPct val="115000"/>
              </a:lnSpc>
              <a:spcBef>
                <a:spcPts val="1200"/>
              </a:spcBef>
              <a:spcAft>
                <a:spcPts val="0"/>
              </a:spcAft>
              <a:buSzPts val="1300"/>
              <a:buNone/>
            </a:pPr>
            <a:r>
              <a:rPr lang="en-IN" sz="1800"/>
              <a:t>1. Oral potassium supplementation to correct hypokalemia</a:t>
            </a:r>
            <a:endParaRPr sz="1800"/>
          </a:p>
          <a:p>
            <a:pPr marL="0" lvl="0" indent="0" algn="l" rtl="0">
              <a:lnSpc>
                <a:spcPct val="115000"/>
              </a:lnSpc>
              <a:spcBef>
                <a:spcPts val="1200"/>
              </a:spcBef>
              <a:spcAft>
                <a:spcPts val="0"/>
              </a:spcAft>
              <a:buSzPts val="1300"/>
              <a:buNone/>
            </a:pPr>
            <a:r>
              <a:rPr lang="en-IN" sz="1800"/>
              <a:t>2. Oral magnesium supplementation to correct hypomagnesemia</a:t>
            </a:r>
            <a:endParaRPr sz="1800"/>
          </a:p>
          <a:p>
            <a:pPr marL="0" lvl="0" indent="0" algn="l" rtl="0">
              <a:lnSpc>
                <a:spcPct val="115000"/>
              </a:lnSpc>
              <a:spcBef>
                <a:spcPts val="1200"/>
              </a:spcBef>
              <a:spcAft>
                <a:spcPts val="0"/>
              </a:spcAft>
              <a:buSzPts val="1300"/>
              <a:buNone/>
            </a:pPr>
            <a:r>
              <a:rPr lang="en-IN" sz="1800"/>
              <a:t>3. Sodium chloride supplementation (if necessary) to correct salt wasting</a:t>
            </a:r>
            <a:endParaRPr sz="1800"/>
          </a:p>
          <a:p>
            <a:pPr marL="0" lvl="0" indent="0" algn="l" rtl="0">
              <a:lnSpc>
                <a:spcPct val="115000"/>
              </a:lnSpc>
              <a:spcBef>
                <a:spcPts val="1200"/>
              </a:spcBef>
              <a:spcAft>
                <a:spcPts val="0"/>
              </a:spcAft>
              <a:buSzPts val="1300"/>
              <a:buNone/>
            </a:pPr>
            <a:r>
              <a:rPr lang="en-IN" sz="1800"/>
              <a:t>4. Avoid thiazide diuretics and other drugs that may worsen electrolyte imbalances</a:t>
            </a:r>
            <a:endParaRPr sz="1800"/>
          </a:p>
          <a:p>
            <a:pPr marL="0" lvl="0" indent="0" algn="l" rtl="0">
              <a:lnSpc>
                <a:spcPct val="115000"/>
              </a:lnSpc>
              <a:spcBef>
                <a:spcPts val="1200"/>
              </a:spcBef>
              <a:spcAft>
                <a:spcPts val="0"/>
              </a:spcAft>
              <a:buSzPts val="1300"/>
              <a:buNone/>
            </a:pPr>
            <a:r>
              <a:rPr lang="en-IN" sz="1800"/>
              <a:t>5. Monitor electrolytes regularly to prevent recurrence of hypokalemia and hypomagnesemia</a:t>
            </a:r>
            <a:endParaRPr sz="1800"/>
          </a:p>
          <a:p>
            <a:pPr marL="0" lvl="0" indent="0" algn="l" rtl="0">
              <a:lnSpc>
                <a:spcPct val="115000"/>
              </a:lnSpc>
              <a:spcBef>
                <a:spcPts val="1200"/>
              </a:spcBef>
              <a:spcAft>
                <a:spcPts val="0"/>
              </a:spcAft>
              <a:buSzPts val="1300"/>
              <a:buNone/>
            </a:pPr>
            <a:endParaRPr sz="1800"/>
          </a:p>
          <a:p>
            <a:pPr marL="0" lvl="0" indent="0" algn="l" rtl="0">
              <a:lnSpc>
                <a:spcPct val="115000"/>
              </a:lnSpc>
              <a:spcBef>
                <a:spcPts val="1200"/>
              </a:spcBef>
              <a:spcAft>
                <a:spcPts val="0"/>
              </a:spcAft>
              <a:buSzPts val="1300"/>
              <a:buNone/>
            </a:pPr>
            <a:endParaRPr sz="1400"/>
          </a:p>
          <a:p>
            <a:pPr marL="0" lvl="0" indent="0" algn="l" rtl="0">
              <a:lnSpc>
                <a:spcPct val="115000"/>
              </a:lnSpc>
              <a:spcBef>
                <a:spcPts val="1200"/>
              </a:spcBef>
              <a:spcAft>
                <a:spcPts val="0"/>
              </a:spcAft>
              <a:buSzPts val="1300"/>
              <a:buNone/>
            </a:pPr>
            <a:endParaRPr sz="1400"/>
          </a:p>
          <a:p>
            <a:pPr marL="0" lvl="0" indent="0" algn="l" rtl="0">
              <a:lnSpc>
                <a:spcPct val="115000"/>
              </a:lnSpc>
              <a:spcBef>
                <a:spcPts val="1200"/>
              </a:spcBef>
              <a:spcAft>
                <a:spcPts val="0"/>
              </a:spcAft>
              <a:buSzPts val="1300"/>
              <a:buNone/>
            </a:pPr>
            <a:endParaRPr sz="1400"/>
          </a:p>
          <a:p>
            <a:pPr marL="0" lvl="0" indent="0" algn="l" rtl="0">
              <a:lnSpc>
                <a:spcPct val="115000"/>
              </a:lnSpc>
              <a:spcBef>
                <a:spcPts val="1200"/>
              </a:spcBef>
              <a:spcAft>
                <a:spcPts val="1200"/>
              </a:spcAft>
              <a:buSzPts val="1300"/>
              <a:buNone/>
            </a:pPr>
            <a:endParaRPr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22"/>
          <p:cNvSpPr txBox="1">
            <a:spLocks noGrp="1"/>
          </p:cNvSpPr>
          <p:nvPr>
            <p:ph type="title"/>
          </p:nvPr>
        </p:nvSpPr>
        <p:spPr>
          <a:xfrm>
            <a:off x="596642" y="61489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Case scenario </a:t>
            </a:r>
            <a:endParaRPr/>
          </a:p>
        </p:txBody>
      </p:sp>
      <p:sp>
        <p:nvSpPr>
          <p:cNvPr id="729" name="Google Shape;729;p22"/>
          <p:cNvSpPr txBox="1">
            <a:spLocks noGrp="1"/>
          </p:cNvSpPr>
          <p:nvPr>
            <p:ph type="body" idx="1"/>
          </p:nvPr>
        </p:nvSpPr>
        <p:spPr>
          <a:xfrm>
            <a:off x="596650" y="1307850"/>
            <a:ext cx="8421000" cy="442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IN" sz="1800"/>
              <a:t>3. Daniel ,16year old male presents for evaluation of newly diagnosed high blood pressure during a school health checkup. He also complains of occasional muscle weakness and fatigue.</a:t>
            </a:r>
            <a:endParaRPr sz="1800"/>
          </a:p>
          <a:p>
            <a:pPr marL="0" lvl="0" indent="0" algn="l" rtl="0">
              <a:lnSpc>
                <a:spcPct val="115000"/>
              </a:lnSpc>
              <a:spcBef>
                <a:spcPts val="1200"/>
              </a:spcBef>
              <a:spcAft>
                <a:spcPts val="0"/>
              </a:spcAft>
              <a:buSzPts val="1300"/>
              <a:buNone/>
            </a:pPr>
            <a:r>
              <a:rPr lang="en-IN" sz="1800"/>
              <a:t>Blood pressure has been persistently elevated over the past 2 months (ranges 150–160/95 mmHg).No headaches, palpitations, or vision changes.Denies any medication use, including diuretics or licorice.No recent vomiting, diarrhea, or dehydration.Diet: normal, with moderate salt intake </a:t>
            </a:r>
            <a:endParaRPr sz="1800"/>
          </a:p>
          <a:p>
            <a:pPr marL="0" lvl="0" indent="0" algn="l" rtl="0">
              <a:lnSpc>
                <a:spcPct val="115000"/>
              </a:lnSpc>
              <a:spcBef>
                <a:spcPts val="1200"/>
              </a:spcBef>
              <a:spcAft>
                <a:spcPts val="1200"/>
              </a:spcAft>
              <a:buSzPts val="1300"/>
              <a:buNone/>
            </a:pPr>
            <a:r>
              <a:rPr lang="en-IN" sz="1800"/>
              <a:t>Family history: Father has early onset hypertension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23"/>
          <p:cNvSpPr txBox="1">
            <a:spLocks noGrp="1"/>
          </p:cNvSpPr>
          <p:nvPr>
            <p:ph type="body" idx="1"/>
          </p:nvPr>
        </p:nvSpPr>
        <p:spPr>
          <a:xfrm>
            <a:off x="729450" y="1238500"/>
            <a:ext cx="7688700"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IN" sz="1800"/>
              <a:t>Physical Examination:</a:t>
            </a:r>
            <a:endParaRPr sz="1800"/>
          </a:p>
          <a:p>
            <a:pPr marL="0" lvl="0" indent="0" algn="l" rtl="0">
              <a:lnSpc>
                <a:spcPct val="115000"/>
              </a:lnSpc>
              <a:spcBef>
                <a:spcPts val="1200"/>
              </a:spcBef>
              <a:spcAft>
                <a:spcPts val="0"/>
              </a:spcAft>
              <a:buSzPts val="1300"/>
              <a:buNone/>
            </a:pPr>
            <a:r>
              <a:rPr lang="en-IN" sz="1800"/>
              <a:t>BP: 158/92 mmHg</a:t>
            </a:r>
            <a:endParaRPr sz="1800"/>
          </a:p>
          <a:p>
            <a:pPr marL="0" lvl="0" indent="0" algn="l" rtl="0">
              <a:lnSpc>
                <a:spcPct val="115000"/>
              </a:lnSpc>
              <a:spcBef>
                <a:spcPts val="1200"/>
              </a:spcBef>
              <a:spcAft>
                <a:spcPts val="0"/>
              </a:spcAft>
              <a:buSzPts val="1300"/>
              <a:buNone/>
            </a:pPr>
            <a:r>
              <a:rPr lang="en-IN" sz="1800"/>
              <a:t>HR: 76 bpm</a:t>
            </a:r>
            <a:endParaRPr sz="1800"/>
          </a:p>
          <a:p>
            <a:pPr marL="0" lvl="0" indent="0" algn="l" rtl="0">
              <a:lnSpc>
                <a:spcPct val="115000"/>
              </a:lnSpc>
              <a:spcBef>
                <a:spcPts val="1200"/>
              </a:spcBef>
              <a:spcAft>
                <a:spcPts val="0"/>
              </a:spcAft>
              <a:buSzPts val="1300"/>
              <a:buNone/>
            </a:pPr>
            <a:r>
              <a:rPr lang="en-IN" sz="1800"/>
              <a:t>General: Alert, healthy-appearing teenager</a:t>
            </a:r>
            <a:endParaRPr sz="1800"/>
          </a:p>
          <a:p>
            <a:pPr marL="0" lvl="0" indent="0" algn="l" rtl="0">
              <a:lnSpc>
                <a:spcPct val="115000"/>
              </a:lnSpc>
              <a:spcBef>
                <a:spcPts val="1200"/>
              </a:spcBef>
              <a:spcAft>
                <a:spcPts val="0"/>
              </a:spcAft>
              <a:buSzPts val="1300"/>
              <a:buNone/>
            </a:pPr>
            <a:r>
              <a:rPr lang="en-IN" sz="1800"/>
              <a:t>Neurologic exam: Normal</a:t>
            </a:r>
            <a:endParaRPr sz="1800"/>
          </a:p>
          <a:p>
            <a:pPr marL="0" lvl="0" indent="0" algn="l" rtl="0">
              <a:lnSpc>
                <a:spcPct val="115000"/>
              </a:lnSpc>
              <a:spcBef>
                <a:spcPts val="1200"/>
              </a:spcBef>
              <a:spcAft>
                <a:spcPts val="0"/>
              </a:spcAft>
              <a:buSzPts val="1300"/>
              <a:buNone/>
            </a:pPr>
            <a:r>
              <a:rPr lang="en-IN" sz="1800"/>
              <a:t>No signs of edema or dehydration</a:t>
            </a:r>
            <a:endParaRPr sz="1800"/>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
          <p:cNvSpPr txBox="1">
            <a:spLocks noGrp="1"/>
          </p:cNvSpPr>
          <p:nvPr>
            <p:ph type="body" idx="1"/>
          </p:nvPr>
        </p:nvSpPr>
        <p:spPr>
          <a:xfrm>
            <a:off x="609550" y="1252950"/>
            <a:ext cx="7688700" cy="38904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2221"/>
              <a:buNone/>
            </a:pPr>
            <a:r>
              <a:rPr lang="en-IN" sz="7200"/>
              <a:t>Laboratory Investigations:</a:t>
            </a:r>
            <a:endParaRPr sz="7200"/>
          </a:p>
          <a:p>
            <a:pPr marL="0" lvl="0" indent="0" algn="l" rtl="0">
              <a:lnSpc>
                <a:spcPct val="115000"/>
              </a:lnSpc>
              <a:spcBef>
                <a:spcPts val="1200"/>
              </a:spcBef>
              <a:spcAft>
                <a:spcPts val="0"/>
              </a:spcAft>
              <a:buSzPct val="72221"/>
              <a:buNone/>
            </a:pPr>
            <a:r>
              <a:rPr lang="en-IN" sz="7200"/>
              <a:t>Serum potassium: 2.8 mmol/L (low)</a:t>
            </a:r>
            <a:endParaRPr sz="7200"/>
          </a:p>
          <a:p>
            <a:pPr marL="0" lvl="0" indent="0" algn="l" rtl="0">
              <a:lnSpc>
                <a:spcPct val="115000"/>
              </a:lnSpc>
              <a:spcBef>
                <a:spcPts val="1200"/>
              </a:spcBef>
              <a:spcAft>
                <a:spcPts val="0"/>
              </a:spcAft>
              <a:buSzPct val="72221"/>
              <a:buNone/>
            </a:pPr>
            <a:r>
              <a:rPr lang="en-IN" sz="7200"/>
              <a:t>Serum bicarbonate: 30 mmol/L (metabolic alkalosis)</a:t>
            </a:r>
            <a:endParaRPr sz="7200"/>
          </a:p>
          <a:p>
            <a:pPr marL="0" lvl="0" indent="0" algn="l" rtl="0">
              <a:lnSpc>
                <a:spcPct val="115000"/>
              </a:lnSpc>
              <a:spcBef>
                <a:spcPts val="1200"/>
              </a:spcBef>
              <a:spcAft>
                <a:spcPts val="0"/>
              </a:spcAft>
              <a:buSzPct val="72221"/>
              <a:buNone/>
            </a:pPr>
            <a:r>
              <a:rPr lang="en-IN" sz="7200"/>
              <a:t>Serum sodium: 144 mmol/L</a:t>
            </a:r>
            <a:endParaRPr sz="7200"/>
          </a:p>
          <a:p>
            <a:pPr marL="0" lvl="0" indent="0" algn="l" rtl="0">
              <a:lnSpc>
                <a:spcPct val="115000"/>
              </a:lnSpc>
              <a:spcBef>
                <a:spcPts val="1200"/>
              </a:spcBef>
              <a:spcAft>
                <a:spcPts val="0"/>
              </a:spcAft>
              <a:buSzPct val="72221"/>
              <a:buNone/>
            </a:pPr>
            <a:r>
              <a:rPr lang="en-IN" sz="7200"/>
              <a:t>Plasma renin activity: Low</a:t>
            </a:r>
            <a:endParaRPr sz="7200"/>
          </a:p>
          <a:p>
            <a:pPr marL="0" lvl="0" indent="0" algn="l" rtl="0">
              <a:lnSpc>
                <a:spcPct val="115000"/>
              </a:lnSpc>
              <a:spcBef>
                <a:spcPts val="1200"/>
              </a:spcBef>
              <a:spcAft>
                <a:spcPts val="0"/>
              </a:spcAft>
              <a:buSzPct val="72221"/>
              <a:buNone/>
            </a:pPr>
            <a:r>
              <a:rPr lang="en-IN" sz="7200"/>
              <a:t>Aldosterone level: Suppressed </a:t>
            </a:r>
            <a:endParaRPr sz="7200"/>
          </a:p>
          <a:p>
            <a:pPr marL="0" lvl="0" indent="0" algn="l" rtl="0">
              <a:lnSpc>
                <a:spcPct val="115000"/>
              </a:lnSpc>
              <a:spcBef>
                <a:spcPts val="1200"/>
              </a:spcBef>
              <a:spcAft>
                <a:spcPts val="0"/>
              </a:spcAft>
              <a:buSzPct val="72221"/>
              <a:buNone/>
            </a:pPr>
            <a:r>
              <a:rPr lang="en-IN" sz="7200"/>
              <a:t>Urinary potassium: Elevated </a:t>
            </a:r>
            <a:endParaRPr sz="7200"/>
          </a:p>
          <a:p>
            <a:pPr marL="0" lvl="0" indent="0" algn="l" rtl="0">
              <a:lnSpc>
                <a:spcPct val="115000"/>
              </a:lnSpc>
              <a:spcBef>
                <a:spcPts val="1200"/>
              </a:spcBef>
              <a:spcAft>
                <a:spcPts val="0"/>
              </a:spcAft>
              <a:buSzPct val="72221"/>
              <a:buNone/>
            </a:pPr>
            <a:r>
              <a:rPr lang="en-IN" sz="7200"/>
              <a:t>Cortisol and ACTH: Normal</a:t>
            </a:r>
            <a:endParaRPr sz="7200"/>
          </a:p>
          <a:p>
            <a:pPr marL="0" lvl="0" indent="0" algn="l" rtl="0">
              <a:lnSpc>
                <a:spcPct val="115000"/>
              </a:lnSpc>
              <a:spcBef>
                <a:spcPts val="1200"/>
              </a:spcBef>
              <a:spcAft>
                <a:spcPts val="0"/>
              </a:spcAft>
              <a:buSzPct val="72221"/>
              <a:buNone/>
            </a:pPr>
            <a:r>
              <a:rPr lang="en-IN" sz="7200"/>
              <a:t>ARR (aldosterone-renin ratio): Normal </a:t>
            </a:r>
            <a:endParaRPr sz="7200"/>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p7"/>
          <p:cNvPicPr preferRelativeResize="0"/>
          <p:nvPr/>
        </p:nvPicPr>
        <p:blipFill>
          <a:blip r:embed="rId3">
            <a:alphaModFix/>
          </a:blip>
          <a:stretch>
            <a:fillRect/>
          </a:stretch>
        </p:blipFill>
        <p:spPr>
          <a:xfrm>
            <a:off x="2539550" y="152400"/>
            <a:ext cx="4576675" cy="483869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25"/>
          <p:cNvSpPr txBox="1">
            <a:spLocks noGrp="1"/>
          </p:cNvSpPr>
          <p:nvPr>
            <p:ph type="title"/>
          </p:nvPr>
        </p:nvSpPr>
        <p:spPr>
          <a:xfrm>
            <a:off x="727650" y="640472"/>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Diagnosis and management </a:t>
            </a:r>
            <a:endParaRPr/>
          </a:p>
        </p:txBody>
      </p:sp>
      <p:sp>
        <p:nvSpPr>
          <p:cNvPr id="736" name="Google Shape;736;p25"/>
          <p:cNvSpPr txBox="1">
            <a:spLocks noGrp="1"/>
          </p:cNvSpPr>
          <p:nvPr>
            <p:ph type="body" idx="1"/>
          </p:nvPr>
        </p:nvSpPr>
        <p:spPr>
          <a:xfrm>
            <a:off x="727650" y="1315500"/>
            <a:ext cx="7688700" cy="251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IN" sz="1800"/>
              <a:t>Diagnosis: </a:t>
            </a:r>
            <a:r>
              <a:rPr lang="en-IN" sz="1800" b="1">
                <a:solidFill>
                  <a:schemeClr val="accent3"/>
                </a:solidFill>
              </a:rPr>
              <a:t>Liddle syndrome </a:t>
            </a:r>
            <a:endParaRPr sz="1800" b="1">
              <a:solidFill>
                <a:schemeClr val="accent3"/>
              </a:solidFill>
            </a:endParaRPr>
          </a:p>
          <a:p>
            <a:pPr marL="0" lvl="0" indent="0" algn="l" rtl="0">
              <a:lnSpc>
                <a:spcPct val="115000"/>
              </a:lnSpc>
              <a:spcBef>
                <a:spcPts val="1200"/>
              </a:spcBef>
              <a:spcAft>
                <a:spcPts val="0"/>
              </a:spcAft>
              <a:buSzPts val="1300"/>
              <a:buNone/>
            </a:pPr>
            <a:r>
              <a:rPr lang="en-IN" sz="1800"/>
              <a:t>Management :</a:t>
            </a:r>
            <a:endParaRPr sz="1800"/>
          </a:p>
          <a:p>
            <a:pPr marL="0" lvl="0" indent="0" algn="l" rtl="0">
              <a:lnSpc>
                <a:spcPct val="115000"/>
              </a:lnSpc>
              <a:spcBef>
                <a:spcPts val="1200"/>
              </a:spcBef>
              <a:spcAft>
                <a:spcPts val="0"/>
              </a:spcAft>
              <a:buSzPts val="1300"/>
              <a:buNone/>
            </a:pPr>
            <a:r>
              <a:rPr lang="en-IN" sz="1800"/>
              <a:t>1. ENaC blockers – Amiloride or triamterene</a:t>
            </a:r>
            <a:endParaRPr sz="1800"/>
          </a:p>
          <a:p>
            <a:pPr marL="0" lvl="0" indent="0" algn="l" rtl="0">
              <a:lnSpc>
                <a:spcPct val="115000"/>
              </a:lnSpc>
              <a:spcBef>
                <a:spcPts val="1200"/>
              </a:spcBef>
              <a:spcAft>
                <a:spcPts val="0"/>
              </a:spcAft>
              <a:buSzPts val="1300"/>
              <a:buNone/>
            </a:pPr>
            <a:r>
              <a:rPr lang="en-IN" sz="1800"/>
              <a:t>2. Low sodium diet</a:t>
            </a:r>
            <a:endParaRPr sz="1800"/>
          </a:p>
          <a:p>
            <a:pPr marL="0" lvl="0" indent="0" algn="l" rtl="0">
              <a:lnSpc>
                <a:spcPct val="115000"/>
              </a:lnSpc>
              <a:spcBef>
                <a:spcPts val="1200"/>
              </a:spcBef>
              <a:spcAft>
                <a:spcPts val="0"/>
              </a:spcAft>
              <a:buSzPts val="1300"/>
              <a:buNone/>
            </a:pPr>
            <a:r>
              <a:rPr lang="en-IN" sz="1800"/>
              <a:t>3. Avoid mineralocorticoid receptor antagonists (like spironolactone) – ineffective because aldosterone is already low</a:t>
            </a:r>
            <a:endParaRPr sz="1800"/>
          </a:p>
          <a:p>
            <a:pPr marL="0" lvl="0" indent="0" algn="l" rtl="0">
              <a:lnSpc>
                <a:spcPct val="115000"/>
              </a:lnSpc>
              <a:spcBef>
                <a:spcPts val="1200"/>
              </a:spcBef>
              <a:spcAft>
                <a:spcPts val="0"/>
              </a:spcAft>
              <a:buSzPts val="1300"/>
              <a:buNone/>
            </a:pPr>
            <a:r>
              <a:rPr lang="en-IN" sz="1800"/>
              <a:t>4. Genetic counseling for the patient and family members</a:t>
            </a:r>
            <a:endParaRPr sz="1800"/>
          </a:p>
          <a:p>
            <a:pPr marL="0" lvl="0" indent="0" algn="l" rtl="0">
              <a:lnSpc>
                <a:spcPct val="115000"/>
              </a:lnSpc>
              <a:spcBef>
                <a:spcPts val="1200"/>
              </a:spcBef>
              <a:spcAft>
                <a:spcPts val="0"/>
              </a:spcAft>
              <a:buSzPts val="1300"/>
              <a:buNone/>
            </a:pPr>
            <a:r>
              <a:rPr lang="en-IN" sz="1800"/>
              <a:t>5. Long-term monitoring of BP, electrolytes, and kidney function</a:t>
            </a:r>
            <a:endParaRPr sz="1800"/>
          </a:p>
          <a:p>
            <a:pPr marL="0" lvl="0" indent="0" algn="l" rtl="0">
              <a:lnSpc>
                <a:spcPct val="115000"/>
              </a:lnSpc>
              <a:spcBef>
                <a:spcPts val="1200"/>
              </a:spcBef>
              <a:spcAft>
                <a:spcPts val="1200"/>
              </a:spcAft>
              <a:buSzPts val="13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5" name="Shape 1055"/>
        <p:cNvGrpSpPr/>
        <p:nvPr/>
      </p:nvGrpSpPr>
      <p:grpSpPr>
        <a:xfrm>
          <a:off x="0" y="0"/>
          <a:ext cx="0" cy="0"/>
          <a:chOff x="0" y="0"/>
          <a:chExt cx="0" cy="0"/>
        </a:xfrm>
      </p:grpSpPr>
      <p:sp>
        <p:nvSpPr>
          <p:cNvPr id="1056" name="Google Shape;1056;p14"/>
          <p:cNvSpPr txBox="1"/>
          <p:nvPr>
            <p:ph type="title"/>
          </p:nvPr>
        </p:nvSpPr>
        <p:spPr>
          <a:xfrm>
            <a:off x="727650" y="471893"/>
            <a:ext cx="7688700" cy="524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IN" sz="1800"/>
              <a:t>Case scenario </a:t>
            </a:r>
            <a:endParaRPr sz="1800"/>
          </a:p>
        </p:txBody>
      </p:sp>
      <p:sp>
        <p:nvSpPr>
          <p:cNvPr id="1057" name="Google Shape;1057;p14"/>
          <p:cNvSpPr txBox="1"/>
          <p:nvPr>
            <p:ph idx="1" type="body"/>
          </p:nvPr>
        </p:nvSpPr>
        <p:spPr>
          <a:xfrm>
            <a:off x="395150" y="1360725"/>
            <a:ext cx="7688700" cy="3782700"/>
          </a:xfrm>
          <a:prstGeom prst="rect">
            <a:avLst/>
          </a:prstGeom>
          <a:noFill/>
          <a:ln>
            <a:noFill/>
          </a:ln>
        </p:spPr>
        <p:txBody>
          <a:bodyPr anchorCtr="0" anchor="t" bIns="91425" lIns="91425" spcFirstLastPara="1" rIns="91425" wrap="square" tIns="91425">
            <a:normAutofit/>
          </a:bodyPr>
          <a:lstStyle/>
          <a:p>
            <a:pPr indent="-316230" lvl="0" marL="457200" rtl="0" algn="l">
              <a:lnSpc>
                <a:spcPct val="115000"/>
              </a:lnSpc>
              <a:spcBef>
                <a:spcPts val="0"/>
              </a:spcBef>
              <a:spcAft>
                <a:spcPts val="0"/>
              </a:spcAft>
              <a:buSzPts val="1800"/>
              <a:buChar char="●"/>
            </a:pPr>
            <a:r>
              <a:rPr lang="en-IN" sz="1800"/>
              <a:t>36 year old male patient presents with persistent high BP for past 2 years despite on 2 antihypertensive medications.He also experienced intermittent muscle cramps,generalised fatigue and palpitations. He has no history of diabetes or kidney disease. His father had hypertension and died of a stroke at age 50.</a:t>
            </a:r>
            <a:endParaRPr sz="1800"/>
          </a:p>
          <a:p>
            <a:pPr indent="-316230" lvl="0" marL="457200" rtl="0" algn="l">
              <a:lnSpc>
                <a:spcPct val="115000"/>
              </a:lnSpc>
              <a:spcBef>
                <a:spcPts val="0"/>
              </a:spcBef>
              <a:spcAft>
                <a:spcPts val="0"/>
              </a:spcAft>
              <a:buSzPts val="1800"/>
              <a:buChar char="●"/>
            </a:pPr>
            <a:r>
              <a:rPr lang="en-IN" sz="1800"/>
              <a:t>O/e - BP - 170/100 mm hg</a:t>
            </a:r>
            <a:endParaRPr sz="1800"/>
          </a:p>
          <a:p>
            <a:pPr indent="0" lvl="0" marL="457200" rtl="0" algn="l">
              <a:lnSpc>
                <a:spcPct val="115000"/>
              </a:lnSpc>
              <a:spcBef>
                <a:spcPts val="1200"/>
              </a:spcBef>
              <a:spcAft>
                <a:spcPts val="0"/>
              </a:spcAft>
              <a:buSzPts val="4000"/>
              <a:buNone/>
            </a:pPr>
            <a:r>
              <a:rPr lang="en-IN" sz="1800"/>
              <a:t>        -  HR - 76/min </a:t>
            </a:r>
            <a:endParaRPr sz="1800"/>
          </a:p>
          <a:p>
            <a:pPr indent="0" lvl="0" marL="457200" rtl="0" algn="l">
              <a:lnSpc>
                <a:spcPct val="115000"/>
              </a:lnSpc>
              <a:spcBef>
                <a:spcPts val="1200"/>
              </a:spcBef>
              <a:spcAft>
                <a:spcPts val="0"/>
              </a:spcAft>
              <a:buSzPts val="4000"/>
              <a:buNone/>
            </a:pPr>
            <a:r>
              <a:rPr lang="en-IN" sz="1800"/>
              <a:t>       - CNS - mild proximal muscle Weakness </a:t>
            </a:r>
            <a:endParaRPr sz="1800"/>
          </a:p>
          <a:p>
            <a:pPr indent="0" lvl="0" marL="0" rtl="0" algn="l">
              <a:lnSpc>
                <a:spcPct val="115000"/>
              </a:lnSpc>
              <a:spcBef>
                <a:spcPts val="1200"/>
              </a:spcBef>
              <a:spcAft>
                <a:spcPts val="0"/>
              </a:spcAft>
              <a:buSzPts val="4000"/>
              <a:buNone/>
            </a:pPr>
            <a:r>
              <a:t/>
            </a:r>
            <a:endParaRPr sz="1800"/>
          </a:p>
          <a:p>
            <a:pPr indent="0" lvl="0" marL="0" rtl="0" algn="l">
              <a:lnSpc>
                <a:spcPct val="115000"/>
              </a:lnSpc>
              <a:spcBef>
                <a:spcPts val="1200"/>
              </a:spcBef>
              <a:spcAft>
                <a:spcPts val="1200"/>
              </a:spcAft>
              <a:buSzPts val="4000"/>
              <a:buNone/>
            </a:pPr>
            <a:r>
              <a:t/>
            </a:r>
            <a:endParaRPr sz="1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5"/>
          <p:cNvSpPr txBox="1"/>
          <p:nvPr>
            <p:ph type="title"/>
          </p:nvPr>
        </p:nvSpPr>
        <p:spPr>
          <a:xfrm>
            <a:off x="729450" y="1108700"/>
            <a:ext cx="7688400" cy="40347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accent1"/>
              </a:buClr>
              <a:buSzPts val="1800"/>
              <a:buFont typeface="Lato"/>
              <a:buChar char="●"/>
            </a:pPr>
            <a:r>
              <a:rPr b="0" lang="en-IN" sz="1800">
                <a:solidFill>
                  <a:schemeClr val="accent1"/>
                </a:solidFill>
                <a:latin typeface="Lato"/>
                <a:ea typeface="Lato"/>
                <a:cs typeface="Lato"/>
                <a:sym typeface="Lato"/>
              </a:rPr>
              <a:t>Lab tests</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S.potassium - 3.1 mmol/L</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S .sodium - 144 mmol/L</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24 hr urine potassium - 50mEq/day</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S.bicarbonate - 29 mmol/ L</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PAC - High</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PRA - suppressed</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ARR - High</a:t>
            </a:r>
            <a:endParaRPr b="0" sz="1800">
              <a:solidFill>
                <a:schemeClr val="accent1"/>
              </a:solidFill>
              <a:latin typeface="Lato"/>
              <a:ea typeface="Lato"/>
              <a:cs typeface="Lato"/>
              <a:sym typeface="Lato"/>
            </a:endParaRPr>
          </a:p>
          <a:p>
            <a:pPr indent="0" lvl="0" marL="0" rtl="0" algn="l">
              <a:lnSpc>
                <a:spcPct val="115000"/>
              </a:lnSpc>
              <a:spcBef>
                <a:spcPts val="0"/>
              </a:spcBef>
              <a:spcAft>
                <a:spcPts val="0"/>
              </a:spcAft>
              <a:buSzPts val="2600"/>
              <a:buNone/>
            </a:pPr>
            <a:r>
              <a:rPr b="0" lang="en-IN" sz="1800">
                <a:solidFill>
                  <a:schemeClr val="accent1"/>
                </a:solidFill>
                <a:latin typeface="Lato"/>
                <a:ea typeface="Lato"/>
                <a:cs typeface="Lato"/>
                <a:sym typeface="Lato"/>
              </a:rPr>
              <a:t>           TTKG - 7</a:t>
            </a:r>
            <a:endParaRPr b="0" sz="1800">
              <a:latin typeface="Lato"/>
              <a:ea typeface="Lato"/>
              <a:cs typeface="Lato"/>
              <a:sym typeface="Lato"/>
            </a:endParaRPr>
          </a:p>
          <a:p>
            <a:pPr indent="0" lvl="0" marL="0" rtl="0" algn="l">
              <a:lnSpc>
                <a:spcPct val="100000"/>
              </a:lnSpc>
              <a:spcBef>
                <a:spcPts val="0"/>
              </a:spcBef>
              <a:spcAft>
                <a:spcPts val="0"/>
              </a:spcAft>
              <a:buSzPts val="2600"/>
              <a:buNone/>
            </a:pPr>
            <a:r>
              <a:rPr b="0" lang="en-IN" sz="1800">
                <a:latin typeface="Lato"/>
                <a:ea typeface="Lato"/>
                <a:cs typeface="Lato"/>
                <a:sym typeface="Lato"/>
              </a:rPr>
              <a:t> </a:t>
            </a:r>
            <a:endParaRPr b="0" sz="1800">
              <a:latin typeface="Lato"/>
              <a:ea typeface="Lato"/>
              <a:cs typeface="Lato"/>
              <a:sym typeface="Lato"/>
            </a:endParaRPr>
          </a:p>
          <a:p>
            <a:pPr indent="0" lvl="0" marL="0" rtl="0" algn="l">
              <a:lnSpc>
                <a:spcPct val="100000"/>
              </a:lnSpc>
              <a:spcBef>
                <a:spcPts val="0"/>
              </a:spcBef>
              <a:spcAft>
                <a:spcPts val="0"/>
              </a:spcAft>
              <a:buSzPts val="2600"/>
              <a:buNone/>
            </a:pPr>
            <a:r>
              <a:rPr b="0" lang="en-IN" sz="1800">
                <a:latin typeface="Lato"/>
                <a:ea typeface="Lato"/>
                <a:cs typeface="Lato"/>
                <a:sym typeface="Lato"/>
              </a:rPr>
              <a:t>            </a:t>
            </a:r>
            <a:endParaRPr b="0" sz="1800">
              <a:latin typeface="Lato"/>
              <a:ea typeface="Lato"/>
              <a:cs typeface="Lato"/>
              <a:sym typeface="Lato"/>
            </a:endParaRPr>
          </a:p>
          <a:p>
            <a:pPr indent="0" lvl="0" marL="0" rtl="0" algn="l">
              <a:lnSpc>
                <a:spcPct val="100000"/>
              </a:lnSpc>
              <a:spcBef>
                <a:spcPts val="0"/>
              </a:spcBef>
              <a:spcAft>
                <a:spcPts val="0"/>
              </a:spcAft>
              <a:buSzPts val="2600"/>
              <a:buNone/>
            </a:pPr>
            <a:r>
              <a:t/>
            </a:r>
            <a:endParaRPr b="0" sz="18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pic>
        <p:nvPicPr>
          <p:cNvPr id="959" name="Google Shape;959;p9"/>
          <p:cNvPicPr preferRelativeResize="0"/>
          <p:nvPr/>
        </p:nvPicPr>
        <p:blipFill>
          <a:blip r:embed="rId3">
            <a:alphaModFix/>
          </a:blip>
          <a:stretch>
            <a:fillRect/>
          </a:stretch>
        </p:blipFill>
        <p:spPr>
          <a:xfrm>
            <a:off x="2079725" y="152400"/>
            <a:ext cx="5197875" cy="4838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
          <p:cNvSpPr txBox="1">
            <a:spLocks noGrp="1"/>
          </p:cNvSpPr>
          <p:nvPr>
            <p:ph type="ctrTitle"/>
          </p:nvPr>
        </p:nvSpPr>
        <p:spPr>
          <a:xfrm>
            <a:off x="730450" y="829298"/>
            <a:ext cx="7306200" cy="6522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200"/>
              <a:buNone/>
            </a:pPr>
            <a:r>
              <a:rPr lang="en-IN" sz="1800"/>
              <a:t>Diagnosis and management </a:t>
            </a:r>
            <a:endParaRPr sz="1800"/>
          </a:p>
        </p:txBody>
      </p:sp>
      <p:sp>
        <p:nvSpPr>
          <p:cNvPr id="962" name="Google Shape;962;p10"/>
          <p:cNvSpPr txBox="1">
            <a:spLocks noGrp="1"/>
          </p:cNvSpPr>
          <p:nvPr>
            <p:ph type="subTitle" idx="1"/>
          </p:nvPr>
        </p:nvSpPr>
        <p:spPr>
          <a:xfrm>
            <a:off x="730450" y="1203911"/>
            <a:ext cx="7778700" cy="3797400"/>
          </a:xfrm>
          <a:prstGeom prst="rect">
            <a:avLst/>
          </a:prstGeom>
          <a:noFill/>
          <a:ln>
            <a:noFill/>
          </a:ln>
        </p:spPr>
        <p:txBody>
          <a:bodyPr spcFirstLastPara="1" wrap="square" lIns="91425" tIns="91425" rIns="91425" bIns="91425" anchor="t" anchorCtr="0">
            <a:normAutofit fontScale="25000" lnSpcReduction="20000"/>
          </a:bodyPr>
          <a:lstStyle/>
          <a:p>
            <a:pPr marL="457200" lvl="0" indent="0" algn="l" rtl="0">
              <a:lnSpc>
                <a:spcPct val="100000"/>
              </a:lnSpc>
              <a:spcBef>
                <a:spcPts val="0"/>
              </a:spcBef>
              <a:spcAft>
                <a:spcPts val="0"/>
              </a:spcAft>
              <a:buSzPts val="1600"/>
              <a:buNone/>
            </a:pPr>
            <a:endParaRPr/>
          </a:p>
          <a:p>
            <a:pPr marL="457200" lvl="0" indent="0" algn="l" rtl="0">
              <a:lnSpc>
                <a:spcPct val="100000"/>
              </a:lnSpc>
              <a:spcBef>
                <a:spcPts val="0"/>
              </a:spcBef>
              <a:spcAft>
                <a:spcPts val="0"/>
              </a:spcAft>
              <a:buSzPts val="1600"/>
              <a:buNone/>
            </a:pPr>
            <a:endParaRPr/>
          </a:p>
          <a:p>
            <a:pPr marL="0" lvl="0" indent="0" algn="l" rtl="0">
              <a:lnSpc>
                <a:spcPct val="100000"/>
              </a:lnSpc>
              <a:spcBef>
                <a:spcPts val="0"/>
              </a:spcBef>
              <a:spcAft>
                <a:spcPts val="0"/>
              </a:spcAft>
              <a:buSzPct val="114285"/>
              <a:buNone/>
            </a:pPr>
            <a:endParaRPr sz="5600"/>
          </a:p>
          <a:p>
            <a:pPr marL="457200" lvl="0" indent="0" algn="l" rtl="0">
              <a:lnSpc>
                <a:spcPct val="100000"/>
              </a:lnSpc>
              <a:spcBef>
                <a:spcPts val="0"/>
              </a:spcBef>
              <a:spcAft>
                <a:spcPts val="0"/>
              </a:spcAft>
              <a:buSzPct val="88888"/>
              <a:buNone/>
            </a:pPr>
            <a:r>
              <a:rPr lang="en-IN" sz="7200"/>
              <a:t>Diagnosis: </a:t>
            </a:r>
            <a:r>
              <a:rPr lang="en-IN" sz="7200" b="1">
                <a:solidFill>
                  <a:schemeClr val="accent3"/>
                </a:solidFill>
              </a:rPr>
              <a:t>Primary hyperaldosteronism (Conn’s syndrome) due to aldosterone-producing adrenal adenoma</a:t>
            </a:r>
            <a:endParaRPr sz="7200" b="1">
              <a:solidFill>
                <a:schemeClr val="accent3"/>
              </a:solidFill>
            </a:endParaRPr>
          </a:p>
          <a:p>
            <a:pPr marL="457200" lvl="0" indent="0" algn="l" rtl="0">
              <a:lnSpc>
                <a:spcPct val="100000"/>
              </a:lnSpc>
              <a:spcBef>
                <a:spcPts val="0"/>
              </a:spcBef>
              <a:spcAft>
                <a:spcPts val="0"/>
              </a:spcAft>
              <a:buSzPct val="88888"/>
              <a:buNone/>
            </a:pPr>
            <a:endParaRPr sz="7200"/>
          </a:p>
          <a:p>
            <a:pPr marL="0" lvl="0" indent="0" algn="l" rtl="0">
              <a:lnSpc>
                <a:spcPct val="100000"/>
              </a:lnSpc>
              <a:spcBef>
                <a:spcPts val="0"/>
              </a:spcBef>
              <a:spcAft>
                <a:spcPts val="0"/>
              </a:spcAft>
              <a:buSzPct val="88888"/>
              <a:buNone/>
            </a:pPr>
            <a:endParaRPr sz="7200"/>
          </a:p>
          <a:p>
            <a:pPr marL="0" lvl="0" indent="0" algn="l" rtl="0">
              <a:lnSpc>
                <a:spcPct val="100000"/>
              </a:lnSpc>
              <a:spcBef>
                <a:spcPts val="0"/>
              </a:spcBef>
              <a:spcAft>
                <a:spcPts val="0"/>
              </a:spcAft>
              <a:buSzPct val="88888"/>
              <a:buNone/>
            </a:pPr>
            <a:r>
              <a:rPr lang="en-IN" sz="7200"/>
              <a:t>Management Plan:</a:t>
            </a:r>
            <a:endParaRPr sz="7200"/>
          </a:p>
          <a:p>
            <a:pPr marL="457200" lvl="0" indent="0" algn="l" rtl="0">
              <a:lnSpc>
                <a:spcPct val="100000"/>
              </a:lnSpc>
              <a:spcBef>
                <a:spcPts val="0"/>
              </a:spcBef>
              <a:spcAft>
                <a:spcPts val="0"/>
              </a:spcAft>
              <a:buSzPct val="88888"/>
              <a:buNone/>
            </a:pPr>
            <a:endParaRPr sz="7200"/>
          </a:p>
          <a:p>
            <a:pPr marL="457200" lvl="0" indent="0" algn="l" rtl="0">
              <a:lnSpc>
                <a:spcPct val="100000"/>
              </a:lnSpc>
              <a:spcBef>
                <a:spcPts val="0"/>
              </a:spcBef>
              <a:spcAft>
                <a:spcPts val="0"/>
              </a:spcAft>
              <a:buSzPct val="88888"/>
              <a:buNone/>
            </a:pPr>
            <a:r>
              <a:rPr lang="en-IN" sz="7200"/>
              <a:t>1. Spironolactone or eplerenone (aldosterone receptor antagonists) to manage hypokalemia and blood pressure</a:t>
            </a:r>
            <a:endParaRPr sz="7200"/>
          </a:p>
          <a:p>
            <a:pPr marL="457200" lvl="0" indent="0" algn="l" rtl="0">
              <a:lnSpc>
                <a:spcPct val="100000"/>
              </a:lnSpc>
              <a:spcBef>
                <a:spcPts val="0"/>
              </a:spcBef>
              <a:spcAft>
                <a:spcPts val="0"/>
              </a:spcAft>
              <a:buSzPct val="88888"/>
              <a:buNone/>
            </a:pPr>
            <a:endParaRPr sz="7200"/>
          </a:p>
          <a:p>
            <a:pPr marL="457200" lvl="0" indent="0" algn="l" rtl="0">
              <a:lnSpc>
                <a:spcPct val="100000"/>
              </a:lnSpc>
              <a:spcBef>
                <a:spcPts val="0"/>
              </a:spcBef>
              <a:spcAft>
                <a:spcPts val="0"/>
              </a:spcAft>
              <a:buSzPct val="88888"/>
              <a:buNone/>
            </a:pPr>
            <a:endParaRPr sz="7200"/>
          </a:p>
          <a:p>
            <a:pPr marL="457200" lvl="0" indent="0" algn="l" rtl="0">
              <a:lnSpc>
                <a:spcPct val="100000"/>
              </a:lnSpc>
              <a:spcBef>
                <a:spcPts val="0"/>
              </a:spcBef>
              <a:spcAft>
                <a:spcPts val="0"/>
              </a:spcAft>
              <a:buSzPct val="88888"/>
              <a:buNone/>
            </a:pPr>
            <a:r>
              <a:rPr lang="en-IN" sz="7200"/>
              <a:t>2. Potassium supplementation if needed initially</a:t>
            </a:r>
            <a:endParaRPr sz="7200"/>
          </a:p>
          <a:p>
            <a:pPr marL="457200" lvl="0" indent="0" algn="l" rtl="0">
              <a:lnSpc>
                <a:spcPct val="100000"/>
              </a:lnSpc>
              <a:spcBef>
                <a:spcPts val="0"/>
              </a:spcBef>
              <a:spcAft>
                <a:spcPts val="0"/>
              </a:spcAft>
              <a:buSzPct val="88888"/>
              <a:buNone/>
            </a:pPr>
            <a:endParaRPr sz="7200"/>
          </a:p>
          <a:p>
            <a:pPr marL="0" lvl="0" indent="0" algn="l" rtl="0">
              <a:lnSpc>
                <a:spcPct val="100000"/>
              </a:lnSpc>
              <a:spcBef>
                <a:spcPts val="0"/>
              </a:spcBef>
              <a:spcAft>
                <a:spcPts val="0"/>
              </a:spcAft>
              <a:buSzPct val="88888"/>
              <a:buNone/>
            </a:pPr>
            <a:r>
              <a:rPr lang="en-IN" sz="7200"/>
              <a:t>          3. Surgical referral for adrenalectomy (definitive treatment for</a:t>
            </a:r>
            <a:endParaRPr sz="7200"/>
          </a:p>
          <a:p>
            <a:pPr marL="0" lvl="0" indent="0" algn="l" rtl="0">
              <a:lnSpc>
                <a:spcPct val="100000"/>
              </a:lnSpc>
              <a:spcBef>
                <a:spcPts val="0"/>
              </a:spcBef>
              <a:spcAft>
                <a:spcPts val="0"/>
              </a:spcAft>
              <a:buSzPct val="88888"/>
              <a:buNone/>
            </a:pPr>
            <a:r>
              <a:rPr lang="en-IN" sz="7200"/>
              <a:t>                Unilateral Adrenal adenoma </a:t>
            </a:r>
            <a:endParaRPr sz="7200"/>
          </a:p>
          <a:p>
            <a:pPr marL="0" lvl="0" indent="0" algn="l" rtl="0">
              <a:lnSpc>
                <a:spcPct val="100000"/>
              </a:lnSpc>
              <a:spcBef>
                <a:spcPts val="0"/>
              </a:spcBef>
              <a:spcAft>
                <a:spcPts val="0"/>
              </a:spcAft>
              <a:buSzPct val="88888"/>
              <a:buNone/>
            </a:pPr>
            <a:endParaRPr sz="7200"/>
          </a:p>
          <a:p>
            <a:pPr marL="0" lvl="0" indent="0" algn="l" rtl="0">
              <a:lnSpc>
                <a:spcPct val="100000"/>
              </a:lnSpc>
              <a:spcBef>
                <a:spcPts val="0"/>
              </a:spcBef>
              <a:spcAft>
                <a:spcPts val="0"/>
              </a:spcAft>
              <a:buSzPct val="88888"/>
              <a:buNone/>
            </a:pPr>
            <a:r>
              <a:rPr lang="en-IN" sz="7200"/>
              <a:t>          4. Monitor BP, serum electrolytes, and renin/aldosterone levels post-op</a:t>
            </a:r>
            <a:endParaRPr sz="7200"/>
          </a:p>
          <a:p>
            <a:pPr marL="457200" lvl="0" indent="0" algn="l" rtl="0">
              <a:lnSpc>
                <a:spcPct val="100000"/>
              </a:lnSpc>
              <a:spcBef>
                <a:spcPts val="0"/>
              </a:spcBef>
              <a:spcAft>
                <a:spcPts val="0"/>
              </a:spcAft>
              <a:buSzPct val="88888"/>
              <a:buNone/>
            </a:pPr>
            <a:endParaRPr sz="7200"/>
          </a:p>
          <a:p>
            <a:pPr marL="457200" lvl="0" indent="0" algn="l" rtl="0">
              <a:lnSpc>
                <a:spcPct val="100000"/>
              </a:lnSpc>
              <a:spcBef>
                <a:spcPts val="0"/>
              </a:spcBef>
              <a:spcAft>
                <a:spcPts val="0"/>
              </a:spcAft>
              <a:buSzPts val="1600"/>
              <a:buNone/>
            </a:pPr>
            <a:endParaRPr/>
          </a:p>
          <a:p>
            <a:pPr marL="0" lvl="0" indent="0" algn="l" rtl="0">
              <a:lnSpc>
                <a:spcPct val="100000"/>
              </a:lnSpc>
              <a:spcBef>
                <a:spcPts val="0"/>
              </a:spcBef>
              <a:spcAft>
                <a:spcPts val="0"/>
              </a:spcAft>
              <a:buSzPts val="1600"/>
              <a:buNone/>
            </a:pPr>
            <a:endParaRPr/>
          </a:p>
          <a:p>
            <a:pPr marL="457200" lvl="0" indent="0" algn="l" rtl="0">
              <a:lnSpc>
                <a:spcPct val="100000"/>
              </a:lnSpc>
              <a:spcBef>
                <a:spcPts val="0"/>
              </a:spcBef>
              <a:spcAft>
                <a:spcPts val="0"/>
              </a:spcAft>
              <a:buSzPts val="1600"/>
              <a:buNone/>
            </a:pPr>
            <a:endParaRPr/>
          </a:p>
          <a:p>
            <a:pPr marL="0" lvl="0" indent="0" algn="l" rtl="0">
              <a:lnSpc>
                <a:spcPct val="100000"/>
              </a:lnSpc>
              <a:spcBef>
                <a:spcPts val="0"/>
              </a:spcBef>
              <a:spcAft>
                <a:spcPts val="0"/>
              </a:spcAft>
              <a:buSzPts val="1600"/>
              <a:buNone/>
            </a:pPr>
            <a:endParaRPr/>
          </a:p>
          <a:p>
            <a:pPr marL="457200" lvl="0" indent="0" algn="l" rtl="0">
              <a:lnSpc>
                <a:spcPct val="100000"/>
              </a:lnSpc>
              <a:spcBef>
                <a:spcPts val="0"/>
              </a:spcBef>
              <a:spcAft>
                <a:spcPts val="0"/>
              </a:spcAft>
              <a:buSzPts val="1600"/>
              <a:buNone/>
            </a:pPr>
            <a:endParaRPr/>
          </a:p>
          <a:p>
            <a:pPr marL="457200" lvl="0" indent="0" algn="l" rtl="0">
              <a:lnSpc>
                <a:spcPct val="100000"/>
              </a:lnSpc>
              <a:spcBef>
                <a:spcPts val="0"/>
              </a:spcBef>
              <a:spcAft>
                <a:spcPts val="0"/>
              </a:spcAft>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
          <p:cNvSpPr txBox="1">
            <a:spLocks noGrp="1"/>
          </p:cNvSpPr>
          <p:nvPr>
            <p:ph type="ctrTitle"/>
          </p:nvPr>
        </p:nvSpPr>
        <p:spPr>
          <a:xfrm>
            <a:off x="329100" y="512015"/>
            <a:ext cx="7688100" cy="1664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700"/>
              <a:buFont typeface="Algerian"/>
              <a:buNone/>
            </a:pPr>
            <a:r>
              <a:rPr lang="en-IN" b="1" u="sng" dirty="0">
                <a:solidFill>
                  <a:schemeClr val="dk1"/>
                </a:solidFill>
                <a:latin typeface="Algerian"/>
                <a:ea typeface="Algerian"/>
                <a:cs typeface="Algerian"/>
                <a:sym typeface="Algerian"/>
              </a:rPr>
              <a:t>HYPOKALEMIA </a:t>
            </a:r>
            <a:endParaRPr b="1" u="sng" dirty="0">
              <a:solidFill>
                <a:schemeClr val="dk1"/>
              </a:solidFill>
              <a:latin typeface="Algerian"/>
              <a:ea typeface="Algerian"/>
              <a:cs typeface="Algerian"/>
              <a:sym typeface="Algerian"/>
            </a:endParaRPr>
          </a:p>
        </p:txBody>
      </p:sp>
      <p:sp>
        <p:nvSpPr>
          <p:cNvPr id="931" name="Google Shape;931;p1"/>
          <p:cNvSpPr txBox="1">
            <a:spLocks noGrp="1"/>
          </p:cNvSpPr>
          <p:nvPr>
            <p:ph type="subTitle" idx="1"/>
          </p:nvPr>
        </p:nvSpPr>
        <p:spPr>
          <a:xfrm>
            <a:off x="329100" y="1505075"/>
            <a:ext cx="8153700" cy="34518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SzPts val="1100"/>
              <a:buNone/>
            </a:pPr>
            <a:r>
              <a:rPr lang="en-IN" sz="2100" dirty="0"/>
              <a:t> </a:t>
            </a:r>
            <a:endParaRPr sz="2100" dirty="0"/>
          </a:p>
          <a:p>
            <a:pPr marL="254000" lvl="0" indent="-254000" algn="l" rtl="0">
              <a:lnSpc>
                <a:spcPct val="115000"/>
              </a:lnSpc>
              <a:spcBef>
                <a:spcPts val="0"/>
              </a:spcBef>
              <a:spcAft>
                <a:spcPts val="0"/>
              </a:spcAft>
              <a:buSzPts val="1700"/>
              <a:buFont typeface="Noto Sans Symbols"/>
              <a:buChar char="❑"/>
            </a:pPr>
            <a:r>
              <a:rPr lang="en-IN" sz="2400" dirty="0"/>
              <a:t>Plasma K+ concentration of </a:t>
            </a:r>
            <a:r>
              <a:rPr lang="en-IN" sz="2400" dirty="0">
                <a:solidFill>
                  <a:srgbClr val="FF0000"/>
                </a:solidFill>
              </a:rPr>
              <a:t>&lt;3.5 </a:t>
            </a:r>
            <a:r>
              <a:rPr lang="en-IN" sz="2400" dirty="0" err="1">
                <a:solidFill>
                  <a:srgbClr val="FF0000"/>
                </a:solidFill>
              </a:rPr>
              <a:t>meq</a:t>
            </a:r>
            <a:r>
              <a:rPr lang="en-IN" sz="2400" dirty="0">
                <a:solidFill>
                  <a:srgbClr val="FF0000"/>
                </a:solidFill>
              </a:rPr>
              <a:t>/l </a:t>
            </a:r>
            <a:endParaRPr sz="2400" dirty="0">
              <a:solidFill>
                <a:srgbClr val="FF0000"/>
              </a:solidFill>
            </a:endParaRPr>
          </a:p>
          <a:p>
            <a:pPr marL="0" lvl="0" indent="0" algn="l" rtl="0">
              <a:lnSpc>
                <a:spcPct val="115000"/>
              </a:lnSpc>
              <a:spcBef>
                <a:spcPts val="800"/>
              </a:spcBef>
              <a:spcAft>
                <a:spcPts val="0"/>
              </a:spcAft>
              <a:buSzPts val="1700"/>
            </a:pPr>
            <a:endParaRPr sz="2400" dirty="0"/>
          </a:p>
          <a:p>
            <a:pPr marL="0" lvl="0" indent="0" algn="l" rtl="0">
              <a:lnSpc>
                <a:spcPct val="115000"/>
              </a:lnSpc>
              <a:spcBef>
                <a:spcPts val="800"/>
              </a:spcBef>
              <a:spcAft>
                <a:spcPts val="0"/>
              </a:spcAft>
              <a:buSzPts val="1700"/>
              <a:buNone/>
            </a:pPr>
            <a:endParaRPr sz="2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29"/>
          <p:cNvSpPr txBox="1">
            <a:spLocks noGrp="1"/>
          </p:cNvSpPr>
          <p:nvPr>
            <p:ph type="ctrTitle"/>
          </p:nvPr>
        </p:nvSpPr>
        <p:spPr>
          <a:xfrm>
            <a:off x="3069102" y="-425107"/>
            <a:ext cx="8222100" cy="10881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endParaRPr/>
          </a:p>
          <a:p>
            <a:pPr marL="0" lvl="0" indent="0" algn="l" rtl="0">
              <a:lnSpc>
                <a:spcPct val="100000"/>
              </a:lnSpc>
              <a:spcBef>
                <a:spcPts val="0"/>
              </a:spcBef>
              <a:spcAft>
                <a:spcPts val="0"/>
              </a:spcAft>
              <a:buSzPct val="111111"/>
              <a:buNone/>
            </a:pPr>
            <a:r>
              <a:rPr lang="en-IN" b="1" u="sng">
                <a:latin typeface="Lobster"/>
                <a:ea typeface="Lobster"/>
                <a:cs typeface="Lobster"/>
                <a:sym typeface="Lobster"/>
              </a:rPr>
              <a:t>Hyperkalemia</a:t>
            </a:r>
            <a:r>
              <a:rPr lang="en-IN"/>
              <a:t>  </a:t>
            </a:r>
            <a:endParaRPr/>
          </a:p>
        </p:txBody>
      </p:sp>
      <p:sp>
        <p:nvSpPr>
          <p:cNvPr id="747" name="Google Shape;747;p29"/>
          <p:cNvSpPr txBox="1"/>
          <p:nvPr/>
        </p:nvSpPr>
        <p:spPr>
          <a:xfrm>
            <a:off x="0" y="2590839"/>
            <a:ext cx="9144000" cy="4638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IN" sz="1800" b="0" i="0" u="none" strike="noStrike" cap="none">
                <a:solidFill>
                  <a:schemeClr val="lt1"/>
                </a:solidFill>
                <a:latin typeface="Roboto"/>
                <a:ea typeface="Roboto"/>
                <a:cs typeface="Roboto"/>
                <a:sym typeface="Roboto"/>
              </a:rPr>
              <a:t>   </a:t>
            </a:r>
            <a:endParaRPr sz="1800" b="0" i="0" u="none" strike="noStrike" cap="none">
              <a:solidFill>
                <a:schemeClr val="lt1"/>
              </a:solidFill>
              <a:highlight>
                <a:srgbClr val="FFFFFF"/>
              </a:highlight>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16"/>
          <p:cNvSpPr txBox="1"/>
          <p:nvPr>
            <p:ph type="title"/>
          </p:nvPr>
        </p:nvSpPr>
        <p:spPr>
          <a:xfrm>
            <a:off x="727650" y="672625"/>
            <a:ext cx="7688700" cy="4638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IN"/>
              <a:t>Definition </a:t>
            </a:r>
            <a:endParaRPr/>
          </a:p>
        </p:txBody>
      </p:sp>
      <p:sp>
        <p:nvSpPr>
          <p:cNvPr id="1062" name="Google Shape;1062;p16"/>
          <p:cNvSpPr txBox="1"/>
          <p:nvPr>
            <p:ph idx="1" type="body"/>
          </p:nvPr>
        </p:nvSpPr>
        <p:spPr>
          <a:xfrm>
            <a:off x="311700" y="1323072"/>
            <a:ext cx="8520600" cy="3647400"/>
          </a:xfrm>
          <a:prstGeom prst="rect">
            <a:avLst/>
          </a:prstGeom>
          <a:noFill/>
          <a:ln>
            <a:noFill/>
          </a:ln>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Char char="●"/>
            </a:pPr>
            <a:r>
              <a:rPr lang="en-IN" sz="2400"/>
              <a:t>Plasma potassium level of </a:t>
            </a:r>
            <a:r>
              <a:rPr lang="en-IN" sz="2400">
                <a:solidFill>
                  <a:srgbClr val="FF0000"/>
                </a:solidFill>
              </a:rPr>
              <a:t>&gt;5.5mM</a:t>
            </a:r>
            <a:endParaRPr sz="2400">
              <a:solidFill>
                <a:srgbClr val="FF0000"/>
              </a:solidFill>
            </a:endParaRPr>
          </a:p>
          <a:p>
            <a:pPr indent="0" lvl="0" marL="457200" rtl="0" algn="l">
              <a:lnSpc>
                <a:spcPct val="115000"/>
              </a:lnSpc>
              <a:spcBef>
                <a:spcPts val="0"/>
              </a:spcBef>
              <a:spcAft>
                <a:spcPts val="0"/>
              </a:spcAft>
              <a:buSzPts val="1300"/>
              <a:buNone/>
            </a:pPr>
            <a:r>
              <a:t/>
            </a:r>
            <a:endParaRPr sz="2400"/>
          </a:p>
          <a:p>
            <a:pPr indent="-381000" lvl="0" marL="457200" rtl="0" algn="l">
              <a:lnSpc>
                <a:spcPct val="115000"/>
              </a:lnSpc>
              <a:spcBef>
                <a:spcPts val="0"/>
              </a:spcBef>
              <a:spcAft>
                <a:spcPts val="0"/>
              </a:spcAft>
              <a:buSzPts val="2400"/>
              <a:buChar char="●"/>
            </a:pPr>
            <a:r>
              <a:rPr lang="en-IN" sz="2400"/>
              <a:t>Severe hyperkalemia &gt;6.0mM (associated with significant mortality)</a:t>
            </a:r>
            <a:endParaRPr sz="2400"/>
          </a:p>
          <a:p>
            <a:pPr indent="0" lvl="0" marL="457200" rtl="0" algn="l">
              <a:lnSpc>
                <a:spcPct val="115000"/>
              </a:lnSpc>
              <a:spcBef>
                <a:spcPts val="0"/>
              </a:spcBef>
              <a:spcAft>
                <a:spcPts val="0"/>
              </a:spcAft>
              <a:buSzPts val="1300"/>
              <a:buNone/>
            </a:pPr>
            <a:r>
              <a:t/>
            </a:r>
            <a:endParaRPr/>
          </a:p>
        </p:txBody>
      </p:sp>
      <p:sp>
        <p:nvSpPr>
          <p:cNvPr id="1063" name="Google Shape;1063;p16"/>
          <p:cNvSpPr txBox="1"/>
          <p:nvPr/>
        </p:nvSpPr>
        <p:spPr>
          <a:xfrm>
            <a:off x="0" y="2038350"/>
            <a:ext cx="91440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64" name="Google Shape;1064;p16"/>
          <p:cNvSpPr txBox="1"/>
          <p:nvPr/>
        </p:nvSpPr>
        <p:spPr>
          <a:xfrm flipH="1" rot="10800000">
            <a:off x="0" y="5030225"/>
            <a:ext cx="91440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1"/>
          <p:cNvSpPr txBox="1">
            <a:spLocks noGrp="1"/>
          </p:cNvSpPr>
          <p:nvPr>
            <p:ph type="title"/>
          </p:nvPr>
        </p:nvSpPr>
        <p:spPr>
          <a:xfrm>
            <a:off x="727650" y="698016"/>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Causes</a:t>
            </a:r>
            <a:endParaRPr/>
          </a:p>
        </p:txBody>
      </p:sp>
      <p:sp>
        <p:nvSpPr>
          <p:cNvPr id="965" name="Google Shape;965;p11"/>
          <p:cNvSpPr txBox="1">
            <a:spLocks noGrp="1"/>
          </p:cNvSpPr>
          <p:nvPr>
            <p:ph type="body" idx="1"/>
          </p:nvPr>
        </p:nvSpPr>
        <p:spPr>
          <a:xfrm>
            <a:off x="635675" y="1347875"/>
            <a:ext cx="7688700" cy="3600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a:p>
        </p:txBody>
      </p:sp>
      <p:pic>
        <p:nvPicPr>
          <p:cNvPr id="966" name="Google Shape;966;p11"/>
          <p:cNvPicPr preferRelativeResize="0"/>
          <p:nvPr/>
        </p:nvPicPr>
        <p:blipFill>
          <a:blip r:embed="rId3">
            <a:alphaModFix/>
          </a:blip>
          <a:stretch>
            <a:fillRect/>
          </a:stretch>
        </p:blipFill>
        <p:spPr>
          <a:xfrm>
            <a:off x="635675" y="1347875"/>
            <a:ext cx="8377150" cy="36002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1"/>
          <p:cNvSpPr txBox="1">
            <a:spLocks noGrp="1"/>
          </p:cNvSpPr>
          <p:nvPr>
            <p:ph type="title"/>
          </p:nvPr>
        </p:nvSpPr>
        <p:spPr>
          <a:xfrm>
            <a:off x="727650" y="732453"/>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Pseudohyperkalemia</a:t>
            </a:r>
            <a:endParaRPr/>
          </a:p>
        </p:txBody>
      </p:sp>
      <p:sp>
        <p:nvSpPr>
          <p:cNvPr id="754" name="Google Shape;754;p31"/>
          <p:cNvSpPr txBox="1">
            <a:spLocks noGrp="1"/>
          </p:cNvSpPr>
          <p:nvPr>
            <p:ph type="body" idx="1"/>
          </p:nvPr>
        </p:nvSpPr>
        <p:spPr>
          <a:xfrm>
            <a:off x="729450" y="1476650"/>
            <a:ext cx="7688700" cy="2863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IN" sz="1800" dirty="0"/>
              <a:t>Due to an increase in potassium during or after venipuncture </a:t>
            </a:r>
            <a:endParaRPr sz="1800" dirty="0"/>
          </a:p>
          <a:p>
            <a:pPr marL="457200" lvl="0" indent="-342900" algn="l" rtl="0">
              <a:lnSpc>
                <a:spcPct val="115000"/>
              </a:lnSpc>
              <a:spcBef>
                <a:spcPts val="0"/>
              </a:spcBef>
              <a:spcAft>
                <a:spcPts val="0"/>
              </a:spcAft>
              <a:buSzPts val="1800"/>
              <a:buChar char="●"/>
            </a:pPr>
            <a:r>
              <a:rPr lang="en-IN" sz="1800" dirty="0"/>
              <a:t>Excessive muscle activity during venipuncture ( </a:t>
            </a:r>
            <a:r>
              <a:rPr lang="en-IN" sz="1800" dirty="0">
                <a:solidFill>
                  <a:srgbClr val="FF0000"/>
                </a:solidFill>
              </a:rPr>
              <a:t>clenching of fist )</a:t>
            </a:r>
            <a:endParaRPr sz="1800" dirty="0">
              <a:solidFill>
                <a:srgbClr val="FF0000"/>
              </a:solidFill>
            </a:endParaRPr>
          </a:p>
          <a:p>
            <a:pPr marL="457200" lvl="0" indent="-342900" algn="l" rtl="0">
              <a:lnSpc>
                <a:spcPct val="115000"/>
              </a:lnSpc>
              <a:spcBef>
                <a:spcPts val="0"/>
              </a:spcBef>
              <a:spcAft>
                <a:spcPts val="0"/>
              </a:spcAft>
              <a:buSzPts val="1800"/>
              <a:buChar char="●"/>
            </a:pPr>
            <a:r>
              <a:rPr lang="en-IN" sz="1800" dirty="0">
                <a:solidFill>
                  <a:srgbClr val="FF0000"/>
                </a:solidFill>
              </a:rPr>
              <a:t>Acute anxiety </a:t>
            </a:r>
            <a:r>
              <a:rPr lang="en-IN" sz="1800" dirty="0"/>
              <a:t>during venipuncture - leading to respiratory alkalosis and redistribution </a:t>
            </a:r>
            <a:r>
              <a:rPr lang="en-IN" sz="1800" dirty="0" err="1"/>
              <a:t>hyperkalemia</a:t>
            </a:r>
            <a:r>
              <a:rPr lang="en-IN" sz="1800" dirty="0"/>
              <a:t>.</a:t>
            </a:r>
            <a:endParaRPr sz="1800" dirty="0"/>
          </a:p>
          <a:p>
            <a:pPr marL="457200" lvl="0" indent="-342900" algn="l" rtl="0">
              <a:lnSpc>
                <a:spcPct val="115000"/>
              </a:lnSpc>
              <a:spcBef>
                <a:spcPts val="0"/>
              </a:spcBef>
              <a:spcAft>
                <a:spcPts val="0"/>
              </a:spcAft>
              <a:buSzPts val="1800"/>
              <a:buChar char="●"/>
            </a:pPr>
            <a:r>
              <a:rPr lang="en-IN" sz="1800" dirty="0">
                <a:solidFill>
                  <a:srgbClr val="FF0000"/>
                </a:solidFill>
              </a:rPr>
              <a:t>Cooling of blood </a:t>
            </a:r>
            <a:r>
              <a:rPr lang="en-IN" sz="1800" dirty="0"/>
              <a:t>following venipuncture </a:t>
            </a:r>
            <a:endParaRPr sz="1800" dirty="0"/>
          </a:p>
          <a:p>
            <a:pPr marL="457200" lvl="0" indent="-342900" algn="l" rtl="0">
              <a:lnSpc>
                <a:spcPct val="115000"/>
              </a:lnSpc>
              <a:spcBef>
                <a:spcPts val="0"/>
              </a:spcBef>
              <a:spcAft>
                <a:spcPts val="0"/>
              </a:spcAft>
              <a:buSzPts val="1800"/>
              <a:buChar char="●"/>
            </a:pPr>
            <a:r>
              <a:rPr lang="en-IN" sz="1800" dirty="0"/>
              <a:t>Hereditary </a:t>
            </a:r>
            <a:r>
              <a:rPr lang="en-IN" sz="1800" dirty="0" err="1"/>
              <a:t>pseudohyperkalemia</a:t>
            </a:r>
            <a:r>
              <a:rPr lang="en-IN" sz="1800" dirty="0"/>
              <a:t> (due to mutation in red cell anion exchanger leading to </a:t>
            </a:r>
            <a:r>
              <a:rPr lang="en-IN" sz="1800" dirty="0" err="1"/>
              <a:t>hemolytic</a:t>
            </a:r>
            <a:r>
              <a:rPr lang="en-IN" sz="1800" dirty="0"/>
              <a:t> </a:t>
            </a:r>
            <a:r>
              <a:rPr lang="en-IN" sz="1800" dirty="0" err="1"/>
              <a:t>anemia</a:t>
            </a:r>
            <a:r>
              <a:rPr lang="en-IN" sz="1800" dirty="0"/>
              <a:t>, reduced red cell anion transport and k+ leak).</a:t>
            </a:r>
            <a:endParaRPr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2"/>
          <p:cNvSpPr txBox="1">
            <a:spLocks noGrp="1"/>
          </p:cNvSpPr>
          <p:nvPr>
            <p:ph type="title"/>
          </p:nvPr>
        </p:nvSpPr>
        <p:spPr>
          <a:xfrm>
            <a:off x="729450" y="764725"/>
            <a:ext cx="7688700" cy="4395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IN"/>
              <a:t>Redistribution hyperkalemia </a:t>
            </a:r>
            <a:endParaRPr/>
          </a:p>
        </p:txBody>
      </p:sp>
      <p:sp>
        <p:nvSpPr>
          <p:cNvPr id="972" name="Google Shape;972;p12"/>
          <p:cNvSpPr txBox="1">
            <a:spLocks noGrp="1"/>
          </p:cNvSpPr>
          <p:nvPr>
            <p:ph type="body" idx="1"/>
          </p:nvPr>
        </p:nvSpPr>
        <p:spPr>
          <a:xfrm>
            <a:off x="729450" y="1315000"/>
            <a:ext cx="7688700" cy="3725700"/>
          </a:xfrm>
          <a:prstGeom prst="rect">
            <a:avLst/>
          </a:prstGeom>
          <a:noFill/>
          <a:ln>
            <a:noFill/>
          </a:ln>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IN" sz="1800" dirty="0" err="1">
                <a:solidFill>
                  <a:srgbClr val="FF0000"/>
                </a:solidFill>
              </a:rPr>
              <a:t>Acidemia</a:t>
            </a:r>
            <a:r>
              <a:rPr lang="en-IN" sz="1800" dirty="0"/>
              <a:t> </a:t>
            </a:r>
          </a:p>
          <a:p>
            <a:pPr marL="457200" lvl="0" indent="-342900" algn="l" rtl="0">
              <a:spcBef>
                <a:spcPts val="0"/>
              </a:spcBef>
              <a:spcAft>
                <a:spcPts val="0"/>
              </a:spcAft>
              <a:buSzPts val="1800"/>
              <a:buChar char="●"/>
            </a:pPr>
            <a:endParaRPr sz="1800" dirty="0"/>
          </a:p>
          <a:p>
            <a:pPr marL="457200" lvl="0" indent="-342900" algn="l" rtl="0">
              <a:spcBef>
                <a:spcPts val="0"/>
              </a:spcBef>
              <a:spcAft>
                <a:spcPts val="0"/>
              </a:spcAft>
              <a:buSzPts val="1800"/>
              <a:buChar char="●"/>
            </a:pPr>
            <a:r>
              <a:rPr lang="en-IN" sz="1800" dirty="0"/>
              <a:t>Hypertonic saline, mannitol and IVIG –solvent drag</a:t>
            </a:r>
          </a:p>
          <a:p>
            <a:pPr marL="457200" lvl="0" indent="-342900" algn="l" rtl="0">
              <a:spcBef>
                <a:spcPts val="0"/>
              </a:spcBef>
              <a:spcAft>
                <a:spcPts val="0"/>
              </a:spcAft>
              <a:buSzPts val="1800"/>
              <a:buChar char="●"/>
            </a:pPr>
            <a:endParaRPr sz="1800" dirty="0"/>
          </a:p>
          <a:p>
            <a:pPr marL="457200" lvl="0" indent="-342900" algn="l" rtl="0">
              <a:spcBef>
                <a:spcPts val="0"/>
              </a:spcBef>
              <a:spcAft>
                <a:spcPts val="0"/>
              </a:spcAft>
              <a:buSzPts val="1800"/>
              <a:buChar char="●"/>
            </a:pPr>
            <a:r>
              <a:rPr lang="en-IN" sz="1800" dirty="0"/>
              <a:t>Intravenous administration of glucose in diabetic patients without adequate amount of insulin </a:t>
            </a:r>
          </a:p>
          <a:p>
            <a:pPr marL="457200" lvl="0" indent="-342900" algn="l" rtl="0">
              <a:spcBef>
                <a:spcPts val="0"/>
              </a:spcBef>
              <a:spcAft>
                <a:spcPts val="0"/>
              </a:spcAft>
              <a:buSzPts val="1800"/>
              <a:buChar char="●"/>
            </a:pPr>
            <a:endParaRPr sz="1800" dirty="0"/>
          </a:p>
          <a:p>
            <a:pPr marL="457200" lvl="0" indent="-342900" algn="l" rtl="0">
              <a:spcBef>
                <a:spcPts val="0"/>
              </a:spcBef>
              <a:spcAft>
                <a:spcPts val="0"/>
              </a:spcAft>
              <a:buSzPts val="1800"/>
              <a:buChar char="●"/>
            </a:pPr>
            <a:r>
              <a:rPr lang="en-IN" sz="1800" dirty="0"/>
              <a:t>Cationic </a:t>
            </a:r>
            <a:r>
              <a:rPr lang="en-IN" sz="1800" dirty="0" err="1"/>
              <a:t>aminoacids</a:t>
            </a:r>
            <a:r>
              <a:rPr lang="en-IN" sz="1800" dirty="0"/>
              <a:t> </a:t>
            </a:r>
          </a:p>
          <a:p>
            <a:pPr marL="457200" lvl="0" indent="-342900" algn="l" rtl="0">
              <a:spcBef>
                <a:spcPts val="0"/>
              </a:spcBef>
              <a:spcAft>
                <a:spcPts val="0"/>
              </a:spcAft>
              <a:buSzPts val="1800"/>
              <a:buChar char="●"/>
            </a:pPr>
            <a:endParaRPr sz="1800" dirty="0"/>
          </a:p>
          <a:p>
            <a:pPr marL="457200" lvl="0" indent="-342900" algn="l" rtl="0">
              <a:spcBef>
                <a:spcPts val="0"/>
              </a:spcBef>
              <a:spcAft>
                <a:spcPts val="0"/>
              </a:spcAft>
              <a:buSzPts val="1800"/>
              <a:buChar char="●"/>
            </a:pPr>
            <a:r>
              <a:rPr lang="en-IN" sz="1800" dirty="0"/>
              <a:t>Digoxin and fluoride poisoning inhibit </a:t>
            </a:r>
            <a:r>
              <a:rPr lang="en-IN" sz="1800" dirty="0" err="1"/>
              <a:t>Na+K+ATPase</a:t>
            </a:r>
            <a:r>
              <a:rPr lang="en-IN" sz="1800" dirty="0"/>
              <a:t> </a:t>
            </a:r>
            <a:endParaRPr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Google Shape;977;p13"/>
          <p:cNvPicPr preferRelativeResize="0"/>
          <p:nvPr/>
        </p:nvPicPr>
        <p:blipFill>
          <a:blip r:embed="rId3">
            <a:alphaModFix/>
          </a:blip>
          <a:stretch>
            <a:fillRect/>
          </a:stretch>
        </p:blipFill>
        <p:spPr>
          <a:xfrm>
            <a:off x="152400" y="152400"/>
            <a:ext cx="8656326" cy="48386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17"/>
          <p:cNvSpPr txBox="1"/>
          <p:nvPr>
            <p:ph idx="1" type="body"/>
          </p:nvPr>
        </p:nvSpPr>
        <p:spPr>
          <a:xfrm>
            <a:off x="609550" y="-541575"/>
            <a:ext cx="7688700" cy="4301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b="1" sz="1800"/>
          </a:p>
          <a:p>
            <a:pPr indent="0" lvl="0" marL="0" rtl="0" algn="l">
              <a:lnSpc>
                <a:spcPct val="115000"/>
              </a:lnSpc>
              <a:spcBef>
                <a:spcPts val="0"/>
              </a:spcBef>
              <a:spcAft>
                <a:spcPts val="0"/>
              </a:spcAft>
              <a:buSzPts val="1300"/>
              <a:buNone/>
            </a:pPr>
            <a:r>
              <a:t/>
            </a:r>
            <a:endParaRPr sz="1800"/>
          </a:p>
          <a:p>
            <a:pPr indent="0" lvl="0" marL="457200" rtl="0" algn="l">
              <a:lnSpc>
                <a:spcPct val="115000"/>
              </a:lnSpc>
              <a:spcBef>
                <a:spcPts val="0"/>
              </a:spcBef>
              <a:spcAft>
                <a:spcPts val="0"/>
              </a:spcAft>
              <a:buSzPts val="1300"/>
              <a:buNone/>
            </a:pPr>
            <a:r>
              <a:t/>
            </a:r>
            <a:endParaRPr sz="1800"/>
          </a:p>
          <a:p>
            <a:pPr indent="0" lvl="0" marL="457200" rtl="0" algn="l">
              <a:lnSpc>
                <a:spcPct val="115000"/>
              </a:lnSpc>
              <a:spcBef>
                <a:spcPts val="0"/>
              </a:spcBef>
              <a:spcAft>
                <a:spcPts val="0"/>
              </a:spcAft>
              <a:buSzPts val="1300"/>
              <a:buNone/>
            </a:pPr>
            <a:r>
              <a:t/>
            </a:r>
            <a:endParaRPr sz="1800"/>
          </a:p>
          <a:p>
            <a:pPr indent="0" lvl="0" marL="0" rtl="0" algn="l">
              <a:lnSpc>
                <a:spcPct val="115000"/>
              </a:lnSpc>
              <a:spcBef>
                <a:spcPts val="0"/>
              </a:spcBef>
              <a:spcAft>
                <a:spcPts val="0"/>
              </a:spcAft>
              <a:buSzPts val="1300"/>
              <a:buNone/>
            </a:pPr>
            <a:r>
              <a:t/>
            </a:r>
            <a:endParaRPr sz="1800"/>
          </a:p>
          <a:p>
            <a:pPr indent="0" lvl="0" marL="45720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lang="en-IN" sz="1800"/>
              <a:t>Normal = 8-10</a:t>
            </a:r>
            <a:endParaRPr sz="1800"/>
          </a:p>
          <a:p>
            <a:pPr indent="0" lvl="0" marL="914400" rtl="0" algn="l">
              <a:lnSpc>
                <a:spcPct val="115000"/>
              </a:lnSpc>
              <a:spcBef>
                <a:spcPts val="0"/>
              </a:spcBef>
              <a:spcAft>
                <a:spcPts val="0"/>
              </a:spcAft>
              <a:buSzPts val="1300"/>
              <a:buNone/>
            </a:pPr>
            <a:r>
              <a:rPr lang="en-IN" sz="1800"/>
              <a:t>&gt;8- hyperkalemia is due to </a:t>
            </a:r>
            <a:r>
              <a:rPr b="1" lang="en-IN" sz="1800">
                <a:solidFill>
                  <a:schemeClr val="accent5"/>
                </a:solidFill>
              </a:rPr>
              <a:t>reduced renal blood flow </a:t>
            </a:r>
            <a:endParaRPr b="1" sz="1800">
              <a:solidFill>
                <a:schemeClr val="accent5"/>
              </a:solidFill>
            </a:endParaRPr>
          </a:p>
          <a:p>
            <a:pPr indent="0" lvl="0" marL="457200" rtl="0" algn="l">
              <a:lnSpc>
                <a:spcPct val="115000"/>
              </a:lnSpc>
              <a:spcBef>
                <a:spcPts val="0"/>
              </a:spcBef>
              <a:spcAft>
                <a:spcPts val="0"/>
              </a:spcAft>
              <a:buSzPts val="1300"/>
              <a:buNone/>
            </a:pPr>
            <a:r>
              <a:rPr lang="en-IN" sz="1800"/>
              <a:t>          &lt;5 - </a:t>
            </a:r>
            <a:r>
              <a:rPr b="1" lang="en-IN" sz="1800">
                <a:solidFill>
                  <a:schemeClr val="accent5"/>
                </a:solidFill>
              </a:rPr>
              <a:t>aldosterone disturbance</a:t>
            </a:r>
            <a:r>
              <a:rPr lang="en-IN" sz="1800"/>
              <a:t> - give </a:t>
            </a:r>
            <a:r>
              <a:rPr lang="en-IN" sz="1800">
                <a:solidFill>
                  <a:srgbClr val="9900FF"/>
                </a:solidFill>
              </a:rPr>
              <a:t>0.05mg fludrocortisone</a:t>
            </a:r>
            <a:r>
              <a:rPr lang="en-IN" sz="1800"/>
              <a:t> </a:t>
            </a:r>
            <a:endParaRPr sz="1800"/>
          </a:p>
          <a:p>
            <a:pPr indent="0" lvl="0" marL="457200" rtl="0" algn="l">
              <a:lnSpc>
                <a:spcPct val="115000"/>
              </a:lnSpc>
              <a:spcBef>
                <a:spcPts val="0"/>
              </a:spcBef>
              <a:spcAft>
                <a:spcPts val="0"/>
              </a:spcAft>
              <a:buSzPts val="1300"/>
              <a:buNone/>
            </a:pPr>
            <a:r>
              <a:rPr lang="en-IN" sz="1800"/>
              <a:t>                                                                  </a:t>
            </a:r>
            <a:endParaRPr sz="1800"/>
          </a:p>
          <a:p>
            <a:pPr indent="0" lvl="0" marL="0" rtl="0" algn="l">
              <a:lnSpc>
                <a:spcPct val="115000"/>
              </a:lnSpc>
              <a:spcBef>
                <a:spcPts val="0"/>
              </a:spcBef>
              <a:spcAft>
                <a:spcPts val="0"/>
              </a:spcAft>
              <a:buSzPts val="1300"/>
              <a:buNone/>
            </a:pPr>
            <a:r>
              <a:rPr lang="en-IN" sz="1800"/>
              <a:t>                                              If TTKG &gt;8 - True hypoaldosteronism </a:t>
            </a:r>
            <a:endParaRPr sz="1800"/>
          </a:p>
          <a:p>
            <a:pPr indent="0" lvl="0" marL="457200" rtl="0" algn="l">
              <a:lnSpc>
                <a:spcPct val="115000"/>
              </a:lnSpc>
              <a:spcBef>
                <a:spcPts val="0"/>
              </a:spcBef>
              <a:spcAft>
                <a:spcPts val="0"/>
              </a:spcAft>
              <a:buSzPts val="1300"/>
              <a:buNone/>
            </a:pPr>
            <a:r>
              <a:rPr lang="en-IN" sz="1800"/>
              <a:t>                                       TTKG &lt;8 -  Pseudohypoaldosteronism </a:t>
            </a:r>
            <a:endParaRPr sz="1800"/>
          </a:p>
        </p:txBody>
      </p:sp>
      <p:sp>
        <p:nvSpPr>
          <p:cNvPr id="1067" name="Google Shape;1067;p17"/>
          <p:cNvSpPr txBox="1"/>
          <p:nvPr/>
        </p:nvSpPr>
        <p:spPr>
          <a:xfrm>
            <a:off x="609550" y="753363"/>
            <a:ext cx="9144000" cy="4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chemeClr val="accent1"/>
                </a:solidFill>
                <a:latin typeface="Lato"/>
                <a:ea typeface="Lato"/>
                <a:cs typeface="Lato"/>
                <a:sym typeface="Lato"/>
              </a:rPr>
              <a:t>TTKG </a:t>
            </a:r>
            <a:endParaRPr b="1" i="0" sz="1800" u="none" cap="none" strike="noStrike">
              <a:solidFill>
                <a:schemeClr val="accent1"/>
              </a:solidFill>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33"/>
          <p:cNvSpPr txBox="1">
            <a:spLocks noGrp="1"/>
          </p:cNvSpPr>
          <p:nvPr>
            <p:ph type="body" idx="1"/>
          </p:nvPr>
        </p:nvSpPr>
        <p:spPr>
          <a:xfrm>
            <a:off x="727650" y="3258886"/>
            <a:ext cx="7688700" cy="2261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IN" sz="1800"/>
              <a:t>CKD and ESRD are very common cause of hyperkalemia</a:t>
            </a:r>
            <a:endParaRPr sz="1800"/>
          </a:p>
          <a:p>
            <a:pPr marL="457200" lvl="0" indent="-342900" algn="l" rtl="0">
              <a:lnSpc>
                <a:spcPct val="115000"/>
              </a:lnSpc>
              <a:spcBef>
                <a:spcPts val="0"/>
              </a:spcBef>
              <a:spcAft>
                <a:spcPts val="0"/>
              </a:spcAft>
              <a:buSzPts val="1800"/>
              <a:buChar char="●"/>
            </a:pPr>
            <a:r>
              <a:rPr lang="en-IN" sz="1800"/>
              <a:t>Hyperkalemia is common in oliguric acute kidney injury</a:t>
            </a:r>
            <a:endParaRPr sz="1800"/>
          </a:p>
          <a:p>
            <a:pPr marL="457200" lvl="0" indent="0" algn="l" rtl="0">
              <a:lnSpc>
                <a:spcPct val="115000"/>
              </a:lnSpc>
              <a:spcBef>
                <a:spcPts val="0"/>
              </a:spcBef>
              <a:spcAft>
                <a:spcPts val="0"/>
              </a:spcAft>
              <a:buNone/>
            </a:pPr>
            <a:r>
              <a:rPr lang="en-IN" sz="1800"/>
              <a:t>eGFR - will be decreased  </a:t>
            </a:r>
            <a:endParaRPr sz="1800"/>
          </a:p>
          <a:p>
            <a:pPr marL="457200" lvl="0" indent="-342900" algn="l" rtl="0">
              <a:lnSpc>
                <a:spcPct val="115000"/>
              </a:lnSpc>
              <a:spcBef>
                <a:spcPts val="0"/>
              </a:spcBef>
              <a:spcAft>
                <a:spcPts val="0"/>
              </a:spcAft>
              <a:buSzPts val="1800"/>
              <a:buChar char="●"/>
            </a:pPr>
            <a:r>
              <a:rPr lang="en-IN" sz="1800"/>
              <a:t>TTKG &gt; 8 since  tubules are normal</a:t>
            </a:r>
            <a:endParaRPr sz="1800"/>
          </a:p>
        </p:txBody>
      </p:sp>
      <p:pic>
        <p:nvPicPr>
          <p:cNvPr id="761" name="Google Shape;761;p33"/>
          <p:cNvPicPr preferRelativeResize="0"/>
          <p:nvPr/>
        </p:nvPicPr>
        <p:blipFill>
          <a:blip r:embed="rId3">
            <a:alphaModFix/>
          </a:blip>
          <a:stretch>
            <a:fillRect/>
          </a:stretch>
        </p:blipFill>
        <p:spPr>
          <a:xfrm>
            <a:off x="2963636" y="471349"/>
            <a:ext cx="2702203" cy="278753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15"/>
          <p:cNvPicPr preferRelativeResize="0"/>
          <p:nvPr/>
        </p:nvPicPr>
        <p:blipFill>
          <a:blip r:embed="rId3">
            <a:alphaModFix/>
          </a:blip>
          <a:stretch>
            <a:fillRect/>
          </a:stretch>
        </p:blipFill>
        <p:spPr>
          <a:xfrm>
            <a:off x="152400" y="152400"/>
            <a:ext cx="8758651" cy="48386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41"/>
          <p:cNvSpPr txBox="1">
            <a:spLocks noGrp="1"/>
          </p:cNvSpPr>
          <p:nvPr>
            <p:ph type="title"/>
          </p:nvPr>
        </p:nvSpPr>
        <p:spPr>
          <a:xfrm>
            <a:off x="594842" y="653117"/>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Medication associated hyperkalemia </a:t>
            </a:r>
            <a:endParaRPr/>
          </a:p>
        </p:txBody>
      </p:sp>
      <p:sp>
        <p:nvSpPr>
          <p:cNvPr id="792" name="Google Shape;792;p41"/>
          <p:cNvSpPr txBox="1">
            <a:spLocks noGrp="1"/>
          </p:cNvSpPr>
          <p:nvPr>
            <p:ph type="body" idx="1"/>
          </p:nvPr>
        </p:nvSpPr>
        <p:spPr>
          <a:xfrm>
            <a:off x="729450" y="1349275"/>
            <a:ext cx="7688700" cy="34257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IN" sz="1800"/>
              <a:t>ACE inhibitors </a:t>
            </a:r>
            <a:endParaRPr sz="1800"/>
          </a:p>
          <a:p>
            <a:pPr marL="457200" lvl="0" indent="-342900" algn="l" rtl="0">
              <a:lnSpc>
                <a:spcPct val="115000"/>
              </a:lnSpc>
              <a:spcBef>
                <a:spcPts val="0"/>
              </a:spcBef>
              <a:spcAft>
                <a:spcPts val="0"/>
              </a:spcAft>
              <a:buSzPts val="1800"/>
              <a:buChar char="●"/>
            </a:pPr>
            <a:r>
              <a:rPr lang="en-IN" sz="1800"/>
              <a:t>ARBs</a:t>
            </a:r>
            <a:endParaRPr sz="1800"/>
          </a:p>
          <a:p>
            <a:pPr marL="457200" lvl="0" indent="-342900" algn="l" rtl="0">
              <a:lnSpc>
                <a:spcPct val="115000"/>
              </a:lnSpc>
              <a:spcBef>
                <a:spcPts val="0"/>
              </a:spcBef>
              <a:spcAft>
                <a:spcPts val="0"/>
              </a:spcAft>
              <a:buSzPts val="1800"/>
              <a:buChar char="●"/>
            </a:pPr>
            <a:r>
              <a:rPr lang="en-IN" sz="1800"/>
              <a:t>Renin inhibitors </a:t>
            </a:r>
            <a:endParaRPr sz="1800"/>
          </a:p>
          <a:p>
            <a:pPr marL="457200" lvl="0" indent="-342900" algn="l" rtl="0">
              <a:lnSpc>
                <a:spcPct val="115000"/>
              </a:lnSpc>
              <a:spcBef>
                <a:spcPts val="0"/>
              </a:spcBef>
              <a:spcAft>
                <a:spcPts val="0"/>
              </a:spcAft>
              <a:buSzPts val="1800"/>
              <a:buChar char="●"/>
            </a:pPr>
            <a:r>
              <a:rPr lang="en-IN" sz="1800"/>
              <a:t>Mineralocorticoid receptor inhibitors </a:t>
            </a:r>
            <a:endParaRPr sz="1800"/>
          </a:p>
          <a:p>
            <a:pPr marL="457200" lvl="0" indent="-342900" algn="l" rtl="0">
              <a:lnSpc>
                <a:spcPct val="115000"/>
              </a:lnSpc>
              <a:spcBef>
                <a:spcPts val="0"/>
              </a:spcBef>
              <a:spcAft>
                <a:spcPts val="0"/>
              </a:spcAft>
              <a:buSzPts val="1800"/>
              <a:buChar char="●"/>
            </a:pPr>
            <a:r>
              <a:rPr lang="en-IN" sz="1800"/>
              <a:t>ENaC inhibitors </a:t>
            </a:r>
            <a:endParaRPr sz="1800"/>
          </a:p>
          <a:p>
            <a:pPr marL="457200" lvl="0" indent="0" algn="l" rtl="0">
              <a:lnSpc>
                <a:spcPct val="115000"/>
              </a:lnSpc>
              <a:spcBef>
                <a:spcPts val="0"/>
              </a:spcBef>
              <a:spcAft>
                <a:spcPts val="0"/>
              </a:spcAft>
              <a:buSzPts val="1300"/>
              <a:buNone/>
            </a:pPr>
            <a:r>
              <a:rPr lang="en-IN" sz="1800"/>
              <a:t>(Particularly when given in combination)</a:t>
            </a:r>
            <a:endParaRPr sz="1800"/>
          </a:p>
          <a:p>
            <a:pPr marL="457200" lvl="0" indent="-342900" algn="l" rtl="0">
              <a:lnSpc>
                <a:spcPct val="115000"/>
              </a:lnSpc>
              <a:spcBef>
                <a:spcPts val="0"/>
              </a:spcBef>
              <a:spcAft>
                <a:spcPts val="0"/>
              </a:spcAft>
              <a:buSzPts val="1800"/>
              <a:buChar char="●"/>
            </a:pPr>
            <a:r>
              <a:rPr lang="en-IN" sz="1800"/>
              <a:t>Drospirenone in yasmin (OCP) can cause hyperkalemia by inhibiting MLR</a:t>
            </a:r>
            <a:endParaRPr sz="1800"/>
          </a:p>
          <a:p>
            <a:pPr marL="457200" lvl="0" indent="-342900" algn="l" rtl="0">
              <a:lnSpc>
                <a:spcPct val="115000"/>
              </a:lnSpc>
              <a:spcBef>
                <a:spcPts val="0"/>
              </a:spcBef>
              <a:spcAft>
                <a:spcPts val="0"/>
              </a:spcAft>
              <a:buSzPts val="1800"/>
              <a:buChar char="●"/>
            </a:pPr>
            <a:r>
              <a:rPr lang="en-IN" sz="1800"/>
              <a:t>Cyclosporine, Tacrolimus, NSAIDS and COX-2 Inhibitors hyporeninemic hypoaldosteronism and there by hyperkalemia </a:t>
            </a:r>
            <a:endParaRPr sz="1800"/>
          </a:p>
          <a:p>
            <a:pPr marL="457200" lvl="0" indent="-342900" algn="l" rtl="0">
              <a:lnSpc>
                <a:spcPct val="115000"/>
              </a:lnSpc>
              <a:spcBef>
                <a:spcPts val="0"/>
              </a:spcBef>
              <a:spcAft>
                <a:spcPts val="0"/>
              </a:spcAft>
              <a:buSzPts val="1800"/>
              <a:buChar char="●"/>
            </a:pPr>
            <a:r>
              <a:rPr lang="en-IN" sz="1800"/>
              <a:t>TMP and pentamidine blocks ENaC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7"/>
          <p:cNvSpPr txBox="1">
            <a:spLocks noGrp="1"/>
          </p:cNvSpPr>
          <p:nvPr>
            <p:ph type="ctrTitle"/>
          </p:nvPr>
        </p:nvSpPr>
        <p:spPr>
          <a:xfrm>
            <a:off x="313200" y="434722"/>
            <a:ext cx="7688100" cy="16647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rgbClr val="0C0C0C"/>
              </a:buClr>
              <a:buSzPts val="2700"/>
              <a:buFont typeface="Algerian"/>
              <a:buNone/>
            </a:pPr>
            <a:r>
              <a:rPr lang="en-IN" sz="3000" u="sng">
                <a:solidFill>
                  <a:srgbClr val="0C0C0C"/>
                </a:solidFill>
                <a:latin typeface="Algerian"/>
                <a:ea typeface="Algerian"/>
                <a:cs typeface="Algerian"/>
                <a:sym typeface="Algerian"/>
              </a:rPr>
              <a:t>causes</a:t>
            </a:r>
            <a:endParaRPr sz="3000" u="sng">
              <a:solidFill>
                <a:srgbClr val="0C0C0C"/>
              </a:solidFill>
              <a:latin typeface="Algerian"/>
              <a:ea typeface="Algerian"/>
              <a:cs typeface="Algerian"/>
              <a:sym typeface="Algerian"/>
            </a:endParaRPr>
          </a:p>
        </p:txBody>
      </p:sp>
      <p:pic>
        <p:nvPicPr>
          <p:cNvPr id="866" name="Google Shape;866;p7"/>
          <p:cNvPicPr preferRelativeResize="0"/>
          <p:nvPr/>
        </p:nvPicPr>
        <p:blipFill>
          <a:blip r:embed="rId2">
            <a:alphaModFix/>
          </a:blip>
          <a:stretch>
            <a:fillRect/>
          </a:stretch>
        </p:blipFill>
        <p:spPr>
          <a:xfrm>
            <a:off x="152400" y="1305750"/>
            <a:ext cx="8783151" cy="3685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0"/>
          <p:cNvSpPr txBox="1">
            <a:spLocks noGrp="1"/>
          </p:cNvSpPr>
          <p:nvPr>
            <p:ph type="title"/>
          </p:nvPr>
        </p:nvSpPr>
        <p:spPr>
          <a:xfrm>
            <a:off x="596642" y="680746"/>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Other causes </a:t>
            </a:r>
            <a:endParaRPr/>
          </a:p>
        </p:txBody>
      </p:sp>
      <p:sp>
        <p:nvSpPr>
          <p:cNvPr id="789" name="Google Shape;789;p40"/>
          <p:cNvSpPr txBox="1">
            <a:spLocks noGrp="1"/>
          </p:cNvSpPr>
          <p:nvPr>
            <p:ph type="body" idx="1"/>
          </p:nvPr>
        </p:nvSpPr>
        <p:spPr>
          <a:xfrm>
            <a:off x="727650" y="1441200"/>
            <a:ext cx="7688700" cy="22611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IN" sz="1800"/>
              <a:t>Tumor lysis syndrome </a:t>
            </a:r>
            <a:endParaRPr sz="1800"/>
          </a:p>
          <a:p>
            <a:pPr marL="457200" lvl="0" indent="-342900" algn="l" rtl="0">
              <a:lnSpc>
                <a:spcPct val="115000"/>
              </a:lnSpc>
              <a:spcBef>
                <a:spcPts val="0"/>
              </a:spcBef>
              <a:spcAft>
                <a:spcPts val="0"/>
              </a:spcAft>
              <a:buSzPts val="1800"/>
              <a:buChar char="●"/>
            </a:pPr>
            <a:r>
              <a:rPr lang="en-IN" sz="1800"/>
              <a:t>Rhabdomyolysis</a:t>
            </a:r>
            <a:endParaRPr sz="1800"/>
          </a:p>
          <a:p>
            <a:pPr marL="457200" lvl="0" indent="-342900" algn="l" rtl="0">
              <a:lnSpc>
                <a:spcPct val="115000"/>
              </a:lnSpc>
              <a:spcBef>
                <a:spcPts val="0"/>
              </a:spcBef>
              <a:spcAft>
                <a:spcPts val="0"/>
              </a:spcAft>
              <a:buSzPts val="1800"/>
              <a:buChar char="●"/>
            </a:pPr>
            <a:r>
              <a:rPr lang="en-IN" sz="1800"/>
              <a:t>Iatrogenic </a:t>
            </a:r>
            <a:endParaRPr sz="1800"/>
          </a:p>
          <a:p>
            <a:pPr marL="457200" lvl="0" indent="-342900" algn="l" rtl="0">
              <a:lnSpc>
                <a:spcPct val="115000"/>
              </a:lnSpc>
              <a:spcBef>
                <a:spcPts val="0"/>
              </a:spcBef>
              <a:spcAft>
                <a:spcPts val="0"/>
              </a:spcAft>
              <a:buSzPts val="1800"/>
              <a:buChar char="●"/>
            </a:pPr>
            <a:r>
              <a:rPr lang="en-IN" sz="1800"/>
              <a:t>Increased intake of potassium in susceptible individuals </a:t>
            </a:r>
            <a:endParaRPr sz="1800"/>
          </a:p>
          <a:p>
            <a:pPr marL="457200" lvl="0" indent="0" algn="l" rtl="0">
              <a:lnSpc>
                <a:spcPct val="115000"/>
              </a:lnSpc>
              <a:spcBef>
                <a:spcPts val="0"/>
              </a:spcBef>
              <a:spcAft>
                <a:spcPts val="0"/>
              </a:spcAft>
              <a:buSzPts val="1300"/>
              <a:buNone/>
            </a:pPr>
            <a:r>
              <a:rPr lang="en-IN" sz="1800"/>
              <a:t>1. Banana</a:t>
            </a:r>
            <a:endParaRPr sz="1800"/>
          </a:p>
          <a:p>
            <a:pPr marL="457200" lvl="0" indent="0" algn="l" rtl="0">
              <a:lnSpc>
                <a:spcPct val="115000"/>
              </a:lnSpc>
              <a:spcBef>
                <a:spcPts val="0"/>
              </a:spcBef>
              <a:spcAft>
                <a:spcPts val="0"/>
              </a:spcAft>
              <a:buSzPts val="1300"/>
              <a:buNone/>
            </a:pPr>
            <a:r>
              <a:rPr lang="en-IN" sz="1800"/>
              <a:t>2. Tomatoes </a:t>
            </a:r>
            <a:endParaRPr sz="1800"/>
          </a:p>
          <a:p>
            <a:pPr marL="457200" lvl="0" indent="0" algn="l" rtl="0">
              <a:lnSpc>
                <a:spcPct val="115000"/>
              </a:lnSpc>
              <a:spcBef>
                <a:spcPts val="0"/>
              </a:spcBef>
              <a:spcAft>
                <a:spcPts val="0"/>
              </a:spcAft>
              <a:buSzPts val="1300"/>
              <a:buNone/>
            </a:pPr>
            <a:r>
              <a:rPr lang="en-IN" sz="1800"/>
              <a:t>3. Citrus fruits </a:t>
            </a:r>
            <a:endParaRPr sz="1800"/>
          </a:p>
          <a:p>
            <a:pPr marL="457200" lvl="0" indent="0" algn="l" rtl="0">
              <a:lnSpc>
                <a:spcPct val="115000"/>
              </a:lnSpc>
              <a:spcBef>
                <a:spcPts val="0"/>
              </a:spcBef>
              <a:spcAft>
                <a:spcPts val="0"/>
              </a:spcAft>
              <a:buSzPts val="1300"/>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42"/>
          <p:cNvSpPr txBox="1">
            <a:spLocks noGrp="1"/>
          </p:cNvSpPr>
          <p:nvPr>
            <p:ph type="title"/>
          </p:nvPr>
        </p:nvSpPr>
        <p:spPr>
          <a:xfrm>
            <a:off x="601543" y="706876"/>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Clinical features </a:t>
            </a:r>
            <a:endParaRPr/>
          </a:p>
        </p:txBody>
      </p:sp>
      <p:sp>
        <p:nvSpPr>
          <p:cNvPr id="795" name="Google Shape;795;p42"/>
          <p:cNvSpPr txBox="1">
            <a:spLocks noGrp="1"/>
          </p:cNvSpPr>
          <p:nvPr>
            <p:ph type="body" idx="1"/>
          </p:nvPr>
        </p:nvSpPr>
        <p:spPr>
          <a:xfrm>
            <a:off x="729450" y="1513125"/>
            <a:ext cx="7688700" cy="30378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IN" sz="1800"/>
              <a:t>Cardiac arrythmia </a:t>
            </a:r>
            <a:endParaRPr sz="1800"/>
          </a:p>
          <a:p>
            <a:pPr marL="457200" lvl="0" indent="0" algn="l" rtl="0">
              <a:lnSpc>
                <a:spcPct val="115000"/>
              </a:lnSpc>
              <a:spcBef>
                <a:spcPts val="0"/>
              </a:spcBef>
              <a:spcAft>
                <a:spcPts val="0"/>
              </a:spcAft>
              <a:buSzPts val="1300"/>
              <a:buNone/>
            </a:pPr>
            <a:r>
              <a:rPr lang="en-IN" sz="1800"/>
              <a:t> 1. Sinus bradycardia </a:t>
            </a:r>
            <a:endParaRPr sz="1800"/>
          </a:p>
          <a:p>
            <a:pPr marL="457200" lvl="0" indent="0" algn="l" rtl="0">
              <a:lnSpc>
                <a:spcPct val="115000"/>
              </a:lnSpc>
              <a:spcBef>
                <a:spcPts val="0"/>
              </a:spcBef>
              <a:spcAft>
                <a:spcPts val="0"/>
              </a:spcAft>
              <a:buSzPts val="1300"/>
              <a:buNone/>
            </a:pPr>
            <a:r>
              <a:rPr lang="en-IN" sz="1800"/>
              <a:t> 2. Sinus arrest </a:t>
            </a:r>
            <a:endParaRPr sz="1800"/>
          </a:p>
          <a:p>
            <a:pPr marL="457200" lvl="0" indent="0" algn="l" rtl="0">
              <a:lnSpc>
                <a:spcPct val="115000"/>
              </a:lnSpc>
              <a:spcBef>
                <a:spcPts val="0"/>
              </a:spcBef>
              <a:spcAft>
                <a:spcPts val="0"/>
              </a:spcAft>
              <a:buSzPts val="1300"/>
              <a:buNone/>
            </a:pPr>
            <a:r>
              <a:rPr lang="en-IN" sz="1800"/>
              <a:t> 3. Slow idioventricular rhythms</a:t>
            </a:r>
            <a:endParaRPr sz="1800"/>
          </a:p>
          <a:p>
            <a:pPr marL="457200" lvl="0" indent="0" algn="l" rtl="0">
              <a:lnSpc>
                <a:spcPct val="115000"/>
              </a:lnSpc>
              <a:spcBef>
                <a:spcPts val="0"/>
              </a:spcBef>
              <a:spcAft>
                <a:spcPts val="0"/>
              </a:spcAft>
              <a:buSzPts val="1300"/>
              <a:buNone/>
            </a:pPr>
            <a:r>
              <a:rPr lang="en-IN" sz="1800" b="1" i="1">
                <a:solidFill>
                  <a:schemeClr val="accent5"/>
                </a:solidFill>
              </a:rPr>
              <a:t> 4. Ventricular tachycardia </a:t>
            </a:r>
            <a:endParaRPr sz="1800" b="1" i="1">
              <a:solidFill>
                <a:schemeClr val="accent5"/>
              </a:solidFill>
            </a:endParaRPr>
          </a:p>
          <a:p>
            <a:pPr marL="457200" lvl="0" indent="0" algn="l" rtl="0">
              <a:lnSpc>
                <a:spcPct val="115000"/>
              </a:lnSpc>
              <a:spcBef>
                <a:spcPts val="0"/>
              </a:spcBef>
              <a:spcAft>
                <a:spcPts val="0"/>
              </a:spcAft>
              <a:buSzPts val="1300"/>
              <a:buNone/>
            </a:pPr>
            <a:r>
              <a:rPr lang="en-IN" sz="1800" b="1" i="1">
                <a:solidFill>
                  <a:schemeClr val="accent5"/>
                </a:solidFill>
              </a:rPr>
              <a:t> 5. Ventricular fibrillation </a:t>
            </a:r>
            <a:endParaRPr sz="1800" b="1" i="1">
              <a:solidFill>
                <a:schemeClr val="accent5"/>
              </a:solidFill>
            </a:endParaRPr>
          </a:p>
          <a:p>
            <a:pPr marL="457200" lvl="0" indent="0" algn="l" rtl="0">
              <a:lnSpc>
                <a:spcPct val="115000"/>
              </a:lnSpc>
              <a:spcBef>
                <a:spcPts val="0"/>
              </a:spcBef>
              <a:spcAft>
                <a:spcPts val="0"/>
              </a:spcAft>
              <a:buSzPts val="1300"/>
              <a:buNone/>
            </a:pPr>
            <a:r>
              <a:rPr lang="en-IN" sz="1800"/>
              <a:t> 6. Type 1 brugada pattern - with pseudo RBB </a:t>
            </a:r>
            <a:endParaRPr sz="1800"/>
          </a:p>
          <a:p>
            <a:pPr marL="457200" lvl="0" indent="0" algn="l" rtl="0">
              <a:lnSpc>
                <a:spcPct val="115000"/>
              </a:lnSpc>
              <a:spcBef>
                <a:spcPts val="0"/>
              </a:spcBef>
              <a:spcAft>
                <a:spcPts val="0"/>
              </a:spcAft>
              <a:buSzPts val="1300"/>
              <a:buNone/>
            </a:pPr>
            <a:r>
              <a:rPr lang="en-IN" sz="1800"/>
              <a:t> 7. Asystole </a:t>
            </a:r>
            <a:endParaRPr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endParaRPr/>
          </a:p>
        </p:txBody>
      </p:sp>
      <p:sp>
        <p:nvSpPr>
          <p:cNvPr id="798" name="Google Shape;798;p4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a:p>
        </p:txBody>
      </p:sp>
      <p:pic>
        <p:nvPicPr>
          <p:cNvPr id="799" name="Google Shape;799;p4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sp>
        <p:nvSpPr>
          <p:cNvPr id="1069" name="Google Shape;1069;p1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1070" name="Google Shape;1070;p18"/>
          <p:cNvSpPr txBox="1"/>
          <p:nvPr>
            <p:ph idx="1" type="body"/>
          </p:nvPr>
        </p:nvSpPr>
        <p:spPr>
          <a:xfrm>
            <a:off x="580850" y="1441200"/>
            <a:ext cx="7688700" cy="33666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IN" sz="1800"/>
              <a:t>Severe muscle weakness or paralysis  </a:t>
            </a:r>
            <a:endParaRPr sz="1800"/>
          </a:p>
          <a:p>
            <a:pPr indent="0" lvl="0" marL="0" rtl="0" algn="l">
              <a:lnSpc>
                <a:spcPct val="115000"/>
              </a:lnSpc>
              <a:spcBef>
                <a:spcPts val="0"/>
              </a:spcBef>
              <a:spcAft>
                <a:spcPts val="0"/>
              </a:spcAft>
              <a:buSzPts val="1300"/>
              <a:buNone/>
            </a:pPr>
            <a:r>
              <a:rPr lang="en-IN" sz="1800"/>
              <a:t>       Familial hyperkalemic paralysis - autosomal dominant inactivating  </a:t>
            </a:r>
            <a:endParaRPr sz="1800"/>
          </a:p>
          <a:p>
            <a:pPr indent="0" lvl="0" marL="0" rtl="0" algn="l">
              <a:lnSpc>
                <a:spcPct val="115000"/>
              </a:lnSpc>
              <a:spcBef>
                <a:spcPts val="0"/>
              </a:spcBef>
              <a:spcAft>
                <a:spcPts val="0"/>
              </a:spcAft>
              <a:buSzPts val="1300"/>
              <a:buNone/>
            </a:pPr>
            <a:r>
              <a:rPr lang="en-IN" sz="1800"/>
              <a:t>       mutation of a skeletal muscle Na channel called </a:t>
            </a:r>
            <a:r>
              <a:rPr lang="en-IN" sz="1800">
                <a:solidFill>
                  <a:schemeClr val="accent3"/>
                </a:solidFill>
              </a:rPr>
              <a:t>SCN4</a:t>
            </a:r>
            <a:r>
              <a:rPr lang="en-IN" sz="1800"/>
              <a:t> ,which will be </a:t>
            </a:r>
            <a:endParaRPr sz="1800"/>
          </a:p>
          <a:p>
            <a:pPr indent="0" lvl="0" marL="0" rtl="0" algn="l">
              <a:lnSpc>
                <a:spcPct val="115000"/>
              </a:lnSpc>
              <a:spcBef>
                <a:spcPts val="0"/>
              </a:spcBef>
              <a:spcAft>
                <a:spcPts val="0"/>
              </a:spcAft>
              <a:buSzPts val="1300"/>
              <a:buNone/>
            </a:pPr>
            <a:r>
              <a:rPr lang="en-IN" sz="1800"/>
              <a:t>       unmasked during hyperkalemia. </a:t>
            </a:r>
            <a:endParaRPr sz="1800"/>
          </a:p>
          <a:p>
            <a:pPr indent="0" lvl="0" marL="45720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lang="en-IN" sz="1800"/>
              <a:t>Hyperkalemia also causes </a:t>
            </a:r>
            <a:r>
              <a:rPr b="1" lang="en-IN" sz="1800">
                <a:solidFill>
                  <a:schemeClr val="accent5"/>
                </a:solidFill>
              </a:rPr>
              <a:t>metabolic acidosis</a:t>
            </a:r>
            <a:r>
              <a:rPr lang="en-IN" sz="1800"/>
              <a:t> by impairing the renal secretion of H+ ions </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45"/>
          <p:cNvSpPr txBox="1">
            <a:spLocks noGrp="1"/>
          </p:cNvSpPr>
          <p:nvPr>
            <p:ph type="title"/>
          </p:nvPr>
        </p:nvSpPr>
        <p:spPr>
          <a:xfrm>
            <a:off x="727650" y="648636"/>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Acute management </a:t>
            </a:r>
            <a:endParaRPr/>
          </a:p>
        </p:txBody>
      </p:sp>
      <p:sp>
        <p:nvSpPr>
          <p:cNvPr id="805" name="Google Shape;805;p45"/>
          <p:cNvSpPr txBox="1">
            <a:spLocks noGrp="1"/>
          </p:cNvSpPr>
          <p:nvPr>
            <p:ph type="body" idx="1"/>
          </p:nvPr>
        </p:nvSpPr>
        <p:spPr>
          <a:xfrm>
            <a:off x="311700" y="1183821"/>
            <a:ext cx="8520600" cy="4545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endParaRPr sz="1800" dirty="0"/>
          </a:p>
          <a:p>
            <a:pPr marL="457200" lvl="0" indent="-342900" algn="l" rtl="0">
              <a:lnSpc>
                <a:spcPct val="115000"/>
              </a:lnSpc>
              <a:spcBef>
                <a:spcPts val="0"/>
              </a:spcBef>
              <a:spcAft>
                <a:spcPts val="0"/>
              </a:spcAft>
              <a:buSzPts val="1800"/>
              <a:buChar char="●"/>
            </a:pPr>
            <a:r>
              <a:rPr lang="en-IN" sz="1800" dirty="0"/>
              <a:t>Severe </a:t>
            </a:r>
            <a:r>
              <a:rPr lang="en-IN" sz="1800" dirty="0" err="1"/>
              <a:t>hyperkalemia</a:t>
            </a:r>
            <a:r>
              <a:rPr lang="en-IN" sz="1800" dirty="0"/>
              <a:t> with ECG change is a medical emergency</a:t>
            </a:r>
            <a:endParaRPr sz="1800" dirty="0"/>
          </a:p>
          <a:p>
            <a:pPr marL="457200" lvl="0" indent="0" algn="l" rtl="0">
              <a:lnSpc>
                <a:spcPct val="115000"/>
              </a:lnSpc>
              <a:spcBef>
                <a:spcPts val="0"/>
              </a:spcBef>
              <a:spcAft>
                <a:spcPts val="0"/>
              </a:spcAft>
              <a:buSzPts val="1300"/>
              <a:buNone/>
            </a:pPr>
            <a:endParaRPr sz="1800" dirty="0">
              <a:solidFill>
                <a:srgbClr val="FF0000"/>
              </a:solidFill>
            </a:endParaRPr>
          </a:p>
          <a:p>
            <a:pPr marL="457200" lvl="0" indent="-342900" algn="l" rtl="0">
              <a:lnSpc>
                <a:spcPct val="115000"/>
              </a:lnSpc>
              <a:spcBef>
                <a:spcPts val="0"/>
              </a:spcBef>
              <a:spcAft>
                <a:spcPts val="0"/>
              </a:spcAft>
              <a:buSzPts val="1800"/>
              <a:buChar char="●"/>
            </a:pPr>
            <a:r>
              <a:rPr lang="en-IN" sz="1800" dirty="0">
                <a:solidFill>
                  <a:srgbClr val="FF0000"/>
                </a:solidFill>
              </a:rPr>
              <a:t>Calcium gluconate 10ml 10% IV over 2-3mins </a:t>
            </a:r>
            <a:r>
              <a:rPr lang="en-IN" sz="1800" dirty="0"/>
              <a:t>with cardiac monitoring . Dose should be repeated if no change in ECG findings after 5 - 10 min or if they recur after initial treatment.</a:t>
            </a:r>
            <a:endParaRPr sz="1800" dirty="0"/>
          </a:p>
          <a:p>
            <a:pPr marL="457200" lvl="0" indent="0" algn="l" rtl="0">
              <a:lnSpc>
                <a:spcPct val="115000"/>
              </a:lnSpc>
              <a:spcBef>
                <a:spcPts val="0"/>
              </a:spcBef>
              <a:spcAft>
                <a:spcPts val="0"/>
              </a:spcAft>
              <a:buSzPts val="1300"/>
              <a:buNone/>
            </a:pPr>
            <a:endParaRPr sz="1800" dirty="0"/>
          </a:p>
          <a:p>
            <a:pPr marL="457200" lvl="0" indent="-342900" algn="l" rtl="0">
              <a:lnSpc>
                <a:spcPct val="115000"/>
              </a:lnSpc>
              <a:spcBef>
                <a:spcPts val="0"/>
              </a:spcBef>
              <a:spcAft>
                <a:spcPts val="0"/>
              </a:spcAft>
              <a:buSzPts val="1800"/>
              <a:buChar char="●"/>
            </a:pPr>
            <a:r>
              <a:rPr lang="en-IN" sz="1800" dirty="0"/>
              <a:t>IV Calcium should be used </a:t>
            </a:r>
            <a:r>
              <a:rPr lang="en-IN" sz="1800" dirty="0">
                <a:solidFill>
                  <a:srgbClr val="FF0000"/>
                </a:solidFill>
              </a:rPr>
              <a:t>cautiously in patients taking digoxin </a:t>
            </a:r>
            <a:r>
              <a:rPr lang="en-IN" sz="1800" dirty="0"/>
              <a:t>( if necessary 10ml 10% calcium gluconate in 100ml 5% dextrose over 20-30mins ).</a:t>
            </a:r>
            <a:endParaRPr sz="1800" dirty="0"/>
          </a:p>
          <a:p>
            <a:pPr marL="457200" lvl="0" indent="0" algn="l" rtl="0">
              <a:lnSpc>
                <a:spcPct val="115000"/>
              </a:lnSpc>
              <a:spcBef>
                <a:spcPts val="0"/>
              </a:spcBef>
              <a:spcAft>
                <a:spcPts val="0"/>
              </a:spcAft>
              <a:buSzPts val="1300"/>
              <a:buNone/>
            </a:pPr>
            <a:endParaRPr dirty="0"/>
          </a:p>
          <a:p>
            <a:pPr marL="457200" lvl="0" indent="0" algn="l" rtl="0">
              <a:lnSpc>
                <a:spcPct val="115000"/>
              </a:lnSpc>
              <a:spcBef>
                <a:spcPts val="0"/>
              </a:spcBef>
              <a:spcAft>
                <a:spcPts val="0"/>
              </a:spcAft>
              <a:buSzPts val="13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19"/>
          <p:cNvSpPr txBox="1"/>
          <p:nvPr>
            <p:ph type="title"/>
          </p:nvPr>
        </p:nvSpPr>
        <p:spPr>
          <a:xfrm>
            <a:off x="311700" y="786300"/>
            <a:ext cx="8520600" cy="4357200"/>
          </a:xfrm>
          <a:prstGeom prst="rect">
            <a:avLst/>
          </a:prstGeom>
          <a:noFill/>
          <a:ln>
            <a:noFill/>
          </a:ln>
        </p:spPr>
        <p:txBody>
          <a:bodyPr anchorCtr="0" anchor="t" bIns="91425" lIns="91425" spcFirstLastPara="1" rIns="91425" wrap="square" tIns="91425">
            <a:normAutofit/>
          </a:bodyPr>
          <a:lstStyle/>
          <a:p>
            <a:pPr indent="0" lvl="0" marL="457200" rtl="0" algn="l">
              <a:lnSpc>
                <a:spcPct val="100000"/>
              </a:lnSpc>
              <a:spcBef>
                <a:spcPts val="0"/>
              </a:spcBef>
              <a:spcAft>
                <a:spcPts val="0"/>
              </a:spcAft>
              <a:buSzPts val="2600"/>
              <a:buNone/>
            </a:pPr>
            <a:r>
              <a:t/>
            </a:r>
            <a:endParaRPr sz="1800">
              <a:latin typeface="Lato"/>
              <a:ea typeface="Lato"/>
              <a:cs typeface="Lato"/>
              <a:sym typeface="Lato"/>
            </a:endParaRPr>
          </a:p>
          <a:p>
            <a:pPr indent="0" lvl="0" marL="457200" rtl="0" algn="l">
              <a:lnSpc>
                <a:spcPct val="100000"/>
              </a:lnSpc>
              <a:spcBef>
                <a:spcPts val="0"/>
              </a:spcBef>
              <a:spcAft>
                <a:spcPts val="0"/>
              </a:spcAft>
              <a:buSzPts val="2600"/>
              <a:buNone/>
            </a:pPr>
            <a:r>
              <a:t/>
            </a:r>
            <a:endParaRPr sz="1800">
              <a:latin typeface="Lato"/>
              <a:ea typeface="Lato"/>
              <a:cs typeface="Lato"/>
              <a:sym typeface="Lato"/>
            </a:endParaRPr>
          </a:p>
          <a:p>
            <a:pPr indent="-342900" lvl="0" marL="457200" rtl="0" algn="l">
              <a:lnSpc>
                <a:spcPct val="100000"/>
              </a:lnSpc>
              <a:spcBef>
                <a:spcPts val="0"/>
              </a:spcBef>
              <a:spcAft>
                <a:spcPts val="0"/>
              </a:spcAft>
              <a:buSzPts val="1800"/>
              <a:buFont typeface="Lato"/>
              <a:buChar char="●"/>
            </a:pPr>
            <a:r>
              <a:rPr b="0" lang="en-IN" sz="1800">
                <a:solidFill>
                  <a:srgbClr val="FF0000"/>
                </a:solidFill>
                <a:latin typeface="Lato"/>
                <a:ea typeface="Lato"/>
                <a:cs typeface="Lato"/>
                <a:sym typeface="Lato"/>
              </a:rPr>
              <a:t>Regular Insulin 10 - 20 units and 50 ml 50% of dextrose </a:t>
            </a:r>
            <a:r>
              <a:rPr b="0" lang="en-IN" sz="1800">
                <a:latin typeface="Lato"/>
                <a:ea typeface="Lato"/>
                <a:cs typeface="Lato"/>
                <a:sym typeface="Lato"/>
              </a:rPr>
              <a:t>administration.</a:t>
            </a:r>
            <a:endParaRPr b="0" sz="1800">
              <a:latin typeface="Lato"/>
              <a:ea typeface="Lato"/>
              <a:cs typeface="Lato"/>
              <a:sym typeface="Lato"/>
            </a:endParaRPr>
          </a:p>
          <a:p>
            <a:pPr indent="0" lvl="0" marL="457200" rtl="0" algn="l">
              <a:lnSpc>
                <a:spcPct val="100000"/>
              </a:lnSpc>
              <a:spcBef>
                <a:spcPts val="0"/>
              </a:spcBef>
              <a:spcAft>
                <a:spcPts val="0"/>
              </a:spcAft>
              <a:buSzPts val="2600"/>
              <a:buNone/>
            </a:pPr>
            <a:r>
              <a:rPr b="0" lang="en-IN" sz="1800">
                <a:latin typeface="Lato"/>
                <a:ea typeface="Lato"/>
                <a:cs typeface="Lato"/>
                <a:sym typeface="Lato"/>
              </a:rPr>
              <a:t>Hyperglycemic patients should be given insulin alone (&gt;200-250mg/dl)</a:t>
            </a:r>
            <a:endParaRPr b="0" sz="1800">
              <a:latin typeface="Lato"/>
              <a:ea typeface="Lato"/>
              <a:cs typeface="Lato"/>
              <a:sym typeface="Lato"/>
            </a:endParaRPr>
          </a:p>
          <a:p>
            <a:pPr indent="0" lvl="0" marL="0" rtl="0" algn="l">
              <a:lnSpc>
                <a:spcPct val="100000"/>
              </a:lnSpc>
              <a:spcBef>
                <a:spcPts val="0"/>
              </a:spcBef>
              <a:spcAft>
                <a:spcPts val="0"/>
              </a:spcAft>
              <a:buSzPts val="2600"/>
              <a:buNone/>
            </a:pPr>
            <a:r>
              <a:t/>
            </a:r>
            <a:endParaRPr b="0" sz="1800">
              <a:latin typeface="Lato"/>
              <a:ea typeface="Lato"/>
              <a:cs typeface="Lato"/>
              <a:sym typeface="Lato"/>
            </a:endParaRPr>
          </a:p>
          <a:p>
            <a:pPr indent="-342900" lvl="0" marL="457200" rtl="0" algn="l">
              <a:lnSpc>
                <a:spcPct val="100000"/>
              </a:lnSpc>
              <a:spcBef>
                <a:spcPts val="0"/>
              </a:spcBef>
              <a:spcAft>
                <a:spcPts val="0"/>
              </a:spcAft>
              <a:buSzPts val="1800"/>
              <a:buFont typeface="Lato"/>
              <a:buChar char="●"/>
            </a:pPr>
            <a:r>
              <a:rPr b="0" lang="en-IN" sz="1800">
                <a:solidFill>
                  <a:srgbClr val="FF0000"/>
                </a:solidFill>
                <a:latin typeface="Lato"/>
                <a:ea typeface="Lato"/>
                <a:cs typeface="Lato"/>
                <a:sym typeface="Lato"/>
              </a:rPr>
              <a:t>NaHCO3</a:t>
            </a:r>
            <a:r>
              <a:rPr b="0" lang="en-IN" sz="1800">
                <a:latin typeface="Lato"/>
                <a:ea typeface="Lato"/>
                <a:cs typeface="Lato"/>
                <a:sym typeface="Lato"/>
              </a:rPr>
              <a:t> in 1L 5% Dextrose- used in severe hyperkalemia with metabolic acidosis</a:t>
            </a:r>
            <a:endParaRPr b="0" sz="1800">
              <a:latin typeface="Lato"/>
              <a:ea typeface="Lato"/>
              <a:cs typeface="Lato"/>
              <a:sym typeface="Lato"/>
            </a:endParaRPr>
          </a:p>
          <a:p>
            <a:pPr indent="0" lvl="0" marL="0" rtl="0" algn="l">
              <a:lnSpc>
                <a:spcPct val="100000"/>
              </a:lnSpc>
              <a:spcBef>
                <a:spcPts val="0"/>
              </a:spcBef>
              <a:spcAft>
                <a:spcPts val="0"/>
              </a:spcAft>
              <a:buSzPts val="2600"/>
              <a:buNone/>
            </a:pPr>
            <a:r>
              <a:t/>
            </a:r>
            <a:endParaRPr b="0" sz="1800">
              <a:latin typeface="Lato"/>
              <a:ea typeface="Lato"/>
              <a:cs typeface="Lato"/>
              <a:sym typeface="Lato"/>
            </a:endParaRPr>
          </a:p>
          <a:p>
            <a:pPr indent="-342900" lvl="0" marL="457200" rtl="0" algn="l">
              <a:lnSpc>
                <a:spcPct val="100000"/>
              </a:lnSpc>
              <a:spcBef>
                <a:spcPts val="0"/>
              </a:spcBef>
              <a:spcAft>
                <a:spcPts val="0"/>
              </a:spcAft>
              <a:buSzPts val="1800"/>
              <a:buFont typeface="Lato"/>
              <a:buChar char="●"/>
            </a:pPr>
            <a:r>
              <a:rPr b="0" lang="en-IN" sz="1800">
                <a:solidFill>
                  <a:srgbClr val="FF0000"/>
                </a:solidFill>
                <a:latin typeface="Lato"/>
                <a:ea typeface="Lato"/>
                <a:cs typeface="Lato"/>
                <a:sym typeface="Lato"/>
              </a:rPr>
              <a:t>Beta adrenergic agonists- </a:t>
            </a:r>
            <a:r>
              <a:rPr b="0" lang="en-IN" sz="1800">
                <a:latin typeface="Lato"/>
                <a:ea typeface="Lato"/>
                <a:cs typeface="Lato"/>
                <a:sym typeface="Lato"/>
              </a:rPr>
              <a:t>lowers plasma K+ by 0.5-1.5 meq/L </a:t>
            </a:r>
            <a:endParaRPr b="0" sz="1800">
              <a:latin typeface="Lato"/>
              <a:ea typeface="Lato"/>
              <a:cs typeface="Lato"/>
              <a:sym typeface="Lato"/>
            </a:endParaRPr>
          </a:p>
          <a:p>
            <a:pPr indent="0" lvl="0" marL="457200" rtl="0" algn="l">
              <a:lnSpc>
                <a:spcPct val="100000"/>
              </a:lnSpc>
              <a:spcBef>
                <a:spcPts val="0"/>
              </a:spcBef>
              <a:spcAft>
                <a:spcPts val="0"/>
              </a:spcAft>
              <a:buSzPts val="2600"/>
              <a:buNone/>
            </a:pPr>
            <a:r>
              <a:rPr b="0" lang="en-IN" sz="1800">
                <a:latin typeface="Lato"/>
                <a:ea typeface="Lato"/>
                <a:cs typeface="Lato"/>
                <a:sym typeface="Lato"/>
              </a:rPr>
              <a:t>Action starts within 30 min and effects last for 2- 4 hrs</a:t>
            </a:r>
            <a:endParaRPr b="0" sz="1800">
              <a:latin typeface="Lato"/>
              <a:ea typeface="Lato"/>
              <a:cs typeface="Lato"/>
              <a:sym typeface="Lato"/>
            </a:endParaRPr>
          </a:p>
          <a:p>
            <a:pPr indent="0" lvl="0" marL="457200" rtl="0" algn="l">
              <a:lnSpc>
                <a:spcPct val="100000"/>
              </a:lnSpc>
              <a:spcBef>
                <a:spcPts val="0"/>
              </a:spcBef>
              <a:spcAft>
                <a:spcPts val="0"/>
              </a:spcAft>
              <a:buSzPts val="2600"/>
              <a:buNone/>
            </a:pPr>
            <a:r>
              <a:rPr b="0" lang="en-IN" sz="1800">
                <a:latin typeface="Lato"/>
                <a:ea typeface="Lato"/>
                <a:cs typeface="Lato"/>
                <a:sym typeface="Lato"/>
              </a:rPr>
              <a:t>Albuterol 10-20 mg as continuous nebulisation over 30-60 min </a:t>
            </a:r>
            <a:endParaRPr b="0" sz="1800">
              <a:latin typeface="Lato"/>
              <a:ea typeface="Lato"/>
              <a:cs typeface="Lato"/>
              <a:sym typeface="Lato"/>
            </a:endParaRPr>
          </a:p>
          <a:p>
            <a:pPr indent="0" lvl="0" marL="457200" rtl="0" algn="l">
              <a:lnSpc>
                <a:spcPct val="100000"/>
              </a:lnSpc>
              <a:spcBef>
                <a:spcPts val="0"/>
              </a:spcBef>
              <a:spcAft>
                <a:spcPts val="0"/>
              </a:spcAft>
              <a:buSzPts val="2600"/>
              <a:buNone/>
            </a:pPr>
            <a:r>
              <a:t/>
            </a:r>
            <a:endParaRPr sz="1800">
              <a:latin typeface="Lato"/>
              <a:ea typeface="Lato"/>
              <a:cs typeface="Lato"/>
              <a:sym typeface="Lato"/>
            </a:endParaRPr>
          </a:p>
          <a:p>
            <a:pPr indent="0" lvl="0" marL="914400" rtl="0" algn="l">
              <a:lnSpc>
                <a:spcPct val="100000"/>
              </a:lnSpc>
              <a:spcBef>
                <a:spcPts val="0"/>
              </a:spcBef>
              <a:spcAft>
                <a:spcPts val="0"/>
              </a:spcAft>
              <a:buSzPts val="2600"/>
              <a:buNone/>
            </a:pPr>
            <a:r>
              <a:t/>
            </a:r>
            <a:endParaRPr sz="1800">
              <a:latin typeface="Lato"/>
              <a:ea typeface="Lato"/>
              <a:cs typeface="Lato"/>
              <a:sym typeface="Lato"/>
            </a:endParaRPr>
          </a:p>
          <a:p>
            <a:pPr indent="0" lvl="0" marL="457200" rtl="0" algn="l">
              <a:lnSpc>
                <a:spcPct val="100000"/>
              </a:lnSpc>
              <a:spcBef>
                <a:spcPts val="0"/>
              </a:spcBef>
              <a:spcAft>
                <a:spcPts val="0"/>
              </a:spcAft>
              <a:buSzPts val="2600"/>
              <a:buNone/>
            </a:pPr>
            <a:r>
              <a:t/>
            </a:r>
            <a:endParaRPr sz="1800">
              <a:latin typeface="Lato"/>
              <a:ea typeface="Lato"/>
              <a:cs typeface="Lato"/>
              <a:sym typeface="La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47"/>
          <p:cNvSpPr txBox="1">
            <a:spLocks noGrp="1"/>
          </p:cNvSpPr>
          <p:nvPr>
            <p:ph type="body" idx="1"/>
          </p:nvPr>
        </p:nvSpPr>
        <p:spPr>
          <a:xfrm>
            <a:off x="311706" y="779700"/>
            <a:ext cx="8520600" cy="4363800"/>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SzPct val="61104"/>
              <a:buNone/>
            </a:pPr>
            <a:r>
              <a:rPr lang="en-IN"/>
              <a:t>      </a:t>
            </a:r>
            <a:r>
              <a:rPr lang="en-IN" sz="2300"/>
              <a:t>  LONG TERM MANAGEMENT </a:t>
            </a:r>
            <a:endParaRPr sz="2300"/>
          </a:p>
          <a:p>
            <a:pPr marL="0" lvl="0" indent="0" algn="l" rtl="0">
              <a:lnSpc>
                <a:spcPct val="115000"/>
              </a:lnSpc>
              <a:spcBef>
                <a:spcPts val="0"/>
              </a:spcBef>
              <a:spcAft>
                <a:spcPts val="0"/>
              </a:spcAft>
              <a:buSzPct val="108108"/>
              <a:buNone/>
            </a:pPr>
            <a:endParaRPr/>
          </a:p>
          <a:p>
            <a:pPr marL="0" lvl="0" indent="0" algn="l" rtl="0">
              <a:lnSpc>
                <a:spcPct val="115000"/>
              </a:lnSpc>
              <a:spcBef>
                <a:spcPts val="0"/>
              </a:spcBef>
              <a:spcAft>
                <a:spcPts val="0"/>
              </a:spcAft>
              <a:buSzPct val="61104"/>
              <a:buNone/>
            </a:pPr>
            <a:r>
              <a:rPr lang="en-IN"/>
              <a:t> 1. </a:t>
            </a:r>
            <a:r>
              <a:rPr lang="en-IN" sz="2300"/>
              <a:t>Patiromer - non absorbable polymer as powder for suspension  </a:t>
            </a:r>
            <a:endParaRPr sz="2300"/>
          </a:p>
          <a:p>
            <a:pPr marL="0" lvl="0" indent="0" algn="l" rtl="0">
              <a:lnSpc>
                <a:spcPct val="115000"/>
              </a:lnSpc>
              <a:spcBef>
                <a:spcPts val="0"/>
              </a:spcBef>
              <a:spcAft>
                <a:spcPts val="0"/>
              </a:spcAft>
              <a:buSzPct val="61104"/>
              <a:buNone/>
            </a:pPr>
            <a:r>
              <a:rPr lang="en-IN" sz="2300"/>
              <a:t>                          -   Exchange Ca for K</a:t>
            </a:r>
            <a:endParaRPr sz="2300"/>
          </a:p>
          <a:p>
            <a:pPr marL="0" lvl="0" indent="0" algn="l" rtl="0">
              <a:lnSpc>
                <a:spcPct val="115000"/>
              </a:lnSpc>
              <a:spcBef>
                <a:spcPts val="0"/>
              </a:spcBef>
              <a:spcAft>
                <a:spcPts val="0"/>
              </a:spcAft>
              <a:buSzPct val="61104"/>
              <a:buNone/>
            </a:pPr>
            <a:r>
              <a:rPr lang="en-IN" sz="2300"/>
              <a:t>                           - Hypomagnesemia is the major side effect.</a:t>
            </a:r>
            <a:endParaRPr sz="2300"/>
          </a:p>
          <a:p>
            <a:pPr marL="0" lvl="0" indent="0" algn="l" rtl="0">
              <a:lnSpc>
                <a:spcPct val="115000"/>
              </a:lnSpc>
              <a:spcBef>
                <a:spcPts val="0"/>
              </a:spcBef>
              <a:spcAft>
                <a:spcPts val="0"/>
              </a:spcAft>
              <a:buSzPct val="61104"/>
              <a:buNone/>
            </a:pPr>
            <a:endParaRPr sz="2300"/>
          </a:p>
          <a:p>
            <a:pPr marL="0" lvl="0" indent="0" algn="l" rtl="0">
              <a:lnSpc>
                <a:spcPct val="115000"/>
              </a:lnSpc>
              <a:spcBef>
                <a:spcPts val="0"/>
              </a:spcBef>
              <a:spcAft>
                <a:spcPts val="0"/>
              </a:spcAft>
              <a:buSzPct val="61104"/>
              <a:buNone/>
            </a:pPr>
            <a:r>
              <a:rPr lang="en-IN" sz="2300"/>
              <a:t>2. Sodium zirconium cyclosilicate (ZS-9) -  non absorbable crystalline </a:t>
            </a:r>
            <a:endParaRPr sz="2300"/>
          </a:p>
          <a:p>
            <a:pPr marL="0" lvl="0" indent="0" algn="l" rtl="0">
              <a:lnSpc>
                <a:spcPct val="115000"/>
              </a:lnSpc>
              <a:spcBef>
                <a:spcPts val="0"/>
              </a:spcBef>
              <a:spcAft>
                <a:spcPts val="0"/>
              </a:spcAft>
              <a:buSzPct val="61104"/>
              <a:buNone/>
            </a:pPr>
            <a:r>
              <a:rPr lang="en-IN" sz="2300"/>
              <a:t>                                                                                         -  inorganic compound </a:t>
            </a:r>
            <a:endParaRPr sz="2300"/>
          </a:p>
          <a:p>
            <a:pPr marL="0" lvl="0" indent="0" algn="l" rtl="0">
              <a:lnSpc>
                <a:spcPct val="115000"/>
              </a:lnSpc>
              <a:spcBef>
                <a:spcPts val="0"/>
              </a:spcBef>
              <a:spcAft>
                <a:spcPts val="0"/>
              </a:spcAft>
              <a:buSzPct val="61104"/>
              <a:buNone/>
            </a:pPr>
            <a:r>
              <a:rPr lang="en-IN" sz="2300"/>
              <a:t>                                                                                        -   Exchange Na and H for K .</a:t>
            </a:r>
            <a:endParaRPr sz="2300"/>
          </a:p>
          <a:p>
            <a:pPr marL="0" lvl="0" indent="0" algn="l" rtl="0">
              <a:lnSpc>
                <a:spcPct val="115000"/>
              </a:lnSpc>
              <a:spcBef>
                <a:spcPts val="0"/>
              </a:spcBef>
              <a:spcAft>
                <a:spcPts val="0"/>
              </a:spcAft>
              <a:buSzPct val="61104"/>
              <a:buNone/>
            </a:pPr>
            <a:endParaRPr sz="2300"/>
          </a:p>
          <a:p>
            <a:pPr marL="0" lvl="0" indent="0" algn="l" rtl="0">
              <a:lnSpc>
                <a:spcPct val="115000"/>
              </a:lnSpc>
              <a:spcBef>
                <a:spcPts val="0"/>
              </a:spcBef>
              <a:spcAft>
                <a:spcPts val="0"/>
              </a:spcAft>
              <a:buSzPct val="61104"/>
              <a:buNone/>
            </a:pPr>
            <a:r>
              <a:rPr lang="en-IN" sz="2300"/>
              <a:t> 3. Sodium polystyrene sulphonate (SPS)  - Exchange Na for K</a:t>
            </a:r>
            <a:endParaRPr sz="2300"/>
          </a:p>
          <a:p>
            <a:pPr marL="0" lvl="0" indent="0" algn="l" rtl="0">
              <a:lnSpc>
                <a:spcPct val="115000"/>
              </a:lnSpc>
              <a:spcBef>
                <a:spcPts val="0"/>
              </a:spcBef>
              <a:spcAft>
                <a:spcPts val="0"/>
              </a:spcAft>
              <a:buSzPct val="61104"/>
              <a:buNone/>
            </a:pPr>
            <a:r>
              <a:rPr lang="en-IN" sz="2300"/>
              <a:t>                                                                       - Given as a premade suspension with sorbitol</a:t>
            </a:r>
            <a:endParaRPr sz="2300"/>
          </a:p>
          <a:p>
            <a:pPr marL="0" lvl="0" indent="0" algn="l" rtl="0">
              <a:lnSpc>
                <a:spcPct val="115000"/>
              </a:lnSpc>
              <a:spcBef>
                <a:spcPts val="0"/>
              </a:spcBef>
              <a:spcAft>
                <a:spcPts val="0"/>
              </a:spcAft>
              <a:buSzPct val="61104"/>
              <a:buNone/>
            </a:pPr>
            <a:r>
              <a:rPr lang="en-IN" sz="2300"/>
              <a:t>                                                                    -  Intestinal necrosis ( rare complication )</a:t>
            </a:r>
            <a:endParaRPr sz="2300"/>
          </a:p>
          <a:p>
            <a:pPr marL="0" lvl="0" indent="0" algn="just" rtl="0">
              <a:lnSpc>
                <a:spcPct val="115000"/>
              </a:lnSpc>
              <a:spcBef>
                <a:spcPts val="0"/>
              </a:spcBef>
              <a:spcAft>
                <a:spcPts val="0"/>
              </a:spcAft>
              <a:buSzPct val="108108"/>
              <a:buNone/>
            </a:pPr>
            <a:r>
              <a:rPr lang="en-IN"/>
              <a:t>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2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a:p>
            <a:pPr indent="0" lvl="0" marL="0" rtl="0" algn="l">
              <a:lnSpc>
                <a:spcPct val="100000"/>
              </a:lnSpc>
              <a:spcBef>
                <a:spcPts val="0"/>
              </a:spcBef>
              <a:spcAft>
                <a:spcPts val="0"/>
              </a:spcAft>
              <a:buSzPct val="111111"/>
              <a:buNone/>
            </a:pPr>
            <a:r>
              <a:t/>
            </a:r>
            <a:endParaRPr/>
          </a:p>
        </p:txBody>
      </p:sp>
      <p:sp>
        <p:nvSpPr>
          <p:cNvPr id="1075" name="Google Shape;1075;p20"/>
          <p:cNvSpPr txBox="1"/>
          <p:nvPr>
            <p:ph idx="1" type="body"/>
          </p:nvPr>
        </p:nvSpPr>
        <p:spPr>
          <a:xfrm>
            <a:off x="313500" y="1318650"/>
            <a:ext cx="8520600" cy="41238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Char char="●"/>
            </a:pPr>
            <a:r>
              <a:rPr lang="en-IN" sz="1800"/>
              <a:t>Loop diuretics and thiazide diuretics can be given in hypervolemic patients with sufficient renal function to reduce plasma potassium.</a:t>
            </a:r>
            <a:endParaRPr sz="1800"/>
          </a:p>
          <a:p>
            <a:pPr indent="0" lvl="0" marL="45720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b="1" lang="en-IN" sz="1800">
                <a:solidFill>
                  <a:schemeClr val="accent5"/>
                </a:solidFill>
              </a:rPr>
              <a:t>Hemodialysis</a:t>
            </a:r>
            <a:r>
              <a:rPr lang="en-IN" sz="1800"/>
              <a:t> is the most effective and reliable method to reduce plasma potassium.Reserved in renal failure and severe unresponsive hyperkalemia</a:t>
            </a:r>
            <a:endParaRPr sz="1800"/>
          </a:p>
          <a:p>
            <a:pPr indent="0" lvl="0" marL="457200" rtl="0" algn="l">
              <a:lnSpc>
                <a:spcPct val="115000"/>
              </a:lnSpc>
              <a:spcBef>
                <a:spcPts val="0"/>
              </a:spcBef>
              <a:spcAft>
                <a:spcPts val="0"/>
              </a:spcAft>
              <a:buSzPts val="1300"/>
              <a:buNone/>
            </a:pPr>
            <a:r>
              <a:t/>
            </a:r>
            <a:endParaRPr sz="1800"/>
          </a:p>
          <a:p>
            <a:pPr indent="-342900" lvl="0" marL="457200" rtl="0" algn="l">
              <a:lnSpc>
                <a:spcPct val="115000"/>
              </a:lnSpc>
              <a:spcBef>
                <a:spcPts val="0"/>
              </a:spcBef>
              <a:spcAft>
                <a:spcPts val="0"/>
              </a:spcAft>
              <a:buSzPts val="1800"/>
              <a:buChar char="●"/>
            </a:pPr>
            <a:r>
              <a:rPr lang="en-IN" sz="1800"/>
              <a:t>Peritoneal dialysis is considerably less effective.</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7"/>
          <p:cNvSpPr txBox="1">
            <a:spLocks noGrp="1"/>
          </p:cNvSpPr>
          <p:nvPr>
            <p:ph type="title"/>
          </p:nvPr>
        </p:nvSpPr>
        <p:spPr>
          <a:xfrm>
            <a:off x="585756" y="719394"/>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Case scenario </a:t>
            </a:r>
            <a:endParaRPr/>
          </a:p>
        </p:txBody>
      </p:sp>
      <p:sp>
        <p:nvSpPr>
          <p:cNvPr id="987" name="Google Shape;987;p17"/>
          <p:cNvSpPr txBox="1">
            <a:spLocks noGrp="1"/>
          </p:cNvSpPr>
          <p:nvPr>
            <p:ph type="body" idx="1"/>
          </p:nvPr>
        </p:nvSpPr>
        <p:spPr>
          <a:xfrm>
            <a:off x="729450" y="1360725"/>
            <a:ext cx="7688700" cy="3509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IN" sz="1800" dirty="0">
                <a:solidFill>
                  <a:schemeClr val="dk2"/>
                </a:solidFill>
              </a:rPr>
              <a:t>1.Mr. Samuel ,67year old male , presents to the emergency department with complaints of    generalized weakness and occasional palpitations for 2 days. He is a K/C/O Type </a:t>
            </a:r>
            <a:r>
              <a:rPr lang="en-IN" sz="1800" dirty="0">
                <a:solidFill>
                  <a:srgbClr val="FF0000"/>
                </a:solidFill>
              </a:rPr>
              <a:t>2 diabetes mellitus (15 years), hypertension, stage 4 chronic kidney disease (CKD), ischemic heart disease on lisinopril , furosemide , metformin and Amlodipine. </a:t>
            </a:r>
            <a:endParaRPr sz="1800" dirty="0">
              <a:solidFill>
                <a:srgbClr val="FF0000"/>
              </a:solidFill>
            </a:endParaRPr>
          </a:p>
          <a:p>
            <a:pPr marL="0" lvl="0" indent="0" algn="l" rtl="0">
              <a:lnSpc>
                <a:spcPct val="115000"/>
              </a:lnSpc>
              <a:spcBef>
                <a:spcPts val="0"/>
              </a:spcBef>
              <a:spcAft>
                <a:spcPts val="0"/>
              </a:spcAft>
              <a:buSzPts val="1300"/>
              <a:buNone/>
            </a:pPr>
            <a:r>
              <a:rPr lang="en-IN" sz="1800" dirty="0">
                <a:solidFill>
                  <a:schemeClr val="dk2"/>
                </a:solidFill>
              </a:rPr>
              <a:t>No vomiting or </a:t>
            </a:r>
            <a:r>
              <a:rPr lang="en-IN" sz="1800" dirty="0" err="1">
                <a:solidFill>
                  <a:schemeClr val="dk2"/>
                </a:solidFill>
              </a:rPr>
              <a:t>diarrhea.Recently</a:t>
            </a:r>
            <a:r>
              <a:rPr lang="en-IN" sz="1800" dirty="0">
                <a:solidFill>
                  <a:schemeClr val="dk2"/>
                </a:solidFill>
              </a:rPr>
              <a:t> increased his intake of bananas and orange juice due to dietary advice from a </a:t>
            </a:r>
            <a:r>
              <a:rPr lang="en-IN" sz="1800" dirty="0" err="1">
                <a:solidFill>
                  <a:schemeClr val="dk2"/>
                </a:solidFill>
              </a:rPr>
              <a:t>neighbor.Admits</a:t>
            </a:r>
            <a:r>
              <a:rPr lang="en-IN" sz="1800" dirty="0">
                <a:solidFill>
                  <a:schemeClr val="dk2"/>
                </a:solidFill>
              </a:rPr>
              <a:t> to missing several dialysis education appointments</a:t>
            </a:r>
            <a:endParaRPr sz="1800" dirty="0">
              <a:solidFill>
                <a:schemeClr val="dk2"/>
              </a:solidFill>
            </a:endParaRPr>
          </a:p>
          <a:p>
            <a:pPr marL="0" lvl="0" indent="0" algn="l" rtl="0">
              <a:lnSpc>
                <a:spcPct val="115000"/>
              </a:lnSpc>
              <a:spcBef>
                <a:spcPts val="0"/>
              </a:spcBef>
              <a:spcAft>
                <a:spcPts val="0"/>
              </a:spcAft>
              <a:buSzPts val="1300"/>
              <a:buNone/>
            </a:pPr>
            <a:r>
              <a:rPr lang="en-IN" sz="1800" dirty="0">
                <a:solidFill>
                  <a:schemeClr val="dk2"/>
                </a:solidFill>
              </a:rPr>
              <a:t>No chest pain, but feels "sluggish" and has noticed muscle heaviness</a:t>
            </a:r>
            <a:endParaRPr sz="1800" dirty="0">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50"/>
          <p:cNvSpPr txBox="1"/>
          <p:nvPr/>
        </p:nvSpPr>
        <p:spPr>
          <a:xfrm>
            <a:off x="803482" y="803904"/>
            <a:ext cx="6714000" cy="2974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Physical Examination: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BP: 142/88 mmHg</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HR: 60 bpm</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RR: 20 breaths/min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General: Alert but mildly lethargic</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Cardiovascular: Bradycardia, no murmurs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Neurological: Mild muscle weakness, especially in lower limbs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IN" sz="1800" b="0" i="0" u="none" strike="noStrike" cap="none">
                <a:solidFill>
                  <a:srgbClr val="000000"/>
                </a:solidFill>
                <a:latin typeface="Arial"/>
                <a:ea typeface="Arial"/>
                <a:cs typeface="Arial"/>
                <a:sym typeface="Arial"/>
              </a:rPr>
              <a:t>No edema</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4"/>
          <p:cNvSpPr txBox="1">
            <a:spLocks noGrp="1"/>
          </p:cNvSpPr>
          <p:nvPr>
            <p:ph type="title"/>
          </p:nvPr>
        </p:nvSpPr>
        <p:spPr>
          <a:xfrm>
            <a:off x="729450" y="563725"/>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Redistributive hypokalemia </a:t>
            </a:r>
            <a:endParaRPr/>
          </a:p>
        </p:txBody>
      </p:sp>
      <p:sp>
        <p:nvSpPr>
          <p:cNvPr id="940" name="Google Shape;940;p4"/>
          <p:cNvSpPr txBox="1">
            <a:spLocks noGrp="1"/>
          </p:cNvSpPr>
          <p:nvPr>
            <p:ph type="body" idx="1"/>
          </p:nvPr>
        </p:nvSpPr>
        <p:spPr>
          <a:xfrm>
            <a:off x="513860" y="1427989"/>
            <a:ext cx="8414550" cy="3528600"/>
          </a:xfrm>
          <a:prstGeom prst="rect">
            <a:avLst/>
          </a:prstGeom>
          <a:noFill/>
          <a:ln>
            <a:noFill/>
          </a:ln>
        </p:spPr>
        <p:txBody>
          <a:bodyPr spcFirstLastPara="1" wrap="square" lIns="91425" tIns="91425" rIns="91425" bIns="91425" anchor="t" anchorCtr="0">
            <a:normAutofit/>
          </a:bodyPr>
          <a:lstStyle/>
          <a:p>
            <a:pPr marL="400050" indent="-285750">
              <a:lnSpc>
                <a:spcPct val="150000"/>
              </a:lnSpc>
              <a:buSzPts val="1800"/>
            </a:pPr>
            <a:r>
              <a:rPr lang="en-IN" sz="1800" dirty="0"/>
              <a:t>Metabolic </a:t>
            </a:r>
            <a:r>
              <a:rPr lang="en-IN" sz="1800" dirty="0">
                <a:solidFill>
                  <a:srgbClr val="FF0000"/>
                </a:solidFill>
              </a:rPr>
              <a:t>alkalosis </a:t>
            </a:r>
            <a:endParaRPr sz="1800" dirty="0">
              <a:solidFill>
                <a:srgbClr val="FF0000"/>
              </a:solidFill>
            </a:endParaRPr>
          </a:p>
          <a:p>
            <a:pPr marL="400050" indent="-285750">
              <a:lnSpc>
                <a:spcPct val="150000"/>
              </a:lnSpc>
              <a:buSzPts val="1800"/>
            </a:pPr>
            <a:r>
              <a:rPr lang="en-IN" sz="1800" dirty="0">
                <a:solidFill>
                  <a:srgbClr val="FF0000"/>
                </a:solidFill>
              </a:rPr>
              <a:t>Insulin</a:t>
            </a:r>
            <a:r>
              <a:rPr lang="en-IN" sz="1800" dirty="0"/>
              <a:t> -  increase the activity of Na+/K+ ATPase pump.</a:t>
            </a:r>
          </a:p>
          <a:p>
            <a:pPr marL="400050" indent="-285750">
              <a:lnSpc>
                <a:spcPct val="150000"/>
              </a:lnSpc>
              <a:buSzPts val="1800"/>
            </a:pPr>
            <a:r>
              <a:rPr lang="en-IN" sz="1800" dirty="0">
                <a:solidFill>
                  <a:srgbClr val="FF0000"/>
                </a:solidFill>
              </a:rPr>
              <a:t>Increased beta2 adrenergic activity </a:t>
            </a:r>
          </a:p>
          <a:p>
            <a:pPr marL="114300" lvl="0" indent="0">
              <a:lnSpc>
                <a:spcPct val="150000"/>
              </a:lnSpc>
              <a:buSzPts val="1800"/>
              <a:buNone/>
            </a:pPr>
            <a:r>
              <a:rPr lang="en-IN" sz="1800" dirty="0">
                <a:solidFill>
                  <a:srgbClr val="FF0000"/>
                </a:solidFill>
              </a:rPr>
              <a:t>         </a:t>
            </a:r>
            <a:r>
              <a:rPr lang="en-IN" sz="1800" dirty="0"/>
              <a:t>- leads to activation of CAMP  dependent signalling pathways </a:t>
            </a:r>
            <a:endParaRPr sz="1800" dirty="0"/>
          </a:p>
          <a:p>
            <a:pPr marL="457200" lvl="0" indent="0" algn="l" rtl="0">
              <a:lnSpc>
                <a:spcPct val="150000"/>
              </a:lnSpc>
              <a:spcBef>
                <a:spcPts val="0"/>
              </a:spcBef>
              <a:spcAft>
                <a:spcPts val="0"/>
              </a:spcAft>
              <a:buSzPts val="1300"/>
              <a:buNone/>
            </a:pPr>
            <a:r>
              <a:rPr lang="en-IN" sz="1800" dirty="0"/>
              <a:t>    -Seen in SABA , LABA , Acute MI , Head injury and Alcohol withdrawal.</a:t>
            </a:r>
          </a:p>
          <a:p>
            <a:pPr marL="457200" lvl="0" indent="0" algn="l" rtl="0">
              <a:lnSpc>
                <a:spcPct val="115000"/>
              </a:lnSpc>
              <a:spcBef>
                <a:spcPts val="0"/>
              </a:spcBef>
              <a:spcAft>
                <a:spcPts val="0"/>
              </a:spcAft>
              <a:buSzPts val="1300"/>
              <a:buNone/>
            </a:pPr>
            <a:endParaRPr sz="1800"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21"/>
          <p:cNvSpPr txBox="1"/>
          <p:nvPr/>
        </p:nvSpPr>
        <p:spPr>
          <a:xfrm>
            <a:off x="976800" y="1363500"/>
            <a:ext cx="7557600" cy="269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800" u="none" cap="none" strike="noStrike">
                <a:solidFill>
                  <a:srgbClr val="000000"/>
                </a:solidFill>
                <a:latin typeface="Lato"/>
                <a:ea typeface="Lato"/>
                <a:cs typeface="Lato"/>
                <a:sym typeface="Lato"/>
              </a:rPr>
              <a:t>Laboratory Results</a:t>
            </a:r>
            <a:r>
              <a:rPr b="0" i="0" lang="en-IN"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Serum potassium: 6.8 mmol/L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Serum creatinine: 4.2 mg/dL (baseline: 3.8)</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en-IN" sz="1800">
                <a:latin typeface="Lato"/>
                <a:ea typeface="Lato"/>
                <a:cs typeface="Lato"/>
                <a:sym typeface="Lato"/>
              </a:rPr>
              <a:t>Urine potassium - 15mEq/day</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eGFR: ~17 mL/min/1.73m²</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BUN: 48 mg/dL</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Bicarbonate: 19 mmol/L</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ECG: Peaked T waves, widened QRS complexes</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IN" sz="1800" u="none" cap="none" strike="noStrike">
                <a:solidFill>
                  <a:srgbClr val="000000"/>
                </a:solidFill>
                <a:latin typeface="Lato"/>
                <a:ea typeface="Lato"/>
                <a:cs typeface="Lato"/>
                <a:sym typeface="Lato"/>
              </a:rPr>
              <a:t>TTKG - 9</a:t>
            </a:r>
            <a:endParaRPr b="0" i="0" sz="1800" u="none" cap="none" strike="noStrike">
              <a:solidFill>
                <a:srgbClr val="000000"/>
              </a:solidFill>
              <a:latin typeface="Lato"/>
              <a:ea typeface="Lato"/>
              <a:cs typeface="Lato"/>
              <a:sym typeface="La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52"/>
          <p:cNvSpPr txBox="1">
            <a:spLocks noGrp="1"/>
          </p:cNvSpPr>
          <p:nvPr>
            <p:ph type="title"/>
          </p:nvPr>
        </p:nvSpPr>
        <p:spPr>
          <a:xfrm>
            <a:off x="623400" y="693765"/>
            <a:ext cx="8520600" cy="4275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u="sng"/>
              <a:t>Diagnosis and management</a:t>
            </a:r>
            <a:endParaRPr u="sng"/>
          </a:p>
        </p:txBody>
      </p:sp>
      <p:sp>
        <p:nvSpPr>
          <p:cNvPr id="822" name="Google Shape;822;p52"/>
          <p:cNvSpPr txBox="1">
            <a:spLocks noGrp="1"/>
          </p:cNvSpPr>
          <p:nvPr>
            <p:ph type="body" idx="1"/>
          </p:nvPr>
        </p:nvSpPr>
        <p:spPr>
          <a:xfrm>
            <a:off x="727650" y="1535131"/>
            <a:ext cx="7688700" cy="2261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5"/>
              <a:buNone/>
            </a:pPr>
            <a:endParaRPr/>
          </a:p>
          <a:p>
            <a:pPr marL="0" lvl="0" indent="0" algn="l" rtl="0">
              <a:lnSpc>
                <a:spcPct val="115000"/>
              </a:lnSpc>
              <a:spcBef>
                <a:spcPts val="0"/>
              </a:spcBef>
              <a:spcAft>
                <a:spcPts val="0"/>
              </a:spcAft>
              <a:buSzPts val="1405"/>
              <a:buNone/>
            </a:pPr>
            <a:r>
              <a:rPr lang="en-IN"/>
              <a:t>-</a:t>
            </a:r>
            <a:r>
              <a:rPr lang="en-IN" sz="1900" b="1">
                <a:solidFill>
                  <a:schemeClr val="accent3"/>
                </a:solidFill>
              </a:rPr>
              <a:t>Hyperkalemia secondary to advanced CKD </a:t>
            </a:r>
            <a:endParaRPr sz="1900" b="1">
              <a:solidFill>
                <a:schemeClr val="accent3"/>
              </a:solidFill>
            </a:endParaRPr>
          </a:p>
          <a:p>
            <a:pPr marL="0" lvl="0" indent="0" algn="l" rtl="0">
              <a:lnSpc>
                <a:spcPct val="115000"/>
              </a:lnSpc>
              <a:spcBef>
                <a:spcPts val="0"/>
              </a:spcBef>
              <a:spcAft>
                <a:spcPts val="0"/>
              </a:spcAft>
              <a:buSzPts val="1405"/>
              <a:buNone/>
            </a:pPr>
            <a:endParaRPr sz="2400"/>
          </a:p>
          <a:p>
            <a:pPr marL="0" lvl="0" indent="0" algn="l" rtl="0">
              <a:lnSpc>
                <a:spcPct val="115000"/>
              </a:lnSpc>
              <a:spcBef>
                <a:spcPts val="0"/>
              </a:spcBef>
              <a:spcAft>
                <a:spcPts val="0"/>
              </a:spcAft>
              <a:buSzPts val="1405"/>
              <a:buNone/>
            </a:pPr>
            <a:r>
              <a:rPr lang="en-IN" sz="2400"/>
              <a:t>- </a:t>
            </a:r>
            <a:r>
              <a:rPr lang="en-IN" sz="1800"/>
              <a:t>Managed by IV Calcium gluconate ,insulin and glucose infusion,nebulised albuterol ,pottasium binders , and in refractory cases dialysis</a:t>
            </a:r>
            <a:endParaRPr sz="1800"/>
          </a:p>
          <a:p>
            <a:pPr marL="0" lvl="0" indent="0" algn="l" rtl="0">
              <a:lnSpc>
                <a:spcPct val="115000"/>
              </a:lnSpc>
              <a:spcBef>
                <a:spcPts val="0"/>
              </a:spcBef>
              <a:spcAft>
                <a:spcPts val="0"/>
              </a:spcAft>
              <a:buSzPts val="1405"/>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9"/>
          <p:cNvSpPr txBox="1">
            <a:spLocks noGrp="1"/>
          </p:cNvSpPr>
          <p:nvPr>
            <p:ph type="title"/>
          </p:nvPr>
        </p:nvSpPr>
        <p:spPr>
          <a:xfrm>
            <a:off x="727654" y="584954"/>
            <a:ext cx="76887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IN"/>
              <a:t>Case scenario </a:t>
            </a:r>
            <a:endParaRPr/>
          </a:p>
        </p:txBody>
      </p:sp>
      <p:sp>
        <p:nvSpPr>
          <p:cNvPr id="992" name="Google Shape;992;p19"/>
          <p:cNvSpPr txBox="1">
            <a:spLocks noGrp="1"/>
          </p:cNvSpPr>
          <p:nvPr>
            <p:ph type="body" idx="1"/>
          </p:nvPr>
        </p:nvSpPr>
        <p:spPr>
          <a:xfrm>
            <a:off x="729450" y="1387925"/>
            <a:ext cx="7688700" cy="2952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300"/>
              <a:buNone/>
            </a:pPr>
            <a:r>
              <a:rPr lang="en-IN" sz="1800">
                <a:solidFill>
                  <a:schemeClr val="dk2"/>
                </a:solidFill>
              </a:rPr>
              <a:t>2.Maryam 42 year old presents with generalized weakness, muscle cramps, and lightheadedness over the past week. She complaints of Cramping worsens with physical activity . She had frequent episodes of lightheadedness, especially when standing up</a:t>
            </a:r>
            <a:endParaRPr sz="1800">
              <a:solidFill>
                <a:schemeClr val="dk2"/>
              </a:solidFill>
            </a:endParaRPr>
          </a:p>
          <a:p>
            <a:pPr marL="0" lvl="0" indent="0" algn="l" rtl="0">
              <a:lnSpc>
                <a:spcPct val="115000"/>
              </a:lnSpc>
              <a:spcBef>
                <a:spcPts val="0"/>
              </a:spcBef>
              <a:spcAft>
                <a:spcPts val="0"/>
              </a:spcAft>
              <a:buSzPts val="1300"/>
              <a:buNone/>
            </a:pPr>
            <a:r>
              <a:rPr lang="en-IN" sz="1800">
                <a:solidFill>
                  <a:schemeClr val="dk2"/>
                </a:solidFill>
              </a:rPr>
              <a:t>No diarrhea, vomiting, or diuretic use</a:t>
            </a:r>
            <a:endParaRPr sz="1800">
              <a:solidFill>
                <a:schemeClr val="dk2"/>
              </a:solidFill>
            </a:endParaRPr>
          </a:p>
          <a:p>
            <a:pPr marL="0" lvl="0" indent="0" algn="l" rtl="0">
              <a:lnSpc>
                <a:spcPct val="115000"/>
              </a:lnSpc>
              <a:spcBef>
                <a:spcPts val="0"/>
              </a:spcBef>
              <a:spcAft>
                <a:spcPts val="0"/>
              </a:spcAft>
              <a:buSzPts val="1300"/>
              <a:buNone/>
            </a:pPr>
            <a:r>
              <a:rPr lang="en-IN" sz="1800">
                <a:solidFill>
                  <a:schemeClr val="dk2"/>
                </a:solidFill>
              </a:rPr>
              <a:t>No changes in diet</a:t>
            </a:r>
            <a:endParaRPr sz="1800">
              <a:solidFill>
                <a:schemeClr val="dk2"/>
              </a:solidFill>
            </a:endParaRPr>
          </a:p>
          <a:p>
            <a:pPr marL="0" lvl="0" indent="0" algn="l" rtl="0">
              <a:lnSpc>
                <a:spcPct val="115000"/>
              </a:lnSpc>
              <a:spcBef>
                <a:spcPts val="0"/>
              </a:spcBef>
              <a:spcAft>
                <a:spcPts val="0"/>
              </a:spcAft>
              <a:buSzPts val="1300"/>
              <a:buNone/>
            </a:pPr>
            <a:endParaRPr>
              <a:solidFill>
                <a:schemeClr val="dk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22"/>
          <p:cNvSpPr txBox="1"/>
          <p:nvPr/>
        </p:nvSpPr>
        <p:spPr>
          <a:xfrm>
            <a:off x="98100" y="0"/>
            <a:ext cx="9144000" cy="52065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chemeClr val="dk1"/>
              </a:buClr>
              <a:buSzPts val="1800"/>
              <a:buFont typeface="Arial"/>
              <a:buNone/>
            </a:pPr>
            <a:r>
              <a:rPr b="0" i="0" lang="en-IN" sz="1800" u="none" cap="none" strike="noStrike">
                <a:solidFill>
                  <a:schemeClr val="dk1"/>
                </a:solidFill>
                <a:latin typeface="Arial"/>
                <a:ea typeface="Arial"/>
                <a:cs typeface="Arial"/>
                <a:sym typeface="Arial"/>
              </a:rPr>
              <a:t>Physical examination: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BP: 88/54 mmHg (orthostatic drop present)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HR: 94 bpm</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General: Thin build, appears fatigued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Skin: Generalized hyperpigmentation, particularly on knuckles and buccal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chemeClr val="dk1"/>
                </a:solidFill>
                <a:latin typeface="Arial"/>
                <a:ea typeface="Arial"/>
                <a:cs typeface="Arial"/>
                <a:sym typeface="Arial"/>
              </a:rPr>
              <a:t>                     </a:t>
            </a:r>
            <a:r>
              <a:rPr b="0" i="0" lang="en-IN" sz="1800" u="none" cap="none" strike="noStrike">
                <a:solidFill>
                  <a:schemeClr val="dk2"/>
                </a:solidFill>
                <a:latin typeface="Arial"/>
                <a:ea typeface="Arial"/>
                <a:cs typeface="Arial"/>
                <a:sym typeface="Arial"/>
              </a:rPr>
              <a:t>mucosa</a:t>
            </a:r>
            <a:r>
              <a:rPr b="0" i="0" lang="en-IN"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Neurological: Mild proximal muscle weaknes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IN" sz="1800" u="none" cap="none" strike="noStrike">
                <a:solidFill>
                  <a:srgbClr val="000000"/>
                </a:solidFill>
                <a:latin typeface="Arial"/>
                <a:ea typeface="Arial"/>
                <a:cs typeface="Arial"/>
                <a:sym typeface="Arial"/>
              </a:rPr>
              <a:t>Laboratory Investigations: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Serum potassium: 6.7 mmol/L </a:t>
            </a:r>
            <a:endParaRPr sz="1800"/>
          </a:p>
          <a:p>
            <a:pPr indent="0" lvl="0" marL="0" marR="0" rtl="0" algn="l">
              <a:lnSpc>
                <a:spcPct val="100000"/>
              </a:lnSpc>
              <a:spcBef>
                <a:spcPts val="0"/>
              </a:spcBef>
              <a:spcAft>
                <a:spcPts val="0"/>
              </a:spcAft>
              <a:buClr>
                <a:srgbClr val="000000"/>
              </a:buClr>
              <a:buSzPts val="1800"/>
              <a:buFont typeface="Arial"/>
              <a:buNone/>
            </a:pPr>
            <a:r>
              <a:rPr lang="en-IN" sz="1800"/>
              <a:t>          Urine potassium - 15mEq/ day</a:t>
            </a:r>
            <a:endParaRPr sz="1800"/>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Serum sodium: 129 mmol/L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Bicarbonate: 17 mmol/L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Serum creatinine: Normal</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TTKG &lt;5, Fludrocortisone given TTKG&gt;8</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Plasma renin activity: Elevated</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Serum aldosterone: Very low</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IN" sz="1800" u="none" cap="none" strike="noStrike">
                <a:solidFill>
                  <a:srgbClr val="000000"/>
                </a:solidFill>
                <a:latin typeface="Arial"/>
                <a:ea typeface="Arial"/>
                <a:cs typeface="Arial"/>
                <a:sym typeface="Arial"/>
              </a:rPr>
              <a:t>            Cortisol (AM): Low</a:t>
            </a:r>
            <a:r>
              <a:rPr lang="en-IN" sz="1800"/>
              <a:t> , </a:t>
            </a:r>
            <a:r>
              <a:rPr b="0" i="0" lang="en-IN" sz="1800" u="none" cap="none" strike="noStrike">
                <a:solidFill>
                  <a:srgbClr val="000000"/>
                </a:solidFill>
                <a:latin typeface="Arial"/>
                <a:ea typeface="Arial"/>
                <a:cs typeface="Arial"/>
                <a:sym typeface="Arial"/>
              </a:rPr>
              <a:t>ACTH: Markedly elevated</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pic>
        <p:nvPicPr>
          <p:cNvPr id="999" name="Google Shape;999;p21"/>
          <p:cNvPicPr preferRelativeResize="0"/>
          <p:nvPr/>
        </p:nvPicPr>
        <p:blipFill>
          <a:blip r:embed="rId3">
            <a:alphaModFix/>
          </a:blip>
          <a:stretch>
            <a:fillRect/>
          </a:stretch>
        </p:blipFill>
        <p:spPr>
          <a:xfrm>
            <a:off x="2425875" y="152400"/>
            <a:ext cx="4926325" cy="499110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55"/>
          <p:cNvSpPr txBox="1"/>
          <p:nvPr/>
        </p:nvSpPr>
        <p:spPr>
          <a:xfrm>
            <a:off x="113689" y="0"/>
            <a:ext cx="8916600" cy="48600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IN" sz="1800" b="1" i="0" u="none" strike="noStrike" cap="none">
                <a:solidFill>
                  <a:srgbClr val="000000"/>
                </a:solidFill>
                <a:latin typeface="Arial"/>
                <a:ea typeface="Arial"/>
                <a:cs typeface="Arial"/>
                <a:sym typeface="Arial"/>
              </a:rPr>
              <a:t>Diagnosis</a:t>
            </a:r>
            <a:r>
              <a:rPr lang="en-IN"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  </a:t>
            </a:r>
            <a:r>
              <a:rPr lang="en-IN" sz="1800" b="1" i="0" strike="noStrike" cap="none">
                <a:solidFill>
                  <a:schemeClr val="accent3"/>
                </a:solidFill>
              </a:rPr>
              <a:t>Primary adrenal insufficiency (Addison’s disease) with primary hypoaldosteronism leading to  hyperkalemia, hyponatremia, and hypotension</a:t>
            </a:r>
            <a:endParaRPr sz="1800" b="1" i="0" strike="noStrike" cap="none">
              <a:solidFill>
                <a:schemeClr val="accent3"/>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en-IN" sz="1800" b="1" i="0" u="none" strike="noStrike" cap="none">
                <a:solidFill>
                  <a:srgbClr val="000000"/>
                </a:solidFill>
                <a:latin typeface="Arial"/>
                <a:ea typeface="Arial"/>
                <a:cs typeface="Arial"/>
                <a:sym typeface="Arial"/>
              </a:rPr>
              <a:t>Management</a:t>
            </a:r>
            <a:r>
              <a:rPr lang="en-IN"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1. Acute management of hyperkalemia</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2. Volume resuscitation - IV normal saline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3. Hormonal replacement:</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Hydrocortisone IV initially, then oral</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rgbClr val="000000"/>
                </a:solidFill>
                <a:latin typeface="Arial"/>
                <a:ea typeface="Arial"/>
                <a:cs typeface="Arial"/>
                <a:sym typeface="Arial"/>
              </a:rPr>
              <a:t>Fludrocortisone (mineralocorticoid) once stabilized</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56"/>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IN"/>
              <a:t>THANK YOU </a:t>
            </a:r>
            <a:endParaRPr/>
          </a:p>
        </p:txBody>
      </p:sp>
      <p:pic>
        <p:nvPicPr>
          <p:cNvPr id="835" name="Google Shape;835;p56"/>
          <p:cNvPicPr preferRelativeResize="0"/>
          <p:nvPr/>
        </p:nvPicPr>
        <p:blipFill>
          <a:blip r:embed="rId3">
            <a:alphaModFix/>
          </a:blip>
          <a:stretch>
            <a:fillRect/>
          </a:stretch>
        </p:blipFill>
        <p:spPr>
          <a:xfrm>
            <a:off x="0" y="0"/>
            <a:ext cx="9144000" cy="5179251"/>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1"/>
          <p:cNvSpPr txBox="1"/>
          <p:nvPr>
            <p:ph type="title"/>
          </p:nvPr>
        </p:nvSpPr>
        <p:spPr>
          <a:xfrm>
            <a:off x="727650" y="65081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IN"/>
              <a:t>Case scenario </a:t>
            </a:r>
            <a:endParaRPr/>
          </a:p>
        </p:txBody>
      </p:sp>
      <p:sp>
        <p:nvSpPr>
          <p:cNvPr id="1042" name="Google Shape;1042;p11"/>
          <p:cNvSpPr txBox="1"/>
          <p:nvPr>
            <p:ph idx="1" type="body"/>
          </p:nvPr>
        </p:nvSpPr>
        <p:spPr>
          <a:xfrm>
            <a:off x="729450" y="1313350"/>
            <a:ext cx="7688700" cy="3026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IN" sz="1800"/>
              <a:t>3. 42year old female presents with progressive fatigue, muscle weakness, dry eyes and mouth since 6 months. No relevant padt history. No h/o medications. </a:t>
            </a:r>
            <a:endParaRPr sz="1800"/>
          </a:p>
          <a:p>
            <a:pPr indent="0" lvl="0" marL="0" rtl="0" algn="l">
              <a:spcBef>
                <a:spcPts val="0"/>
              </a:spcBef>
              <a:spcAft>
                <a:spcPts val="0"/>
              </a:spcAft>
              <a:buNone/>
            </a:pPr>
            <a:r>
              <a:rPr lang="en-IN" sz="1800"/>
              <a:t>Physical examination </a:t>
            </a:r>
            <a:endParaRPr sz="1800"/>
          </a:p>
          <a:p>
            <a:pPr indent="0" lvl="0" marL="0" rtl="0" algn="l">
              <a:spcBef>
                <a:spcPts val="0"/>
              </a:spcBef>
              <a:spcAft>
                <a:spcPts val="0"/>
              </a:spcAft>
              <a:buNone/>
            </a:pPr>
            <a:r>
              <a:rPr lang="en-IN" sz="1800"/>
              <a:t>Bp-110/70</a:t>
            </a:r>
            <a:endParaRPr sz="1800"/>
          </a:p>
          <a:p>
            <a:pPr indent="0" lvl="0" marL="0" rtl="0" algn="l">
              <a:spcBef>
                <a:spcPts val="0"/>
              </a:spcBef>
              <a:spcAft>
                <a:spcPts val="0"/>
              </a:spcAft>
              <a:buNone/>
            </a:pPr>
            <a:r>
              <a:rPr lang="en-IN" sz="1800"/>
              <a:t>PR - 78/min </a:t>
            </a:r>
            <a:endParaRPr sz="1800"/>
          </a:p>
          <a:p>
            <a:pPr indent="0" lvl="0" marL="0" rtl="0" algn="l">
              <a:spcBef>
                <a:spcPts val="0"/>
              </a:spcBef>
              <a:spcAft>
                <a:spcPts val="0"/>
              </a:spcAft>
              <a:buNone/>
            </a:pPr>
            <a:r>
              <a:rPr lang="en-IN" sz="1800"/>
              <a:t>Dry oral mucosa , schimer’ test - positive </a:t>
            </a:r>
            <a:endParaRPr sz="1800"/>
          </a:p>
          <a:p>
            <a:pPr indent="0" lvl="0" marL="0" rtl="0" algn="l">
              <a:spcBef>
                <a:spcPts val="0"/>
              </a:spcBef>
              <a:spcAft>
                <a:spcPts val="0"/>
              </a:spcAft>
              <a:buNone/>
            </a:pPr>
            <a:r>
              <a:rPr lang="en-IN" sz="1800"/>
              <a:t>Neurological - mild proximal muscle weakness </a:t>
            </a: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2"/>
          <p:cNvSpPr txBox="1"/>
          <p:nvPr>
            <p:ph type="title"/>
          </p:nvPr>
        </p:nvSpPr>
        <p:spPr>
          <a:xfrm>
            <a:off x="727650" y="55311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48" name="Google Shape;1048;p12"/>
          <p:cNvSpPr txBox="1"/>
          <p:nvPr>
            <p:ph idx="1" type="body"/>
          </p:nvPr>
        </p:nvSpPr>
        <p:spPr>
          <a:xfrm>
            <a:off x="729450" y="1325875"/>
            <a:ext cx="7688700" cy="36195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IN" sz="1800"/>
              <a:t>Lab investigation </a:t>
            </a:r>
            <a:endParaRPr sz="1800"/>
          </a:p>
          <a:p>
            <a:pPr indent="0" lvl="0" marL="0" rtl="0" algn="l">
              <a:spcBef>
                <a:spcPts val="0"/>
              </a:spcBef>
              <a:spcAft>
                <a:spcPts val="0"/>
              </a:spcAft>
              <a:buNone/>
            </a:pPr>
            <a:r>
              <a:rPr lang="en-IN" sz="1800"/>
              <a:t>    Serum potassium - 2.7mmol/L</a:t>
            </a:r>
            <a:endParaRPr sz="1800"/>
          </a:p>
          <a:p>
            <a:pPr indent="0" lvl="0" marL="0" rtl="0" algn="l">
              <a:spcBef>
                <a:spcPts val="0"/>
              </a:spcBef>
              <a:spcAft>
                <a:spcPts val="0"/>
              </a:spcAft>
              <a:buNone/>
            </a:pPr>
            <a:r>
              <a:rPr lang="en-IN" sz="1800"/>
              <a:t>    Serum phosphate - 2.8mmol/L</a:t>
            </a:r>
            <a:endParaRPr sz="1800"/>
          </a:p>
          <a:p>
            <a:pPr indent="0" lvl="0" marL="0" rtl="0" algn="l">
              <a:spcBef>
                <a:spcPts val="0"/>
              </a:spcBef>
              <a:spcAft>
                <a:spcPts val="0"/>
              </a:spcAft>
              <a:buNone/>
            </a:pPr>
            <a:r>
              <a:rPr lang="en-IN" sz="1800"/>
              <a:t>    Urine potassium - 50mEq/day</a:t>
            </a:r>
            <a:endParaRPr sz="1800"/>
          </a:p>
          <a:p>
            <a:pPr indent="0" lvl="0" marL="0" rtl="0" algn="l">
              <a:spcBef>
                <a:spcPts val="0"/>
              </a:spcBef>
              <a:spcAft>
                <a:spcPts val="0"/>
              </a:spcAft>
              <a:buNone/>
            </a:pPr>
            <a:r>
              <a:rPr lang="en-IN" sz="1800"/>
              <a:t>    pH - 7.3 , bicarbonate - 16</a:t>
            </a:r>
            <a:endParaRPr sz="1800"/>
          </a:p>
          <a:p>
            <a:pPr indent="0" lvl="0" marL="0" rtl="0" algn="l">
              <a:spcBef>
                <a:spcPts val="0"/>
              </a:spcBef>
              <a:spcAft>
                <a:spcPts val="0"/>
              </a:spcAft>
              <a:buNone/>
            </a:pPr>
            <a:r>
              <a:rPr lang="en-IN" sz="1800"/>
              <a:t>    Urine pH - &gt; 6.5</a:t>
            </a:r>
            <a:endParaRPr sz="1800"/>
          </a:p>
          <a:p>
            <a:pPr indent="0" lvl="0" marL="0" rtl="0" algn="l">
              <a:spcBef>
                <a:spcPts val="0"/>
              </a:spcBef>
              <a:spcAft>
                <a:spcPts val="0"/>
              </a:spcAft>
              <a:buNone/>
            </a:pPr>
            <a:r>
              <a:rPr lang="en-IN" sz="1800"/>
              <a:t>    ANA IF - positive </a:t>
            </a:r>
            <a:endParaRPr sz="18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
          <p:cNvSpPr txBox="1"/>
          <p:nvPr>
            <p:ph type="title"/>
          </p:nvPr>
        </p:nvSpPr>
        <p:spPr>
          <a:xfrm>
            <a:off x="729450" y="624686"/>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IN"/>
              <a:t>Diagnosis and management </a:t>
            </a:r>
            <a:endParaRPr sz="2000"/>
          </a:p>
        </p:txBody>
      </p:sp>
      <p:sp>
        <p:nvSpPr>
          <p:cNvPr id="1054" name="Google Shape;1054;p13"/>
          <p:cNvSpPr txBox="1"/>
          <p:nvPr>
            <p:ph idx="1" type="body"/>
          </p:nvPr>
        </p:nvSpPr>
        <p:spPr>
          <a:xfrm>
            <a:off x="729450" y="1317725"/>
            <a:ext cx="7688700" cy="35961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1800"/>
          </a:p>
          <a:p>
            <a:pPr indent="0" lvl="0" marL="0" rtl="0" algn="l">
              <a:spcBef>
                <a:spcPts val="0"/>
              </a:spcBef>
              <a:spcAft>
                <a:spcPts val="0"/>
              </a:spcAft>
              <a:buNone/>
            </a:pPr>
            <a:r>
              <a:rPr lang="en-IN" sz="1900"/>
              <a:t>Diagnosis: </a:t>
            </a:r>
            <a:r>
              <a:rPr lang="en-IN" sz="1900">
                <a:solidFill>
                  <a:schemeClr val="accent3"/>
                </a:solidFill>
              </a:rPr>
              <a:t>Primary sjogren’s syndrome , distal or type 1 RTA</a:t>
            </a:r>
            <a:endParaRPr sz="1900">
              <a:solidFill>
                <a:schemeClr val="accent3"/>
              </a:solidFill>
            </a:endParaRPr>
          </a:p>
          <a:p>
            <a:pPr indent="0" lvl="0" marL="0" rtl="0" algn="l">
              <a:spcBef>
                <a:spcPts val="0"/>
              </a:spcBef>
              <a:spcAft>
                <a:spcPts val="0"/>
              </a:spcAft>
              <a:buNone/>
            </a:pPr>
            <a:r>
              <a:rPr lang="en-IN" sz="1900">
                <a:solidFill>
                  <a:schemeClr val="dk2"/>
                </a:solidFill>
              </a:rPr>
              <a:t>Management:</a:t>
            </a:r>
            <a:endParaRPr sz="1900">
              <a:solidFill>
                <a:schemeClr val="dk2"/>
              </a:solidFill>
            </a:endParaRPr>
          </a:p>
          <a:p>
            <a:pPr indent="0" lvl="0" marL="0" rtl="0" algn="l">
              <a:spcBef>
                <a:spcPts val="0"/>
              </a:spcBef>
              <a:spcAft>
                <a:spcPts val="0"/>
              </a:spcAft>
              <a:buNone/>
            </a:pPr>
            <a:r>
              <a:t/>
            </a:r>
            <a:endParaRPr sz="1900">
              <a:solidFill>
                <a:schemeClr val="dk2"/>
              </a:solidFill>
            </a:endParaRPr>
          </a:p>
          <a:p>
            <a:pPr indent="-340201" lvl="0" marL="457200" rtl="0" algn="l">
              <a:spcBef>
                <a:spcPts val="0"/>
              </a:spcBef>
              <a:spcAft>
                <a:spcPts val="0"/>
              </a:spcAft>
              <a:buSzPct val="100000"/>
              <a:buChar char="●"/>
            </a:pPr>
            <a:r>
              <a:rPr lang="en-IN" sz="1900"/>
              <a:t>Potassium supplementation (oral potassium citrate or potassium bicarbonate)</a:t>
            </a:r>
            <a:endParaRPr sz="1900"/>
          </a:p>
          <a:p>
            <a:pPr indent="-340201" lvl="0" marL="457200" rtl="0" algn="l">
              <a:spcBef>
                <a:spcPts val="0"/>
              </a:spcBef>
              <a:spcAft>
                <a:spcPts val="0"/>
              </a:spcAft>
              <a:buSzPct val="100000"/>
              <a:buChar char="●"/>
            </a:pPr>
            <a:r>
              <a:rPr lang="en-IN" sz="1900"/>
              <a:t>Alkali therapy (sodium bicarbonate)</a:t>
            </a:r>
            <a:endParaRPr sz="1900"/>
          </a:p>
          <a:p>
            <a:pPr indent="-340201" lvl="0" marL="457200" rtl="0" algn="l">
              <a:spcBef>
                <a:spcPts val="0"/>
              </a:spcBef>
              <a:spcAft>
                <a:spcPts val="0"/>
              </a:spcAft>
              <a:buSzPct val="100000"/>
              <a:buChar char="●"/>
            </a:pPr>
            <a:r>
              <a:rPr lang="en-IN" sz="1900"/>
              <a:t>Artificial tears and saliva substitutes</a:t>
            </a:r>
            <a:endParaRPr sz="1900"/>
          </a:p>
          <a:p>
            <a:pPr indent="-340201" lvl="0" marL="457200" rtl="0" algn="l">
              <a:spcBef>
                <a:spcPts val="0"/>
              </a:spcBef>
              <a:spcAft>
                <a:spcPts val="0"/>
              </a:spcAft>
              <a:buSzPct val="100000"/>
              <a:buChar char="●"/>
            </a:pPr>
            <a:r>
              <a:rPr lang="en-IN" sz="1900"/>
              <a:t>Immunomodulatory therapy if systemic symptoms progress</a:t>
            </a:r>
            <a:endParaRPr sz="1900"/>
          </a:p>
          <a:p>
            <a:pPr indent="0" lvl="0" marL="0" rtl="0" algn="l">
              <a:spcBef>
                <a:spcPts val="0"/>
              </a:spcBef>
              <a:spcAft>
                <a:spcPts val="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
          <p:cNvSpPr txBox="1">
            <a:spLocks noGrp="1"/>
          </p:cNvSpPr>
          <p:nvPr>
            <p:ph type="body" idx="1"/>
          </p:nvPr>
        </p:nvSpPr>
        <p:spPr>
          <a:xfrm>
            <a:off x="727650" y="1289050"/>
            <a:ext cx="8168700" cy="3854450"/>
          </a:xfrm>
          <a:prstGeom prst="rect">
            <a:avLst/>
          </a:prstGeom>
          <a:noFill/>
          <a:ln>
            <a:noFill/>
          </a:ln>
        </p:spPr>
        <p:txBody>
          <a:bodyPr spcFirstLastPara="1" wrap="square" lIns="91425" tIns="91425" rIns="91425" bIns="91425" anchor="t" anchorCtr="0">
            <a:normAutofit/>
          </a:bodyPr>
          <a:lstStyle/>
          <a:p>
            <a:pPr marL="742950" indent="-285750">
              <a:buFont typeface="Wingdings" panose="05000000000000000000" pitchFamily="2" charset="2"/>
              <a:buChar char="q"/>
            </a:pPr>
            <a:endParaRPr lang="en-US" sz="1800" dirty="0">
              <a:solidFill>
                <a:srgbClr val="FF0000"/>
              </a:solidFill>
            </a:endParaRPr>
          </a:p>
          <a:p>
            <a:pPr marL="742950" indent="-285750">
              <a:buFont typeface="Wingdings" panose="05000000000000000000" pitchFamily="2" charset="2"/>
              <a:buChar char="q"/>
            </a:pPr>
            <a:r>
              <a:rPr lang="en-US" sz="1800" dirty="0">
                <a:solidFill>
                  <a:srgbClr val="FF0000"/>
                </a:solidFill>
              </a:rPr>
              <a:t>Hyperthyroidism</a:t>
            </a:r>
            <a:r>
              <a:rPr lang="en-US" sz="1800" dirty="0"/>
              <a:t> - by direct and indirect activation of Na+/K+  ATP </a:t>
            </a:r>
            <a:r>
              <a:rPr lang="en-US" sz="1800" dirty="0" err="1"/>
              <a:t>ase</a:t>
            </a:r>
            <a:r>
              <a:rPr lang="en-US" sz="1800" dirty="0"/>
              <a:t>                          		-Hypokalemia , Hypomagnesemia and Hypophosphatemia</a:t>
            </a:r>
          </a:p>
          <a:p>
            <a:pPr marL="742950" indent="-285750">
              <a:buFont typeface="Wingdings" panose="05000000000000000000" pitchFamily="2" charset="2"/>
              <a:buChar char="q"/>
            </a:pPr>
            <a:r>
              <a:rPr lang="en-US" sz="1800" dirty="0"/>
              <a:t> </a:t>
            </a:r>
            <a:r>
              <a:rPr lang="en-IN" sz="1800" dirty="0"/>
              <a:t>Anabolic states </a:t>
            </a:r>
            <a:endParaRPr sz="1800" dirty="0"/>
          </a:p>
          <a:p>
            <a:pPr marL="742950" lvl="1" indent="-285750">
              <a:buFont typeface="Wingdings" panose="05000000000000000000" pitchFamily="2" charset="2"/>
              <a:buChar char="q"/>
            </a:pPr>
            <a:r>
              <a:rPr lang="en-IN" sz="1800" dirty="0"/>
              <a:t> Hypothermia </a:t>
            </a:r>
            <a:endParaRPr sz="1800" dirty="0"/>
          </a:p>
          <a:p>
            <a:pPr marL="742950" lvl="1" indent="-285750">
              <a:buFont typeface="Wingdings" panose="05000000000000000000" pitchFamily="2" charset="2"/>
              <a:buChar char="q"/>
            </a:pPr>
            <a:r>
              <a:rPr lang="en-IN" sz="1800" dirty="0"/>
              <a:t> Familial </a:t>
            </a:r>
            <a:r>
              <a:rPr lang="en-IN" sz="1800" dirty="0" err="1"/>
              <a:t>hypokalemic</a:t>
            </a:r>
            <a:r>
              <a:rPr lang="en-IN" sz="1800" dirty="0"/>
              <a:t> periodic paralysis </a:t>
            </a:r>
            <a:endParaRPr sz="1800" dirty="0"/>
          </a:p>
          <a:p>
            <a:pPr marL="742950" lvl="1" indent="-285750">
              <a:buFont typeface="Wingdings" panose="05000000000000000000" pitchFamily="2" charset="2"/>
              <a:buChar char="q"/>
            </a:pPr>
            <a:r>
              <a:rPr lang="en-IN" sz="1800" dirty="0"/>
              <a:t> Barium toxicity </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879" name="Google Shape;879;p10"/>
          <p:cNvPicPr preferRelativeResize="0"/>
          <p:nvPr/>
        </p:nvPicPr>
        <p:blipFill>
          <a:blip r:embed="rId3">
            <a:alphaModFix/>
          </a:blip>
          <a:stretch>
            <a:fillRect/>
          </a:stretch>
        </p:blipFill>
        <p:spPr>
          <a:xfrm>
            <a:off x="152400" y="0"/>
            <a:ext cx="8839198" cy="3776546"/>
          </a:xfrm>
          <a:prstGeom prst="rect">
            <a:avLst/>
          </a:prstGeom>
          <a:noFill/>
          <a:ln>
            <a:noFill/>
          </a:ln>
        </p:spPr>
      </p:pic>
      <p:sp>
        <p:nvSpPr>
          <p:cNvPr id="880" name="Google Shape;880;p10"/>
          <p:cNvSpPr txBox="1"/>
          <p:nvPr/>
        </p:nvSpPr>
        <p:spPr>
          <a:xfrm>
            <a:off x="0" y="3866100"/>
            <a:ext cx="9144000" cy="7428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0" lvl="0" indent="0" algn="l" rtl="0">
              <a:spcBef>
                <a:spcPts val="0"/>
              </a:spcBef>
              <a:spcAft>
                <a:spcPts val="0"/>
              </a:spcAft>
              <a:buNone/>
            </a:pPr>
            <a:r>
              <a:rPr lang="en-IN" sz="1300" dirty="0">
                <a:solidFill>
                  <a:srgbClr val="FF0000"/>
                </a:solidFill>
                <a:latin typeface="Lato"/>
                <a:ea typeface="Lato"/>
                <a:cs typeface="Lato"/>
                <a:sym typeface="Lato"/>
              </a:rPr>
              <a:t>                                                      </a:t>
            </a:r>
            <a:r>
              <a:rPr lang="en-IN" sz="1800" dirty="0">
                <a:solidFill>
                  <a:srgbClr val="FF0000"/>
                </a:solidFill>
                <a:latin typeface="Lato"/>
                <a:ea typeface="Lato"/>
                <a:cs typeface="Lato"/>
                <a:sym typeface="Lato"/>
              </a:rPr>
              <a:t>1.GI K+ loss</a:t>
            </a:r>
            <a:endParaRPr sz="1800" dirty="0">
              <a:solidFill>
                <a:srgbClr val="FF0000"/>
              </a:solidFill>
              <a:latin typeface="Lato"/>
              <a:ea typeface="Lato"/>
              <a:cs typeface="Lato"/>
              <a:sym typeface="Lato"/>
            </a:endParaRPr>
          </a:p>
          <a:p>
            <a:pPr marL="0" lvl="0" indent="0" algn="l" rtl="0">
              <a:spcBef>
                <a:spcPts val="0"/>
              </a:spcBef>
              <a:spcAft>
                <a:spcPts val="0"/>
              </a:spcAft>
              <a:buNone/>
            </a:pPr>
            <a:r>
              <a:rPr lang="en-IN" sz="1800" dirty="0">
                <a:solidFill>
                  <a:srgbClr val="FF0000"/>
                </a:solidFill>
                <a:latin typeface="Lato"/>
                <a:ea typeface="Lato"/>
                <a:cs typeface="Lato"/>
                <a:sym typeface="Lato"/>
              </a:rPr>
              <a:t>                                        2. Profuse sweating </a:t>
            </a:r>
            <a:endParaRPr sz="1800" dirty="0">
              <a:solidFill>
                <a:srgbClr val="FF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11"/>
          <p:cNvPicPr preferRelativeResize="0"/>
          <p:nvPr/>
        </p:nvPicPr>
        <p:blipFill>
          <a:blip r:embed="rId2">
            <a:alphaModFix/>
          </a:blip>
          <a:stretch>
            <a:fillRect/>
          </a:stretch>
        </p:blipFill>
        <p:spPr>
          <a:xfrm>
            <a:off x="0" y="0"/>
            <a:ext cx="9144002" cy="5143501"/>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