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60" r:id="rId5"/>
    <p:sldId id="261" r:id="rId6"/>
    <p:sldId id="262" r:id="rId7"/>
    <p:sldId id="266" r:id="rId8"/>
    <p:sldId id="267" r:id="rId9"/>
    <p:sldId id="268" r:id="rId10"/>
    <p:sldId id="271" r:id="rId11"/>
    <p:sldId id="272" r:id="rId12"/>
    <p:sldId id="273" r:id="rId13"/>
    <p:sldId id="274" r:id="rId14"/>
    <p:sldId id="275" r:id="rId15"/>
    <p:sldId id="277" r:id="rId16"/>
    <p:sldId id="276" r:id="rId17"/>
    <p:sldId id="278" r:id="rId1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viewProps" Target="view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schemas.openxmlformats.org/officeDocument/2006/relationships/notesMaster" Target="notesMasters/notesMaster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C07AC5-E59B-4B45-890E-3B790CD041B9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9F866C-BAC6-964B-BFF5-DF1A75E3A5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153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 /><Relationship Id="rId1" Type="http://schemas.openxmlformats.org/officeDocument/2006/relationships/notesMaster" Target="../notesMasters/notesMaster1.xml" 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 /><Relationship Id="rId1" Type="http://schemas.openxmlformats.org/officeDocument/2006/relationships/notesMaster" Target="../notesMasters/notesMaster1.xml" 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 /><Relationship Id="rId1" Type="http://schemas.openxmlformats.org/officeDocument/2006/relationships/notesMaster" Target="../notesMasters/notesMaster1.xml" 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 /><Relationship Id="rId1" Type="http://schemas.openxmlformats.org/officeDocument/2006/relationships/slideLayout" Target="../slideLayouts/slideLayout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1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 /><Relationship Id="rId1" Type="http://schemas.openxmlformats.org/officeDocument/2006/relationships/slideLayout" Target="../slideLayouts/slideLayout1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 /><Relationship Id="rId1" Type="http://schemas.openxmlformats.org/officeDocument/2006/relationships/slideLayout" Target="../slideLayouts/slideLayout1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 /><Relationship Id="rId1" Type="http://schemas.openxmlformats.org/officeDocument/2006/relationships/slideLayout" Target="../slideLayouts/slideLayout1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 /><Relationship Id="rId1" Type="http://schemas.openxmlformats.org/officeDocument/2006/relationships/slideLayout" Target="../slideLayouts/slideLayout1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 /><Relationship Id="rId1" Type="http://schemas.openxmlformats.org/officeDocument/2006/relationships/slideLayout" Target="../slideLayouts/slideLayout1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 /><Relationship Id="rId1" Type="http://schemas.openxmlformats.org/officeDocument/2006/relationships/slideLayout" Target="../slideLayouts/slideLayout1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1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1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1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1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1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1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1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2B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274320"/>
            <a:ext cx="8229600" cy="137160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0A7EA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MOTOR NEURON DISEASE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457200" y="91440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B0D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II: Disease Progression, Management &amp; Recent Advances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914400" y="1920240"/>
            <a:ext cx="7315200" cy="0"/>
          </a:xfrm>
          <a:prstGeom prst="line">
            <a:avLst/>
          </a:prstGeom>
          <a:noFill/>
          <a:ln w="12700">
            <a:solidFill>
              <a:srgbClr val="0A7EA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965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Chief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224028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P.V. Balamurugan M.D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48640" y="26060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Assistant Professors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48640" y="2880360"/>
            <a:ext cx="3657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Dr. C. Vignesh M.D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Dr. P. Sona Priya M.D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572000" y="1920240"/>
            <a:ext cx="0" cy="1737360"/>
          </a:xfrm>
          <a:prstGeom prst="line">
            <a:avLst/>
          </a:prstGeom>
          <a:noFill/>
          <a:ln w="12700">
            <a:solidFill>
              <a:srgbClr val="0A7EA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846320" y="1965960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Presenter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846320" y="2240280"/>
            <a:ext cx="3931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Dr. Akshay N Kumar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1st Year Post Graduate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Sixth Medical Unit</a:t>
            </a:r>
            <a:endParaRPr lang="en-US" sz="1300" dirty="0"/>
          </a:p>
        </p:txBody>
      </p:sp>
      <p:sp>
        <p:nvSpPr>
          <p:cNvPr id="20" name="Text SixthUnit"/>
          <p:cNvSpPr/>
          <p:nvPr/>
        </p:nvSpPr>
        <p:spPr>
          <a:xfrm>
            <a:off x="914400" y="1554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8A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Sixth Medical Unit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0" y="4800600"/>
            <a:ext cx="9144000" cy="338328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A0C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Department of General Medicine  |  Neurology Symposium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B55"/>
          </a:solidFill>
          <a:ln w="12700">
            <a:solidFill>
              <a:srgbClr val="0D2B5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4572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Recent Advances — Biomarkers in MND  (1/2)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20040" y="868680"/>
            <a:ext cx="8503920" cy="1261872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 w="12700">
            <a:solidFill>
              <a:srgbClr val="1565C0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868680"/>
            <a:ext cx="2743200" cy="1261872"/>
          </a:xfrm>
          <a:prstGeom prst="roundRect">
            <a:avLst>
              <a:gd name="adj" fmla="val 5797"/>
            </a:avLst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960120"/>
            <a:ext cx="2606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Neurofilament Light Chain (NfL)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457200" y="1581912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FFFFFF">
              <a:alpha val="25000"/>
            </a:srgbClr>
          </a:solidFill>
          <a:ln w="12700">
            <a:solidFill>
              <a:srgbClr val="FFFFFF">
                <a:alpha val="5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1581912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CSF &amp; Serum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3200400" y="978408"/>
            <a:ext cx="5486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Reflects axonal damage — elevated in ALS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Correlates with disease progression &amp; survival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validated biomarker — used as trial endpoint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320040" y="2258568"/>
            <a:ext cx="8503920" cy="1261872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 w="12700">
            <a:solidFill>
              <a:srgbClr val="2E7D32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0040" y="2258568"/>
            <a:ext cx="2743200" cy="1261872"/>
          </a:xfrm>
          <a:prstGeom prst="roundRect">
            <a:avLst>
              <a:gd name="adj" fmla="val 5797"/>
            </a:avLst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84048" y="2350008"/>
            <a:ext cx="2606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Phosphorylated Neurofilament Heavy (pNfH)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457200" y="2971800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FFFFFF">
              <a:alpha val="25000"/>
            </a:srgbClr>
          </a:solidFill>
          <a:ln w="12700">
            <a:solidFill>
              <a:srgbClr val="FFFFFF">
                <a:alpha val="5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" y="2971800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CSF &amp; Blood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3200400" y="2368296"/>
            <a:ext cx="5486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Marker of upper motor neuron degeneration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Useful for monitoring disease progression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 levels → faster decline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320040" y="3648456"/>
            <a:ext cx="8503920" cy="1261872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 w="12700">
            <a:solidFill>
              <a:srgbClr val="E65100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20040" y="3648456"/>
            <a:ext cx="2743200" cy="1261872"/>
          </a:xfrm>
          <a:prstGeom prst="roundRect">
            <a:avLst>
              <a:gd name="adj" fmla="val 5797"/>
            </a:avLst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84048" y="3739896"/>
            <a:ext cx="2606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TDP-43 / FUS Proteins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457200" y="4361688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FFFFFF">
              <a:alpha val="25000"/>
            </a:srgbClr>
          </a:solidFill>
          <a:ln w="12700">
            <a:solidFill>
              <a:srgbClr val="FFFFFF">
                <a:alpha val="5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4361688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CSF / Tissue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3200400" y="3758184"/>
            <a:ext cx="5486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Pathological hallmark of ALS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Abnormal cytoplasmic aggregation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Potential therapeutic target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B55"/>
          </a:solidFill>
          <a:ln w="12700">
            <a:solidFill>
              <a:srgbClr val="0D2B5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4572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Recent Advances — Biomarkers in MND  (2/2)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20040" y="914400"/>
            <a:ext cx="8503920" cy="1389888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6A1B9A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914400"/>
            <a:ext cx="2743200" cy="1389888"/>
          </a:xfrm>
          <a:prstGeom prst="roundRect">
            <a:avLst>
              <a:gd name="adj" fmla="val 5263"/>
            </a:avLst>
          </a:prstGeom>
          <a:solidFill>
            <a:srgbClr val="6A1B9A"/>
          </a:solidFill>
          <a:ln w="12700">
            <a:solidFill>
              <a:srgbClr val="6A1B9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1051560"/>
            <a:ext cx="2606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Chitotriosidase / YKL-40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457200" y="1755648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FFFFFF">
              <a:alpha val="25000"/>
            </a:srgbClr>
          </a:solidFill>
          <a:ln w="12700">
            <a:solidFill>
              <a:srgbClr val="FFFFFF">
                <a:alpha val="5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1755648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CSF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3200400" y="1051560"/>
            <a:ext cx="5486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Microglial activation marker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Reflects neuroinflammatory burden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Elevated in ALS — potential disease monitoring role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320040" y="2468880"/>
            <a:ext cx="8503920" cy="1389888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00796B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0040" y="2468880"/>
            <a:ext cx="2743200" cy="1389888"/>
          </a:xfrm>
          <a:prstGeom prst="roundRect">
            <a:avLst>
              <a:gd name="adj" fmla="val 5263"/>
            </a:avLst>
          </a:prstGeom>
          <a:solidFill>
            <a:srgbClr val="00796B"/>
          </a:solidFill>
          <a:ln w="12700">
            <a:solidFill>
              <a:srgbClr val="00796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84048" y="2606040"/>
            <a:ext cx="2606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miRNA Panels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457200" y="3310128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FFFFFF">
              <a:alpha val="25000"/>
            </a:srgbClr>
          </a:solidFill>
          <a:ln w="12700">
            <a:solidFill>
              <a:srgbClr val="FFFFFF">
                <a:alpha val="5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" y="3310128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Blood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3200400" y="2606040"/>
            <a:ext cx="5486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Circulating microRNAs — non-invasive sampling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Emerging markers for early &amp; presymptomatic diagnosis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miR-206, miR-133 linked to muscle denervation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320040" y="4160520"/>
            <a:ext cx="8503920" cy="685800"/>
          </a:xfrm>
          <a:prstGeom prst="roundRect">
            <a:avLst>
              <a:gd name="adj" fmla="val 10667"/>
            </a:avLst>
          </a:prstGeom>
          <a:solidFill>
            <a:srgbClr val="E8F4F8"/>
          </a:solidFill>
          <a:ln w="12700">
            <a:solidFill>
              <a:srgbClr val="0A7EA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4206240"/>
            <a:ext cx="8229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i="1" dirty="0">
                <a:solidFill>
                  <a:srgbClr val="0D2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NfL is the most validated biomarker — now incorporated into ALS clinical trials as a primary outcome measure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B55"/>
          </a:solidFill>
          <a:ln w="12700">
            <a:solidFill>
              <a:srgbClr val="0D2B55"/>
            </a:solidFill>
            <a:prstDash val="solid"/>
          </a:ln>
        </p:spPr>
      </p:sp>
      <p:sp>
        <p:nvSpPr>
          <p:cNvPr id="3" name="Text Title"/>
          <p:cNvSpPr/>
          <p:nvPr/>
        </p:nvSpPr>
        <p:spPr>
          <a:xfrm>
            <a:off x="365760" y="4572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</a:rPr>
              <a:t>Recent Advances — Gene Therapy in MND</a:t>
            </a:r>
            <a:endParaRPr lang="en-US" sz="2800" dirty="0"/>
          </a:p>
        </p:txBody>
      </p:sp>
      <p:sp>
        <p:nvSpPr>
          <p:cNvPr id="4" name="Text Body"/>
          <p:cNvSpPr/>
          <p:nvPr/>
        </p:nvSpPr>
        <p:spPr>
          <a:xfrm>
            <a:off x="548640" y="868680"/>
            <a:ext cx="8046720" cy="416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900" b="1" dirty="0">
                <a:solidFill>
                  <a:srgbClr val="0A7EA4"/>
                </a:solidFill>
                <a:latin typeface="Calibri" pitchFamily="34" charset="0"/>
              </a:rPr>
              <a:t>Tofersen (ASO) — FDA Accelerated Approval 2023</a:t>
            </a:r>
            <a:endParaRPr lang="en-US" sz="19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900" dirty="0">
                <a:solidFill>
                  <a:srgbClr val="1A2A3A"/>
                </a:solidFill>
                <a:latin typeface="Calibri" pitchFamily="34" charset="0"/>
              </a:rPr>
              <a:t>Antisense oligonucleotide silencing mutant SOD1 mRNA — slows progression in SOD1-ALS</a:t>
            </a:r>
            <a:endParaRPr lang="en-US" sz="1900" dirty="0"/>
          </a:p>
          <a:p>
            <a:pPr marL="0" indent="0">
              <a:lnSpc>
                <a:spcPts val="1800"/>
              </a:lnSpc>
              <a:buNone/>
            </a:pPr>
            <a:endParaRPr lang="en-US" sz="14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900" b="1" dirty="0">
                <a:solidFill>
                  <a:srgbClr val="0A7EA4"/>
                </a:solidFill>
                <a:latin typeface="Calibri" pitchFamily="34" charset="0"/>
              </a:rPr>
              <a:t>AAV9 Viral Vector Gene Delivery</a:t>
            </a:r>
            <a:endParaRPr lang="en-US" sz="19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900" dirty="0">
                <a:solidFill>
                  <a:srgbClr val="1A2A3A"/>
                </a:solidFill>
                <a:latin typeface="Calibri" pitchFamily="34" charset="0"/>
              </a:rPr>
              <a:t>Crosses blood-brain barrier; targets UMN &amp; LMN; delivers neurotrophic factors (VEGF, GDNF)</a:t>
            </a:r>
            <a:endParaRPr lang="en-US" sz="1900" dirty="0"/>
          </a:p>
          <a:p>
            <a:pPr marL="0" indent="0">
              <a:lnSpc>
                <a:spcPts val="1800"/>
              </a:lnSpc>
              <a:buNone/>
            </a:pPr>
            <a:endParaRPr lang="en-US" sz="14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900" b="1" dirty="0">
                <a:solidFill>
                  <a:srgbClr val="0A7EA4"/>
                </a:solidFill>
                <a:latin typeface="Calibri" pitchFamily="34" charset="0"/>
              </a:rPr>
              <a:t>Stem Cell Therapy (Intrathecal)</a:t>
            </a:r>
            <a:endParaRPr lang="en-US" sz="19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900" dirty="0">
                <a:solidFill>
                  <a:srgbClr val="1A2A3A"/>
                </a:solidFill>
                <a:latin typeface="Calibri" pitchFamily="34" charset="0"/>
              </a:rPr>
              <a:t>Autologous mesenchymal cells; transient strength benefit; reduced ALSFRS-R decline slope</a:t>
            </a:r>
            <a:endParaRPr lang="en-US" sz="1900" dirty="0"/>
          </a:p>
          <a:p>
            <a:pPr marL="0" indent="0">
              <a:lnSpc>
                <a:spcPts val="1800"/>
              </a:lnSpc>
              <a:buNone/>
            </a:pPr>
            <a:endParaRPr lang="en-US" sz="14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900" b="1" dirty="0">
                <a:solidFill>
                  <a:srgbClr val="0A7EA4"/>
                </a:solidFill>
                <a:latin typeface="Calibri" pitchFamily="34" charset="0"/>
              </a:rPr>
              <a:t>CRISPR Gene Editing</a:t>
            </a:r>
            <a:endParaRPr lang="en-US" sz="19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900" dirty="0">
                <a:solidFill>
                  <a:srgbClr val="1A2A3A"/>
                </a:solidFill>
                <a:latin typeface="Calibri" pitchFamily="34" charset="0"/>
              </a:rPr>
              <a:t>Correct SOD1 mutations at DNA level; pre-clinical success in SOD1-ALS models</a:t>
            </a:r>
            <a:endParaRPr lang="en-US" sz="1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B55"/>
          </a:solidFill>
          <a:ln w="12700">
            <a:solidFill>
              <a:srgbClr val="0D2B5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4572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Investigational Compounds in ALS Research</a:t>
            </a:r>
            <a:endParaRPr lang="en-US" sz="2800" dirty="0"/>
          </a:p>
        </p:txBody>
      </p:sp>
      <p:graphicFrame>
        <p:nvGraphicFramePr>
          <p:cNvPr id="2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68680"/>
          <a:ext cx="8412480" cy="4069080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Compound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B5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Stage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B5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Mechanism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B5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A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Co-enzyme Q10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A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Phase II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A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Antioxidant — mitochondrial respiration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A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Creatine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A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Phase II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A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Antioxidant — mitochondrial respiration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A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Glatiramer acetate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A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Phase II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A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Neuroprotective T-cell response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A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Minocycline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A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Phase III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A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↓ Microglial &amp; caspase activation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A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Dex-pramipexole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A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Phase II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A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Antioxidant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A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Tofersen (ASO)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A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FDA Approval 2023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A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SOD1 mRNA silencing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A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Masitinib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A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Phase III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A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Tyrosine kinase inhibitor — anti-neuroinflammatory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A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AMX0035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A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Phase II/III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A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Mitochondrial &amp; ER stress protection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0C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B55"/>
          </a:solidFill>
          <a:ln w="12700">
            <a:solidFill>
              <a:srgbClr val="0D2B5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4572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Future Directions in MND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274320" y="841248"/>
            <a:ext cx="4297680" cy="1353312"/>
          </a:xfrm>
          <a:prstGeom prst="roundRect">
            <a:avLst>
              <a:gd name="adj" fmla="val 6757"/>
            </a:avLst>
          </a:prstGeom>
          <a:solidFill>
            <a:srgbClr val="F4F8FB"/>
          </a:solidFill>
          <a:ln w="12700">
            <a:solidFill>
              <a:srgbClr val="1565C0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84048" y="1188720"/>
            <a:ext cx="621792" cy="621792"/>
          </a:xfrm>
          <a:prstGeom prst="ellipse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1188720"/>
            <a:ext cx="621792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097280" y="896112"/>
            <a:ext cx="3383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Precision Medicine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1097280" y="1335024"/>
            <a:ext cx="338328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Genotype-driven therapy</a:t>
            </a:r>
            <a:endParaRPr lang="en-US" sz="1500" dirty="0"/>
          </a:p>
          <a:p>
            <a:pPr marL="0" indent="0">
              <a:buNone/>
            </a:pPr>
            <a:r>
              <a:rPr lang="en-US" sz="15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SOD1 · C9orf72 · FUS · TDP-43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800600" y="841248"/>
            <a:ext cx="4297680" cy="1353312"/>
          </a:xfrm>
          <a:prstGeom prst="roundRect">
            <a:avLst>
              <a:gd name="adj" fmla="val 6757"/>
            </a:avLst>
          </a:prstGeom>
          <a:solidFill>
            <a:srgbClr val="F4F8FB"/>
          </a:solidFill>
          <a:ln w="12700">
            <a:solidFill>
              <a:srgbClr val="2E7D32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910328" y="1188720"/>
            <a:ext cx="621792" cy="621792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910328" y="1188720"/>
            <a:ext cx="621792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623560" y="896112"/>
            <a:ext cx="3383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Biomarker-Guided Trials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5623560" y="1335024"/>
            <a:ext cx="338328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NfL &amp; pNfH as surrogate</a:t>
            </a:r>
            <a:endParaRPr lang="en-US" sz="1500" dirty="0"/>
          </a:p>
          <a:p>
            <a:pPr marL="0" indent="0">
              <a:buNone/>
            </a:pPr>
            <a:r>
              <a:rPr lang="en-US" sz="15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endpoints for drug trials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274320" y="2322576"/>
            <a:ext cx="4297680" cy="1353312"/>
          </a:xfrm>
          <a:prstGeom prst="roundRect">
            <a:avLst>
              <a:gd name="adj" fmla="val 6757"/>
            </a:avLst>
          </a:prstGeom>
          <a:solidFill>
            <a:srgbClr val="F4F8FB"/>
          </a:solidFill>
          <a:ln w="12700">
            <a:solidFill>
              <a:srgbClr val="E65100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84048" y="2670048"/>
            <a:ext cx="621792" cy="621792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84048" y="2670048"/>
            <a:ext cx="621792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097280" y="2377440"/>
            <a:ext cx="3383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CRISPR Gene Editing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1097280" y="2816352"/>
            <a:ext cx="338328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Correct mutations at DNA level</a:t>
            </a:r>
            <a:endParaRPr lang="en-US" sz="1500" dirty="0"/>
          </a:p>
          <a:p>
            <a:pPr marL="0" indent="0">
              <a:buNone/>
            </a:pPr>
            <a:r>
              <a:rPr lang="en-US" sz="15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Pre-clinical SOD1-ALS success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4800600" y="2322576"/>
            <a:ext cx="4297680" cy="1353312"/>
          </a:xfrm>
          <a:prstGeom prst="roundRect">
            <a:avLst>
              <a:gd name="adj" fmla="val 6757"/>
            </a:avLst>
          </a:prstGeom>
          <a:solidFill>
            <a:srgbClr val="F4F8FB"/>
          </a:solidFill>
          <a:ln w="12700">
            <a:solidFill>
              <a:srgbClr val="6A1B9A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910328" y="2670048"/>
            <a:ext cx="621792" cy="621792"/>
          </a:xfrm>
          <a:prstGeom prst="ellipse">
            <a:avLst/>
          </a:prstGeom>
          <a:solidFill>
            <a:srgbClr val="6A1B9A"/>
          </a:solidFill>
          <a:ln w="12700">
            <a:solidFill>
              <a:srgbClr val="6A1B9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910328" y="2670048"/>
            <a:ext cx="621792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5623560" y="2377440"/>
            <a:ext cx="3383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6A1B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Neuroprotection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5623560" y="2816352"/>
            <a:ext cx="338328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Neuroinflammation · Mitochondria</a:t>
            </a:r>
            <a:endParaRPr lang="en-US" sz="1500" dirty="0"/>
          </a:p>
          <a:p>
            <a:pPr marL="0" indent="0">
              <a:buNone/>
            </a:pPr>
            <a:r>
              <a:rPr lang="en-US" sz="15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Protein aggregation pathways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274320" y="3803904"/>
            <a:ext cx="4297680" cy="1353312"/>
          </a:xfrm>
          <a:prstGeom prst="roundRect">
            <a:avLst>
              <a:gd name="adj" fmla="val 6757"/>
            </a:avLst>
          </a:prstGeom>
          <a:solidFill>
            <a:srgbClr val="F4F8FB"/>
          </a:solidFill>
          <a:ln w="12700">
            <a:solidFill>
              <a:srgbClr val="00796B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84048" y="4151376"/>
            <a:ext cx="621792" cy="621792"/>
          </a:xfrm>
          <a:prstGeom prst="ellipse">
            <a:avLst/>
          </a:prstGeom>
          <a:solidFill>
            <a:srgbClr val="00796B"/>
          </a:solidFill>
          <a:ln w="12700">
            <a:solidFill>
              <a:srgbClr val="00796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84048" y="4151376"/>
            <a:ext cx="621792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1097280" y="3858768"/>
            <a:ext cx="3383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079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&amp; Digital Biomarkers</a:t>
            </a:r>
            <a:endParaRPr lang="en-US" sz="1700" dirty="0"/>
          </a:p>
        </p:txBody>
      </p:sp>
      <p:sp>
        <p:nvSpPr>
          <p:cNvPr id="28" name="Text 26"/>
          <p:cNvSpPr/>
          <p:nvPr/>
        </p:nvSpPr>
        <p:spPr>
          <a:xfrm>
            <a:off x="1097280" y="4297680"/>
            <a:ext cx="338328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ML models for disease trajectory</a:t>
            </a:r>
            <a:endParaRPr lang="en-US" sz="1500" dirty="0"/>
          </a:p>
          <a:p>
            <a:pPr marL="0" indent="0">
              <a:buNone/>
            </a:pPr>
            <a:r>
              <a:rPr lang="en-US" sz="15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Wearables for passive monitoring</a:t>
            </a:r>
            <a:endParaRPr lang="en-US" sz="1500" dirty="0"/>
          </a:p>
        </p:txBody>
      </p:sp>
      <p:sp>
        <p:nvSpPr>
          <p:cNvPr id="29" name="Shape 27"/>
          <p:cNvSpPr/>
          <p:nvPr/>
        </p:nvSpPr>
        <p:spPr>
          <a:xfrm>
            <a:off x="4800600" y="3803904"/>
            <a:ext cx="4297680" cy="1353312"/>
          </a:xfrm>
          <a:prstGeom prst="roundRect">
            <a:avLst>
              <a:gd name="adj" fmla="val 6757"/>
            </a:avLst>
          </a:prstGeom>
          <a:solidFill>
            <a:srgbClr val="F4F8FB"/>
          </a:solidFill>
          <a:ln w="12700">
            <a:solidFill>
              <a:srgbClr val="0A7EA4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4910328" y="4151376"/>
            <a:ext cx="621792" cy="621792"/>
          </a:xfrm>
          <a:prstGeom prst="ellipse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910328" y="4151376"/>
            <a:ext cx="621792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5623560" y="3858768"/>
            <a:ext cx="3383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A7E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MND Registries</a:t>
            </a:r>
            <a:endParaRPr lang="en-US" sz="1700" dirty="0"/>
          </a:p>
        </p:txBody>
      </p:sp>
      <p:sp>
        <p:nvSpPr>
          <p:cNvPr id="33" name="Text 31"/>
          <p:cNvSpPr/>
          <p:nvPr/>
        </p:nvSpPr>
        <p:spPr>
          <a:xfrm>
            <a:off x="5623560" y="4297680"/>
            <a:ext cx="338328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MinE — international</a:t>
            </a:r>
            <a:endParaRPr lang="en-US" sz="1500" dirty="0"/>
          </a:p>
          <a:p>
            <a:pPr marL="0" indent="0">
              <a:buNone/>
            </a:pPr>
            <a:r>
              <a:rPr lang="en-US" sz="15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collaboration for genetic targets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B55"/>
          </a:solidFill>
          <a:ln w="12700">
            <a:solidFill>
              <a:srgbClr val="0D2B5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4572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MND Management — At a Glance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274320" y="841248"/>
            <a:ext cx="2057400" cy="406908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1565C0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841248"/>
            <a:ext cx="2057400" cy="566928"/>
          </a:xfrm>
          <a:prstGeom prst="roundRect">
            <a:avLst>
              <a:gd name="adj" fmla="val 16129"/>
            </a:avLst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841248"/>
            <a:ext cx="20574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DIAGNOSIS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384048" y="1508760"/>
            <a:ext cx="1847088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5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+ EMG + NCS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384048" y="2313432"/>
            <a:ext cx="1847088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5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MRI brain &amp; spine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384048" y="3118104"/>
            <a:ext cx="1847088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5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King's / MiToS staging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384048" y="3922776"/>
            <a:ext cx="1847088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5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ALSFRS-R baseline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2450592" y="841248"/>
            <a:ext cx="2057400" cy="406908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C0392B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2450592" y="841248"/>
            <a:ext cx="2057400" cy="566928"/>
          </a:xfrm>
          <a:prstGeom prst="roundRect">
            <a:avLst>
              <a:gd name="adj" fmla="val 16129"/>
            </a:avLst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450592" y="841248"/>
            <a:ext cx="20574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PHARMACOTHERAPY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2560320" y="1508760"/>
            <a:ext cx="1847088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5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Riluzole 50 mg BD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2560320" y="2313432"/>
            <a:ext cx="1847088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5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Edaravone (selected)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2560320" y="3118104"/>
            <a:ext cx="1847088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5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Symptom drugs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2560320" y="3922776"/>
            <a:ext cx="1847088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5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(Spasticity, sialorrhoea, PBA)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4626864" y="841248"/>
            <a:ext cx="2057400" cy="406908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2E7D32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626864" y="841248"/>
            <a:ext cx="2057400" cy="566928"/>
          </a:xfrm>
          <a:prstGeom prst="roundRect">
            <a:avLst>
              <a:gd name="adj" fmla="val 16129"/>
            </a:avLst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626864" y="841248"/>
            <a:ext cx="20574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MDT CARE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4736592" y="1508760"/>
            <a:ext cx="1847088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5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Respiratory care &amp; NIV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4736592" y="2313432"/>
            <a:ext cx="1847088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5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Nutritional support / PEG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4736592" y="3118104"/>
            <a:ext cx="1847088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5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Speech &amp; AAC devices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4736592" y="3922776"/>
            <a:ext cx="1847088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5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Physiotherapy / OT</a:t>
            </a:r>
            <a:endParaRPr lang="en-US" sz="1500" dirty="0"/>
          </a:p>
        </p:txBody>
      </p:sp>
      <p:sp>
        <p:nvSpPr>
          <p:cNvPr id="25" name="Shape 23"/>
          <p:cNvSpPr/>
          <p:nvPr/>
        </p:nvSpPr>
        <p:spPr>
          <a:xfrm>
            <a:off x="6803136" y="841248"/>
            <a:ext cx="2057400" cy="406908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6A1B9A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6803136" y="841248"/>
            <a:ext cx="2057400" cy="566928"/>
          </a:xfrm>
          <a:prstGeom prst="roundRect">
            <a:avLst>
              <a:gd name="adj" fmla="val 16129"/>
            </a:avLst>
          </a:prstGeom>
          <a:solidFill>
            <a:srgbClr val="6A1B9A"/>
          </a:solidFill>
          <a:ln w="12700">
            <a:solidFill>
              <a:srgbClr val="6A1B9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803136" y="841248"/>
            <a:ext cx="20574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EMERGING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6912864" y="1508760"/>
            <a:ext cx="1847088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5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NfL biomarker monitoring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6912864" y="2313432"/>
            <a:ext cx="1847088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5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Tofersen (SOD1-ALS)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6912864" y="3118104"/>
            <a:ext cx="1847088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5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trial enrolment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6912864" y="3922776"/>
            <a:ext cx="1847088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5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Palliative care — early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D2B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Take Home Messages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914400" y="868680"/>
            <a:ext cx="7315200" cy="0"/>
          </a:xfrm>
          <a:prstGeom prst="line">
            <a:avLst/>
          </a:prstGeom>
          <a:noFill/>
          <a:ln w="12700">
            <a:solidFill>
              <a:srgbClr val="E8A02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11480" y="1033272"/>
            <a:ext cx="512064" cy="512064"/>
          </a:xfrm>
          <a:prstGeom prst="ellipse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03327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D2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051560" y="987552"/>
            <a:ext cx="77266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MND is progressive — early MDT involvement from diagnosis is essential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411480" y="1700784"/>
            <a:ext cx="512064" cy="512064"/>
          </a:xfrm>
          <a:prstGeom prst="ellipse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70078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D2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051560" y="1655064"/>
            <a:ext cx="77266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Riluzole — only proven disease-modifying drug; Edaravone for selected early ALS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411480" y="2368296"/>
            <a:ext cx="512064" cy="512064"/>
          </a:xfrm>
          <a:prstGeom prst="ellipse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11480" y="236829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D2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051560" y="2322576"/>
            <a:ext cx="77266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Respiratory failure — #1 cause of death; monitor FVC; NIV when FVC &lt; 50%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411480" y="3035808"/>
            <a:ext cx="512064" cy="512064"/>
          </a:xfrm>
          <a:prstGeom prst="ellipse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11480" y="303580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D2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051560" y="2990088"/>
            <a:ext cx="77266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Nutrition &amp; PEG timing — significantly impact QoL and survival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411480" y="3703320"/>
            <a:ext cx="512064" cy="512064"/>
          </a:xfrm>
          <a:prstGeom prst="ellipse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11480" y="370332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D2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051560" y="3657600"/>
            <a:ext cx="77266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NfL — most validated biomarker; Tofersen — breakthrough for SOD1-ALS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411480" y="4370832"/>
            <a:ext cx="512064" cy="512064"/>
          </a:xfrm>
          <a:prstGeom prst="ellipse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11480" y="437083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D2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051560" y="4325112"/>
            <a:ext cx="77266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Palliative care — integrate early; advance planning &amp; family support paramount</a:t>
            </a:r>
            <a:endParaRPr lang="en-US" sz="1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D2B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103120"/>
            <a:ext cx="8229600" cy="0"/>
          </a:xfrm>
          <a:prstGeom prst="line">
            <a:avLst/>
          </a:prstGeom>
          <a:noFill/>
          <a:ln w="12700">
            <a:solidFill>
              <a:srgbClr val="E8A02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3291840"/>
            <a:ext cx="8229600" cy="0"/>
          </a:xfrm>
          <a:prstGeom prst="line">
            <a:avLst/>
          </a:prstGeom>
          <a:noFill/>
          <a:ln w="12700">
            <a:solidFill>
              <a:srgbClr val="E8A02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1887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914400" y="2240280"/>
            <a:ext cx="7315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A0C0E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"The patient needs a champion.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i="1" dirty="0">
                <a:solidFill>
                  <a:srgbClr val="A0C0E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 MND, that champion is the multidisciplinary team."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457200" y="33832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457200" y="45720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090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Department of General Medicine  ·  Neurology Symposium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0D2B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Overview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457200" y="822960"/>
            <a:ext cx="8229600" cy="0"/>
          </a:xfrm>
          <a:prstGeom prst="line">
            <a:avLst/>
          </a:prstGeom>
          <a:noFill/>
          <a:ln w="12700">
            <a:solidFill>
              <a:srgbClr val="0A7EA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1005840"/>
            <a:ext cx="8229600" cy="621792"/>
          </a:xfrm>
          <a:prstGeom prst="roundRect">
            <a:avLst>
              <a:gd name="adj" fmla="val 10294"/>
            </a:avLst>
          </a:prstGeom>
          <a:solidFill>
            <a:srgbClr val="E8F4F8"/>
          </a:solidFill>
          <a:ln w="12700">
            <a:solidFill>
              <a:srgbClr val="0A7EA4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02920" y="1078992"/>
            <a:ext cx="502920" cy="475488"/>
          </a:xfrm>
          <a:prstGeom prst="roundRect">
            <a:avLst>
              <a:gd name="adj" fmla="val 9615"/>
            </a:avLst>
          </a:prstGeom>
          <a:solidFill>
            <a:srgbClr val="0D2B55"/>
          </a:solidFill>
          <a:ln w="12700">
            <a:solidFill>
              <a:srgbClr val="0D2B5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1078992"/>
            <a:ext cx="5029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097280" y="1097280"/>
            <a:ext cx="74066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D2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Disease Progression &amp; Prognosis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457200" y="1755648"/>
            <a:ext cx="8229600" cy="621792"/>
          </a:xfrm>
          <a:prstGeom prst="roundRect">
            <a:avLst>
              <a:gd name="adj" fmla="val 10294"/>
            </a:avLst>
          </a:prstGeom>
          <a:solidFill>
            <a:srgbClr val="FFFFFF"/>
          </a:solidFill>
          <a:ln w="12700">
            <a:solidFill>
              <a:srgbClr val="0A7EA4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502920" y="1828800"/>
            <a:ext cx="502920" cy="475488"/>
          </a:xfrm>
          <a:prstGeom prst="roundRect">
            <a:avLst>
              <a:gd name="adj" fmla="val 9615"/>
            </a:avLst>
          </a:prstGeom>
          <a:solidFill>
            <a:srgbClr val="0D2B55"/>
          </a:solidFill>
          <a:ln w="12700">
            <a:solidFill>
              <a:srgbClr val="0D2B5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" y="1828800"/>
            <a:ext cx="5029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097280" y="1847088"/>
            <a:ext cx="74066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D2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Pharmacological Management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457200" y="2505456"/>
            <a:ext cx="8229600" cy="621792"/>
          </a:xfrm>
          <a:prstGeom prst="roundRect">
            <a:avLst>
              <a:gd name="adj" fmla="val 10294"/>
            </a:avLst>
          </a:prstGeom>
          <a:solidFill>
            <a:srgbClr val="E8F4F8"/>
          </a:solidFill>
          <a:ln w="12700">
            <a:solidFill>
              <a:srgbClr val="0A7EA4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502920" y="2578608"/>
            <a:ext cx="502920" cy="475488"/>
          </a:xfrm>
          <a:prstGeom prst="roundRect">
            <a:avLst>
              <a:gd name="adj" fmla="val 9615"/>
            </a:avLst>
          </a:prstGeom>
          <a:solidFill>
            <a:srgbClr val="0D2B55"/>
          </a:solidFill>
          <a:ln w="12700">
            <a:solidFill>
              <a:srgbClr val="0D2B5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02920" y="2578608"/>
            <a:ext cx="5029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097280" y="2596896"/>
            <a:ext cx="74066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D2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Multidisciplinary Care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457200" y="3255264"/>
            <a:ext cx="8229600" cy="621792"/>
          </a:xfrm>
          <a:prstGeom prst="roundRect">
            <a:avLst>
              <a:gd name="adj" fmla="val 10294"/>
            </a:avLst>
          </a:prstGeom>
          <a:solidFill>
            <a:srgbClr val="FFFFFF"/>
          </a:solidFill>
          <a:ln w="12700">
            <a:solidFill>
              <a:srgbClr val="0A7EA4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502920" y="3328416"/>
            <a:ext cx="502920" cy="475488"/>
          </a:xfrm>
          <a:prstGeom prst="roundRect">
            <a:avLst>
              <a:gd name="adj" fmla="val 9615"/>
            </a:avLst>
          </a:prstGeom>
          <a:solidFill>
            <a:srgbClr val="0D2B55"/>
          </a:solidFill>
          <a:ln w="12700">
            <a:solidFill>
              <a:srgbClr val="0D2B5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02920" y="3328416"/>
            <a:ext cx="5029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1097280" y="3346704"/>
            <a:ext cx="74066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D2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Recent Advances — Biomarkers &amp; Gene Therapy</a:t>
            </a:r>
            <a:endParaRPr lang="en-US" sz="1700" dirty="0"/>
          </a:p>
        </p:txBody>
      </p:sp>
      <p:sp>
        <p:nvSpPr>
          <p:cNvPr id="20" name="Shape 18"/>
          <p:cNvSpPr/>
          <p:nvPr/>
        </p:nvSpPr>
        <p:spPr>
          <a:xfrm>
            <a:off x="457200" y="4005072"/>
            <a:ext cx="8229600" cy="621792"/>
          </a:xfrm>
          <a:prstGeom prst="roundRect">
            <a:avLst>
              <a:gd name="adj" fmla="val 10294"/>
            </a:avLst>
          </a:prstGeom>
          <a:solidFill>
            <a:srgbClr val="E8F4F8"/>
          </a:solidFill>
          <a:ln w="12700">
            <a:solidFill>
              <a:srgbClr val="0A7EA4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502920" y="4078224"/>
            <a:ext cx="502920" cy="475488"/>
          </a:xfrm>
          <a:prstGeom prst="roundRect">
            <a:avLst>
              <a:gd name="adj" fmla="val 9615"/>
            </a:avLst>
          </a:prstGeom>
          <a:solidFill>
            <a:srgbClr val="0D2B55"/>
          </a:solidFill>
          <a:ln w="12700">
            <a:solidFill>
              <a:srgbClr val="0D2B5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02920" y="4078224"/>
            <a:ext cx="5029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1097280" y="4096512"/>
            <a:ext cx="74066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D2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Future Directions &amp; Take Home Message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D2B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B55"/>
          </a:solidFill>
          <a:ln w="12700">
            <a:solidFill>
              <a:srgbClr val="0D2B5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4572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Disease Progression — Natural History of ALS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874520"/>
            <a:ext cx="8229600" cy="109728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627632"/>
            <a:ext cx="502920" cy="502920"/>
          </a:xfrm>
          <a:prstGeom prst="ellipse">
            <a:avLst/>
          </a:prstGeom>
          <a:solidFill>
            <a:srgbClr val="28A745"/>
          </a:solidFill>
          <a:ln w="12700">
            <a:solidFill>
              <a:srgbClr val="28A74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28600" y="868680"/>
            <a:ext cx="1143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Symptom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Onset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274320" y="2212848"/>
            <a:ext cx="1051560" cy="594360"/>
          </a:xfrm>
          <a:prstGeom prst="roundRect">
            <a:avLst>
              <a:gd name="adj" fmla="val 9231"/>
            </a:avLst>
          </a:prstGeom>
          <a:solidFill>
            <a:srgbClr val="FFFFFF">
              <a:alpha val="15000"/>
            </a:srgbClr>
          </a:solidFill>
          <a:ln w="12700">
            <a:solidFill>
              <a:srgbClr val="0A7EA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4320" y="2212848"/>
            <a:ext cx="1051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Asymmetric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weakness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834640" y="1627632"/>
            <a:ext cx="502920" cy="502920"/>
          </a:xfrm>
          <a:prstGeom prst="ellipse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514600" y="868680"/>
            <a:ext cx="1143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Diagnosis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~12 mo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2560320" y="2212848"/>
            <a:ext cx="1051560" cy="594360"/>
          </a:xfrm>
          <a:prstGeom prst="roundRect">
            <a:avLst>
              <a:gd name="adj" fmla="val 9231"/>
            </a:avLst>
          </a:prstGeom>
          <a:solidFill>
            <a:srgbClr val="FFFFFF">
              <a:alpha val="15000"/>
            </a:srgbClr>
          </a:solidFill>
          <a:ln w="12700">
            <a:solidFill>
              <a:srgbClr val="0A7EA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560320" y="2212848"/>
            <a:ext cx="1051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Escorial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criteria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120640" y="1627632"/>
            <a:ext cx="502920" cy="502920"/>
          </a:xfrm>
          <a:prstGeom prst="ellipse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800600" y="868680"/>
            <a:ext cx="1143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Bulbar /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4846320" y="2212848"/>
            <a:ext cx="1051560" cy="594360"/>
          </a:xfrm>
          <a:prstGeom prst="roundRect">
            <a:avLst>
              <a:gd name="adj" fmla="val 9231"/>
            </a:avLst>
          </a:prstGeom>
          <a:solidFill>
            <a:srgbClr val="FFFFFF">
              <a:alpha val="15000"/>
            </a:srgbClr>
          </a:solidFill>
          <a:ln w="12700">
            <a:solidFill>
              <a:srgbClr val="0A7EA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46320" y="2212848"/>
            <a:ext cx="1051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Dysphagia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Dysarthria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406640" y="1627632"/>
            <a:ext cx="502920" cy="50292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086600" y="868680"/>
            <a:ext cx="1143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Ventilatory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7132320" y="2212848"/>
            <a:ext cx="1051560" cy="594360"/>
          </a:xfrm>
          <a:prstGeom prst="roundRect">
            <a:avLst>
              <a:gd name="adj" fmla="val 9231"/>
            </a:avLst>
          </a:prstGeom>
          <a:solidFill>
            <a:srgbClr val="FFFFFF">
              <a:alpha val="15000"/>
            </a:srgbClr>
          </a:solidFill>
          <a:ln w="12700">
            <a:solidFill>
              <a:srgbClr val="0A7EA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132320" y="2212848"/>
            <a:ext cx="1051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NIV / IMV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required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365760" y="2999232"/>
            <a:ext cx="8412480" cy="658368"/>
          </a:xfrm>
          <a:prstGeom prst="roundRect">
            <a:avLst>
              <a:gd name="adj" fmla="val 11111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3035808"/>
            <a:ext cx="8229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Median Survival (ALS): 3–5 years from symptom onset   |   10% survive &gt; 10 years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457200" y="336499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A0D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PLS: &gt; 20 years   |   PMA: ~5 years   |   PBP: 1–3 years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365760" y="3767328"/>
            <a:ext cx="8412480" cy="1188720"/>
          </a:xfrm>
          <a:prstGeom prst="roundRect">
            <a:avLst>
              <a:gd name="adj" fmla="val 6154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0A7EA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02920" y="3822192"/>
            <a:ext cx="8138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ALSFRS-R  —  48-point functional scale tracking: Bulbar (12) + Fine Motor (12) + Gross Motor (12) + Respiratory (12)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502920" y="4251960"/>
            <a:ext cx="8138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A0D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Rate of decline on ALSFRS-R is the strongest predictor of survival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B55"/>
          </a:solidFill>
          <a:ln w="12700">
            <a:solidFill>
              <a:srgbClr val="0D2B5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4572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Prognostic Factors in MND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320040" y="822960"/>
            <a:ext cx="4206240" cy="502920"/>
          </a:xfrm>
          <a:prstGeom prst="roundRect">
            <a:avLst>
              <a:gd name="adj" fmla="val 14545"/>
            </a:avLst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822960"/>
            <a:ext cx="4206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  Poor Prognosis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320040" y="1417320"/>
            <a:ext cx="4206240" cy="420624"/>
          </a:xfrm>
          <a:prstGeom prst="roundRect">
            <a:avLst>
              <a:gd name="adj" fmla="val 10870"/>
            </a:avLst>
          </a:prstGeom>
          <a:solidFill>
            <a:srgbClr val="FFF0EE"/>
          </a:solidFill>
          <a:ln w="12700">
            <a:solidFill>
              <a:srgbClr val="F0C0B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453896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Bulbar onset  (survival ≈ 1–2 years)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20040" y="1892808"/>
            <a:ext cx="4206240" cy="420624"/>
          </a:xfrm>
          <a:prstGeom prst="roundRect">
            <a:avLst>
              <a:gd name="adj" fmla="val 10870"/>
            </a:avLst>
          </a:prstGeom>
          <a:solidFill>
            <a:srgbClr val="FFFFFF"/>
          </a:solidFill>
          <a:ln w="12700">
            <a:solidFill>
              <a:srgbClr val="F0C0B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929384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Older age at onset  (&gt; 65 years)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320040" y="2368296"/>
            <a:ext cx="4206240" cy="420624"/>
          </a:xfrm>
          <a:prstGeom prst="roundRect">
            <a:avLst>
              <a:gd name="adj" fmla="val 10870"/>
            </a:avLst>
          </a:prstGeom>
          <a:solidFill>
            <a:srgbClr val="FFF0EE"/>
          </a:solidFill>
          <a:ln w="12700">
            <a:solidFill>
              <a:srgbClr val="F0C0B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02920" y="2404872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Rapid FVC decline  (&lt; 2% / month)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320040" y="2843784"/>
            <a:ext cx="4206240" cy="420624"/>
          </a:xfrm>
          <a:prstGeom prst="roundRect">
            <a:avLst>
              <a:gd name="adj" fmla="val 10870"/>
            </a:avLst>
          </a:prstGeom>
          <a:solidFill>
            <a:srgbClr val="FFFFFF"/>
          </a:solidFill>
          <a:ln w="12700">
            <a:solidFill>
              <a:srgbClr val="F0C0B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02920" y="2880360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 diagnostic delay  (&lt; 6 months)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320040" y="3319272"/>
            <a:ext cx="4206240" cy="420624"/>
          </a:xfrm>
          <a:prstGeom prst="roundRect">
            <a:avLst>
              <a:gd name="adj" fmla="val 10870"/>
            </a:avLst>
          </a:prstGeom>
          <a:solidFill>
            <a:srgbClr val="FFF0EE"/>
          </a:solidFill>
          <a:ln w="12700">
            <a:solidFill>
              <a:srgbClr val="F0C0B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02920" y="335584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body weight / BMI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320040" y="3794760"/>
            <a:ext cx="4206240" cy="420624"/>
          </a:xfrm>
          <a:prstGeom prst="roundRect">
            <a:avLst>
              <a:gd name="adj" fmla="val 10870"/>
            </a:avLst>
          </a:prstGeom>
          <a:solidFill>
            <a:srgbClr val="FFFFFF"/>
          </a:solidFill>
          <a:ln w="12700">
            <a:solidFill>
              <a:srgbClr val="F0C0B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02920" y="3831336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 respiratory compromise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320040" y="4270248"/>
            <a:ext cx="4206240" cy="420624"/>
          </a:xfrm>
          <a:prstGeom prst="roundRect">
            <a:avLst>
              <a:gd name="adj" fmla="val 10870"/>
            </a:avLst>
          </a:prstGeom>
          <a:solidFill>
            <a:srgbClr val="FFF0EE"/>
          </a:solidFill>
          <a:ln w="12700">
            <a:solidFill>
              <a:srgbClr val="F0C0B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02920" y="4306824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Cognitive / FTD features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4754880" y="822960"/>
            <a:ext cx="4069080" cy="502920"/>
          </a:xfrm>
          <a:prstGeom prst="roundRect">
            <a:avLst>
              <a:gd name="adj" fmla="val 14545"/>
            </a:avLst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54880" y="822960"/>
            <a:ext cx="4069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↑  Favorable Prognosis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754880" y="1417320"/>
            <a:ext cx="4069080" cy="420624"/>
          </a:xfrm>
          <a:prstGeom prst="roundRect">
            <a:avLst>
              <a:gd name="adj" fmla="val 10870"/>
            </a:avLst>
          </a:prstGeom>
          <a:solidFill>
            <a:srgbClr val="EFF8F0"/>
          </a:solidFill>
          <a:ln w="12700">
            <a:solidFill>
              <a:srgbClr val="A8D8A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919472" y="1453896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Limb onset  (especially young patients)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4754880" y="1892808"/>
            <a:ext cx="4069080" cy="420624"/>
          </a:xfrm>
          <a:prstGeom prst="roundRect">
            <a:avLst>
              <a:gd name="adj" fmla="val 10870"/>
            </a:avLst>
          </a:prstGeom>
          <a:solidFill>
            <a:srgbClr val="FFFFFF"/>
          </a:solidFill>
          <a:ln w="12700">
            <a:solidFill>
              <a:srgbClr val="A8D8AC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919472" y="1929384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 &lt; 45 years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4754880" y="2368296"/>
            <a:ext cx="4069080" cy="420624"/>
          </a:xfrm>
          <a:prstGeom prst="roundRect">
            <a:avLst>
              <a:gd name="adj" fmla="val 10870"/>
            </a:avLst>
          </a:prstGeom>
          <a:solidFill>
            <a:srgbClr val="EFF8F0"/>
          </a:solidFill>
          <a:ln w="12700">
            <a:solidFill>
              <a:srgbClr val="A8D8A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919472" y="2404872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 rate of progression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4754880" y="2843784"/>
            <a:ext cx="4069080" cy="420624"/>
          </a:xfrm>
          <a:prstGeom prst="roundRect">
            <a:avLst>
              <a:gd name="adj" fmla="val 10870"/>
            </a:avLst>
          </a:prstGeom>
          <a:solidFill>
            <a:srgbClr val="FFFFFF"/>
          </a:solidFill>
          <a:ln w="12700">
            <a:solidFill>
              <a:srgbClr val="A8D8A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919472" y="2880360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Preserved respiratory function</a:t>
            </a:r>
            <a:endParaRPr lang="en-US" sz="1400" dirty="0"/>
          </a:p>
        </p:txBody>
      </p:sp>
      <p:sp>
        <p:nvSpPr>
          <p:cNvPr id="30" name="Shape 28"/>
          <p:cNvSpPr/>
          <p:nvPr/>
        </p:nvSpPr>
        <p:spPr>
          <a:xfrm>
            <a:off x="4754880" y="3319272"/>
            <a:ext cx="4069080" cy="420624"/>
          </a:xfrm>
          <a:prstGeom prst="roundRect">
            <a:avLst>
              <a:gd name="adj" fmla="val 10870"/>
            </a:avLst>
          </a:prstGeom>
          <a:solidFill>
            <a:srgbClr val="EFF8F0"/>
          </a:solidFill>
          <a:ln w="12700">
            <a:solidFill>
              <a:srgbClr val="A8D8AC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919472" y="3355848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Absence of FTD / cognitive change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4754880" y="3794760"/>
            <a:ext cx="4069080" cy="420624"/>
          </a:xfrm>
          <a:prstGeom prst="roundRect">
            <a:avLst>
              <a:gd name="adj" fmla="val 10870"/>
            </a:avLst>
          </a:prstGeom>
          <a:solidFill>
            <a:srgbClr val="FFFFFF"/>
          </a:solidFill>
          <a:ln w="12700">
            <a:solidFill>
              <a:srgbClr val="A8D8AC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919472" y="3831336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 BMI / good nutritional status</a:t>
            </a:r>
            <a:endParaRPr lang="en-US" sz="1400" dirty="0"/>
          </a:p>
        </p:txBody>
      </p:sp>
      <p:sp>
        <p:nvSpPr>
          <p:cNvPr id="34" name="Shape 32"/>
          <p:cNvSpPr/>
          <p:nvPr/>
        </p:nvSpPr>
        <p:spPr>
          <a:xfrm>
            <a:off x="4754880" y="4270248"/>
            <a:ext cx="4069080" cy="420624"/>
          </a:xfrm>
          <a:prstGeom prst="roundRect">
            <a:avLst>
              <a:gd name="adj" fmla="val 10870"/>
            </a:avLst>
          </a:prstGeom>
          <a:solidFill>
            <a:srgbClr val="EFF8F0"/>
          </a:solidFill>
          <a:ln w="12700">
            <a:solidFill>
              <a:srgbClr val="A8D8AC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919472" y="4306824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 MDT intervention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365760" y="4846320"/>
            <a:ext cx="8412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5A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King's College Staging (I–IV) &amp; MiToS system quantify functional decline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B55"/>
          </a:solidFill>
          <a:ln w="12700">
            <a:solidFill>
              <a:srgbClr val="0D2B5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4572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Pharmacological Management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320040" y="841248"/>
            <a:ext cx="4160520" cy="4069080"/>
          </a:xfrm>
          <a:prstGeom prst="roundRect">
            <a:avLst>
              <a:gd name="adj" fmla="val 2247"/>
            </a:avLst>
          </a:prstGeom>
          <a:solidFill>
            <a:srgbClr val="E8F4F8"/>
          </a:solidFill>
          <a:ln w="12700">
            <a:solidFill>
              <a:srgbClr val="0A7EA4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841248"/>
            <a:ext cx="4160520" cy="548640"/>
          </a:xfrm>
          <a:prstGeom prst="roundRect">
            <a:avLst>
              <a:gd name="adj" fmla="val 16667"/>
            </a:avLst>
          </a:prstGeom>
          <a:solidFill>
            <a:srgbClr val="0D2B55"/>
          </a:solidFill>
          <a:ln w="12700">
            <a:solidFill>
              <a:srgbClr val="0D2B5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20040" y="841248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RILUZOLE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411480" y="1426464"/>
            <a:ext cx="3977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0A7E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Drug of First Choice  |  Anti-glutamate agent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411480" y="1810512"/>
            <a:ext cx="3977640" cy="530352"/>
          </a:xfrm>
          <a:prstGeom prst="roundRect">
            <a:avLst>
              <a:gd name="adj" fmla="val 8621"/>
            </a:avLst>
          </a:prstGeom>
          <a:solidFill>
            <a:srgbClr val="FFFFFF"/>
          </a:solidFill>
          <a:ln w="12700">
            <a:solidFill>
              <a:srgbClr val="C0DCE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883664"/>
            <a:ext cx="12801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2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Mechanism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783080" y="1883664"/>
            <a:ext cx="2514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Char char="•"/>
            </a:pPr>
            <a:r>
              <a:rPr lang="en-US" sz="16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Inhibits glutamate release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411480" y="2404872"/>
            <a:ext cx="3977640" cy="530352"/>
          </a:xfrm>
          <a:prstGeom prst="roundRect">
            <a:avLst>
              <a:gd name="adj" fmla="val 8621"/>
            </a:avLst>
          </a:prstGeom>
          <a:solidFill>
            <a:srgbClr val="EAF5FB"/>
          </a:solidFill>
          <a:ln w="12700">
            <a:solidFill>
              <a:srgbClr val="C0DCE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2920" y="2478024"/>
            <a:ext cx="12801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2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783080" y="2478024"/>
            <a:ext cx="2514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Char char="•"/>
            </a:pPr>
            <a:r>
              <a:rPr lang="en-US" sz="16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Slows progression — does NOT reverse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11480" y="2999232"/>
            <a:ext cx="3977640" cy="530352"/>
          </a:xfrm>
          <a:prstGeom prst="roundRect">
            <a:avLst>
              <a:gd name="adj" fmla="val 8621"/>
            </a:avLst>
          </a:prstGeom>
          <a:solidFill>
            <a:srgbClr val="FFFFFF"/>
          </a:solidFill>
          <a:ln w="12700">
            <a:solidFill>
              <a:srgbClr val="C0DCE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02920" y="3072384"/>
            <a:ext cx="12801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2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Dose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783080" y="3072384"/>
            <a:ext cx="2514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Char char="•"/>
            </a:pPr>
            <a:r>
              <a:rPr lang="en-US" sz="16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 mg twice daily  (100 mg/day)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411480" y="3593592"/>
            <a:ext cx="3977640" cy="530352"/>
          </a:xfrm>
          <a:prstGeom prst="roundRect">
            <a:avLst>
              <a:gd name="adj" fmla="val 8621"/>
            </a:avLst>
          </a:prstGeom>
          <a:solidFill>
            <a:srgbClr val="EAF5FB"/>
          </a:solidFill>
          <a:ln w="12700">
            <a:solidFill>
              <a:srgbClr val="C0DCE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02920" y="3666744"/>
            <a:ext cx="12801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2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783080" y="3666744"/>
            <a:ext cx="2514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Char char="•"/>
            </a:pPr>
            <a:r>
              <a:rPr lang="en-US" sz="16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90% increase in 2-yr survival at 18 months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411480" y="4187952"/>
            <a:ext cx="3977640" cy="530352"/>
          </a:xfrm>
          <a:prstGeom prst="roundRect">
            <a:avLst>
              <a:gd name="adj" fmla="val 8621"/>
            </a:avLst>
          </a:prstGeom>
          <a:solidFill>
            <a:srgbClr val="FFFFFF"/>
          </a:solidFill>
          <a:ln w="12700">
            <a:solidFill>
              <a:srgbClr val="C0DCE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02920" y="4261104"/>
            <a:ext cx="12801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2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Side effects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783080" y="4261104"/>
            <a:ext cx="2514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Char char="•"/>
            </a:pPr>
            <a:r>
              <a:rPr lang="en-US" sz="16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Hepatotoxicity — monitor LFTs; nausea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4754880" y="841248"/>
            <a:ext cx="4069080" cy="4069080"/>
          </a:xfrm>
          <a:prstGeom prst="roundRect">
            <a:avLst>
              <a:gd name="adj" fmla="val 2247"/>
            </a:avLst>
          </a:prstGeom>
          <a:solidFill>
            <a:srgbClr val="F8F0FF"/>
          </a:solidFill>
          <a:ln w="12700">
            <a:solidFill>
              <a:srgbClr val="7B52AB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4754880" y="841248"/>
            <a:ext cx="4069080" cy="548640"/>
          </a:xfrm>
          <a:prstGeom prst="roundRect">
            <a:avLst>
              <a:gd name="adj" fmla="val 16667"/>
            </a:avLst>
          </a:prstGeom>
          <a:solidFill>
            <a:srgbClr val="5B2A8A"/>
          </a:solidFill>
          <a:ln w="12700">
            <a:solidFill>
              <a:srgbClr val="5B2A8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754880" y="841248"/>
            <a:ext cx="4069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EDARAVONE</a:t>
            </a:r>
            <a:endParaRPr lang="en-US" sz="2400" dirty="0"/>
          </a:p>
        </p:txBody>
      </p:sp>
      <p:sp>
        <p:nvSpPr>
          <p:cNvPr id="26" name="Text 24"/>
          <p:cNvSpPr/>
          <p:nvPr/>
        </p:nvSpPr>
        <p:spPr>
          <a:xfrm>
            <a:off x="4846320" y="1426464"/>
            <a:ext cx="3886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7B52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Radical Scavenger  |  Approved 2017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4846320" y="1810512"/>
            <a:ext cx="3886200" cy="530352"/>
          </a:xfrm>
          <a:prstGeom prst="roundRect">
            <a:avLst>
              <a:gd name="adj" fmla="val 8621"/>
            </a:avLst>
          </a:prstGeom>
          <a:solidFill>
            <a:srgbClr val="FFFFFF"/>
          </a:solidFill>
          <a:ln w="12700">
            <a:solidFill>
              <a:srgbClr val="D0B8EE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937760" y="1883664"/>
            <a:ext cx="1188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5B2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Mechanism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6126480" y="1883664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Char char="•"/>
            </a:pPr>
            <a:r>
              <a:rPr lang="en-US" sz="16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Reduces oxidative stress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4846320" y="2404872"/>
            <a:ext cx="3886200" cy="530352"/>
          </a:xfrm>
          <a:prstGeom prst="roundRect">
            <a:avLst>
              <a:gd name="adj" fmla="val 8621"/>
            </a:avLst>
          </a:prstGeom>
          <a:solidFill>
            <a:srgbClr val="F2E8FF"/>
          </a:solidFill>
          <a:ln w="12700">
            <a:solidFill>
              <a:srgbClr val="D0B8EE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937760" y="2478024"/>
            <a:ext cx="1188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5B2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6126480" y="2478024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Char char="•"/>
            </a:pPr>
            <a:r>
              <a:rPr lang="en-US" sz="16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Prevents motor neuron degeneration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4846320" y="2999232"/>
            <a:ext cx="3886200" cy="530352"/>
          </a:xfrm>
          <a:prstGeom prst="roundRect">
            <a:avLst>
              <a:gd name="adj" fmla="val 8621"/>
            </a:avLst>
          </a:prstGeom>
          <a:solidFill>
            <a:srgbClr val="FFFFFF"/>
          </a:solidFill>
          <a:ln w="12700">
            <a:solidFill>
              <a:srgbClr val="D0B8EE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937760" y="3072384"/>
            <a:ext cx="1188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5B2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Route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6126480" y="3072384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Char char="•"/>
            </a:pPr>
            <a:r>
              <a:rPr lang="en-US" sz="16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 infusion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4846320" y="3593592"/>
            <a:ext cx="3886200" cy="530352"/>
          </a:xfrm>
          <a:prstGeom prst="roundRect">
            <a:avLst>
              <a:gd name="adj" fmla="val 8621"/>
            </a:avLst>
          </a:prstGeom>
          <a:solidFill>
            <a:srgbClr val="F2E8FF"/>
          </a:solidFill>
          <a:ln w="12700">
            <a:solidFill>
              <a:srgbClr val="D0B8EE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937760" y="3666744"/>
            <a:ext cx="1188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5B2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Eligible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6126480" y="3666744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Char char="•"/>
            </a:pPr>
            <a:r>
              <a:rPr lang="en-US" sz="16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≤2 yrs onset, minimal resp. involvement, low ALSFRS-R disability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4846320" y="4187952"/>
            <a:ext cx="3886200" cy="530352"/>
          </a:xfrm>
          <a:prstGeom prst="roundRect">
            <a:avLst>
              <a:gd name="adj" fmla="val 8621"/>
            </a:avLst>
          </a:prstGeom>
          <a:solidFill>
            <a:srgbClr val="FFFFFF"/>
          </a:solidFill>
          <a:ln w="12700">
            <a:solidFill>
              <a:srgbClr val="D0B8EE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937760" y="4261104"/>
            <a:ext cx="1188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5B2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6126480" y="4261104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Char char="•"/>
            </a:pPr>
            <a:r>
              <a:rPr lang="en-US" sz="16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Slower decline over 6 months vs. placebo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B55"/>
          </a:solidFill>
          <a:ln w="12700">
            <a:solidFill>
              <a:srgbClr val="0D2B5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4572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</a:rPr>
              <a:t>Symptomatic Management</a:t>
            </a:r>
            <a:endParaRPr lang="en-US" sz="2600" dirty="0"/>
          </a:p>
        </p:txBody>
      </p:sp>
      <p:sp>
        <p:nvSpPr>
          <p:cNvPr id="4" name="Shape LeftCard"/>
          <p:cNvSpPr/>
          <p:nvPr/>
        </p:nvSpPr>
        <p:spPr>
          <a:xfrm>
            <a:off x="274320" y="822960"/>
            <a:ext cx="4114800" cy="4205400"/>
          </a:xfrm>
          <a:prstGeom prst="roundRect">
            <a:avLst>
              <a:gd name="adj" fmla="val 2247"/>
            </a:avLst>
          </a:prstGeom>
          <a:solidFill>
            <a:srgbClr val="FFFFFF"/>
          </a:solidFill>
          <a:ln w="12700">
            <a:solidFill>
              <a:srgbClr val="0A7EA4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LeftHdr"/>
          <p:cNvSpPr/>
          <p:nvPr/>
        </p:nvSpPr>
        <p:spPr>
          <a:xfrm>
            <a:off x="274320" y="822960"/>
            <a:ext cx="4114800" cy="456120"/>
          </a:xfrm>
          <a:prstGeom prst="roundRect">
            <a:avLst>
              <a:gd name="adj" fmla="val 18182"/>
            </a:avLst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</p:sp>
      <p:sp>
        <p:nvSpPr>
          <p:cNvPr id="6" name="Text LeftHdr"/>
          <p:cNvSpPr/>
          <p:nvPr/>
        </p:nvSpPr>
        <p:spPr>
          <a:xfrm>
            <a:off x="274320" y="822960"/>
            <a:ext cx="4114800" cy="456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</a:rPr>
              <a:t>Spasticity &amp; Sialorrhoea</a:t>
            </a:r>
            <a:endParaRPr lang="en-US" sz="1900" dirty="0"/>
          </a:p>
        </p:txBody>
      </p:sp>
      <p:sp>
        <p:nvSpPr>
          <p:cNvPr id="7" name="Text LeftBody"/>
          <p:cNvSpPr/>
          <p:nvPr/>
        </p:nvSpPr>
        <p:spPr>
          <a:xfrm>
            <a:off x="365760" y="1322640"/>
            <a:ext cx="3932040" cy="361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800"/>
              </a:lnSpc>
              <a:buChar char="•"/>
            </a:pPr>
            <a:r>
              <a:rPr lang="en-US" sz="1700" b="1" dirty="0">
                <a:solidFill>
                  <a:srgbClr val="0A7EA4"/>
                </a:solidFill>
                <a:latin typeface="Calibri" pitchFamily="34" charset="0"/>
              </a:rPr>
              <a:t>Spasticity — Drug Doses</a:t>
            </a:r>
            <a:endParaRPr lang="en-US" sz="1700" dirty="0"/>
          </a:p>
          <a:p>
            <a:pPr marL="0" indent="0">
              <a:lnSpc>
                <a:spcPts val="1800"/>
              </a:lnSpc>
              <a:buChar char="•"/>
            </a:pPr>
            <a:r>
              <a:rPr lang="en-US" sz="1700" b="1" dirty="0">
                <a:solidFill>
                  <a:srgbClr val="1A2A3A"/>
                </a:solidFill>
                <a:latin typeface="Calibri" pitchFamily="34" charset="0"/>
              </a:rPr>
              <a:t>Baclofen</a:t>
            </a:r>
            <a:r>
              <a:rPr lang="en-US" sz="1700" dirty="0">
                <a:solidFill>
                  <a:srgbClr val="1A2A3A"/>
                </a:solidFill>
                <a:latin typeface="Calibri" pitchFamily="34" charset="0"/>
              </a:rPr>
              <a:t>  5–10 mg BD–TDS</a:t>
            </a:r>
            <a:endParaRPr lang="en-US" sz="1700" dirty="0"/>
          </a:p>
          <a:p>
            <a:pPr marL="0" indent="0">
              <a:lnSpc>
                <a:spcPts val="1800"/>
              </a:lnSpc>
              <a:buChar char="•"/>
            </a:pPr>
            <a:r>
              <a:rPr lang="en-US" sz="1700" b="1" dirty="0">
                <a:solidFill>
                  <a:srgbClr val="1A2A3A"/>
                </a:solidFill>
                <a:latin typeface="Calibri" pitchFamily="34" charset="0"/>
              </a:rPr>
              <a:t>Tizanidine</a:t>
            </a:r>
            <a:r>
              <a:rPr lang="en-US" sz="1700" dirty="0">
                <a:solidFill>
                  <a:srgbClr val="1A2A3A"/>
                </a:solidFill>
                <a:latin typeface="Calibri" pitchFamily="34" charset="0"/>
              </a:rPr>
              <a:t>  2–4 mg BD; max 24 mg/day</a:t>
            </a:r>
            <a:endParaRPr lang="en-US" sz="1700" dirty="0"/>
          </a:p>
          <a:p>
            <a:pPr marL="0" indent="0">
              <a:lnSpc>
                <a:spcPts val="1800"/>
              </a:lnSpc>
              <a:buChar char="•"/>
            </a:pPr>
            <a:r>
              <a:rPr lang="en-US" sz="1700" b="1" dirty="0">
                <a:solidFill>
                  <a:srgbClr val="1A2A3A"/>
                </a:solidFill>
                <a:latin typeface="Calibri" pitchFamily="34" charset="0"/>
              </a:rPr>
              <a:t>Intrathecal Baclofen</a:t>
            </a:r>
            <a:r>
              <a:rPr lang="en-US" sz="1700" dirty="0">
                <a:solidFill>
                  <a:srgbClr val="1A2A3A"/>
                </a:solidFill>
                <a:latin typeface="Calibri" pitchFamily="34" charset="0"/>
              </a:rPr>
              <a:t>  severe/refractory</a:t>
            </a:r>
            <a:endParaRPr lang="en-US" sz="1700" dirty="0"/>
          </a:p>
          <a:p>
            <a:pPr marL="0" indent="0">
              <a:lnSpc>
                <a:spcPts val="1800"/>
              </a:lnSpc>
              <a:buChar char="•"/>
            </a:pPr>
            <a:endParaRPr lang="en-US" sz="1200" dirty="0"/>
          </a:p>
          <a:p>
            <a:pPr marL="0" indent="0">
              <a:lnSpc>
                <a:spcPts val="1800"/>
              </a:lnSpc>
              <a:buChar char="•"/>
            </a:pPr>
            <a:r>
              <a:rPr lang="en-US" sz="1700" b="1" dirty="0">
                <a:solidFill>
                  <a:srgbClr val="0A7EA4"/>
                </a:solidFill>
                <a:latin typeface="Calibri" pitchFamily="34" charset="0"/>
              </a:rPr>
              <a:t>Sialorrhoea</a:t>
            </a:r>
            <a:endParaRPr lang="en-US" sz="1700" dirty="0"/>
          </a:p>
          <a:p>
            <a:pPr marL="0" indent="0">
              <a:lnSpc>
                <a:spcPts val="1800"/>
              </a:lnSpc>
              <a:buChar char="•"/>
            </a:pPr>
            <a:r>
              <a:rPr lang="en-US" sz="1700" dirty="0">
                <a:solidFill>
                  <a:srgbClr val="1A2A3A"/>
                </a:solidFill>
                <a:latin typeface="Calibri" pitchFamily="34" charset="0"/>
              </a:rPr>
              <a:t>Amitriptyline / Glycopyrrolate / Atropine</a:t>
            </a:r>
            <a:endParaRPr lang="en-US" sz="1700" dirty="0"/>
          </a:p>
          <a:p>
            <a:pPr marL="0" indent="0">
              <a:lnSpc>
                <a:spcPts val="1800"/>
              </a:lnSpc>
              <a:buChar char="•"/>
            </a:pPr>
            <a:r>
              <a:rPr lang="en-US" sz="1700" dirty="0">
                <a:solidFill>
                  <a:srgbClr val="1A2A3A"/>
                </a:solidFill>
                <a:latin typeface="Calibri" pitchFamily="34" charset="0"/>
              </a:rPr>
              <a:t>Transdermal hyoscine / Botulinum toxin</a:t>
            </a:r>
            <a:endParaRPr lang="en-US" sz="1700" dirty="0"/>
          </a:p>
        </p:txBody>
      </p:sp>
      <p:sp>
        <p:nvSpPr>
          <p:cNvPr id="8" name="Shape RightCard"/>
          <p:cNvSpPr/>
          <p:nvPr/>
        </p:nvSpPr>
        <p:spPr>
          <a:xfrm>
            <a:off x="4754880" y="822960"/>
            <a:ext cx="4114800" cy="4205400"/>
          </a:xfrm>
          <a:prstGeom prst="roundRect">
            <a:avLst>
              <a:gd name="adj" fmla="val 2247"/>
            </a:avLst>
          </a:prstGeom>
          <a:solidFill>
            <a:srgbClr val="FFFFFF"/>
          </a:solidFill>
          <a:ln w="12700">
            <a:solidFill>
              <a:srgbClr val="00796B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Shape RightHdr"/>
          <p:cNvSpPr/>
          <p:nvPr/>
        </p:nvSpPr>
        <p:spPr>
          <a:xfrm>
            <a:off x="4754880" y="822960"/>
            <a:ext cx="4114800" cy="456120"/>
          </a:xfrm>
          <a:prstGeom prst="roundRect">
            <a:avLst>
              <a:gd name="adj" fmla="val 18182"/>
            </a:avLst>
          </a:prstGeom>
          <a:solidFill>
            <a:srgbClr val="00796B"/>
          </a:solidFill>
          <a:ln w="12700">
            <a:solidFill>
              <a:srgbClr val="00796B"/>
            </a:solidFill>
            <a:prstDash val="solid"/>
          </a:ln>
        </p:spPr>
      </p:sp>
      <p:sp>
        <p:nvSpPr>
          <p:cNvPr id="10" name="Text RightHdr"/>
          <p:cNvSpPr/>
          <p:nvPr/>
        </p:nvSpPr>
        <p:spPr>
          <a:xfrm>
            <a:off x="4754880" y="822960"/>
            <a:ext cx="4114800" cy="456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</a:rPr>
              <a:t>PBA, Insomnia &amp; Fatigue</a:t>
            </a:r>
            <a:endParaRPr lang="en-US" sz="1900" dirty="0"/>
          </a:p>
        </p:txBody>
      </p:sp>
      <p:sp>
        <p:nvSpPr>
          <p:cNvPr id="11" name="Text RightBody"/>
          <p:cNvSpPr/>
          <p:nvPr/>
        </p:nvSpPr>
        <p:spPr>
          <a:xfrm>
            <a:off x="4846320" y="1322640"/>
            <a:ext cx="3932040" cy="361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800"/>
              </a:lnSpc>
              <a:buChar char="•"/>
            </a:pPr>
            <a:r>
              <a:rPr lang="en-US" sz="1700" b="1" dirty="0">
                <a:solidFill>
                  <a:srgbClr val="00796B"/>
                </a:solidFill>
                <a:latin typeface="Calibri" pitchFamily="34" charset="0"/>
              </a:rPr>
              <a:t>Pseudobulbar Affect (PBA)</a:t>
            </a:r>
            <a:endParaRPr lang="en-US" sz="1700" dirty="0"/>
          </a:p>
          <a:p>
            <a:pPr marL="0" indent="0">
              <a:lnSpc>
                <a:spcPts val="1800"/>
              </a:lnSpc>
              <a:buChar char="•"/>
            </a:pPr>
            <a:r>
              <a:rPr lang="en-US" sz="1700" dirty="0">
                <a:solidFill>
                  <a:srgbClr val="1A2A3A"/>
                </a:solidFill>
                <a:latin typeface="Calibri" pitchFamily="34" charset="0"/>
              </a:rPr>
              <a:t>Uncontrolled emotional outbursts (NOT mood disorder)</a:t>
            </a:r>
            <a:endParaRPr lang="en-US" sz="1700" dirty="0"/>
          </a:p>
          <a:p>
            <a:pPr marL="0" indent="0">
              <a:lnSpc>
                <a:spcPts val="1800"/>
              </a:lnSpc>
              <a:buChar char="•"/>
            </a:pPr>
            <a:r>
              <a:rPr lang="en-US" sz="1700" b="1" dirty="0">
                <a:solidFill>
                  <a:srgbClr val="1A2A3A"/>
                </a:solidFill>
                <a:latin typeface="Calibri" pitchFamily="34" charset="0"/>
              </a:rPr>
              <a:t>Rx:</a:t>
            </a:r>
            <a:r>
              <a:rPr lang="en-US" sz="1700" dirty="0">
                <a:solidFill>
                  <a:srgbClr val="1A2A3A"/>
                </a:solidFill>
                <a:latin typeface="Calibri" pitchFamily="34" charset="0"/>
              </a:rPr>
              <a:t>  Amitriptyline; Dextromethorphan-Quinidine (Nuedexta)</a:t>
            </a:r>
            <a:endParaRPr lang="en-US" sz="1700" dirty="0"/>
          </a:p>
          <a:p>
            <a:pPr marL="0" indent="0">
              <a:lnSpc>
                <a:spcPts val="1800"/>
              </a:lnSpc>
              <a:buChar char="•"/>
            </a:pPr>
            <a:endParaRPr lang="en-US" sz="1200" dirty="0"/>
          </a:p>
          <a:p>
            <a:pPr marL="0" indent="0">
              <a:lnSpc>
                <a:spcPts val="1800"/>
              </a:lnSpc>
              <a:buChar char="•"/>
            </a:pPr>
            <a:r>
              <a:rPr lang="en-US" sz="1700" b="1" dirty="0">
                <a:solidFill>
                  <a:srgbClr val="00796B"/>
                </a:solidFill>
                <a:latin typeface="Calibri" pitchFamily="34" charset="0"/>
              </a:rPr>
              <a:t>Insomnia &amp; Fatigue</a:t>
            </a:r>
            <a:endParaRPr lang="en-US" sz="1700" dirty="0"/>
          </a:p>
          <a:p>
            <a:pPr marL="0" indent="0">
              <a:lnSpc>
                <a:spcPts val="1800"/>
              </a:lnSpc>
              <a:buChar char="•"/>
            </a:pPr>
            <a:r>
              <a:rPr lang="en-US" sz="1700" dirty="0">
                <a:solidFill>
                  <a:srgbClr val="1A2A3A"/>
                </a:solidFill>
                <a:latin typeface="Calibri" pitchFamily="34" charset="0"/>
              </a:rPr>
              <a:t>Common in final stages; address respiratory failure first</a:t>
            </a:r>
            <a:endParaRPr lang="en-US" sz="1700" dirty="0"/>
          </a:p>
          <a:p>
            <a:pPr marL="0" indent="0">
              <a:lnSpc>
                <a:spcPts val="1800"/>
              </a:lnSpc>
              <a:buChar char="•"/>
            </a:pPr>
            <a:r>
              <a:rPr lang="en-US" sz="1700" b="1" dirty="0">
                <a:solidFill>
                  <a:srgbClr val="1A2A3A"/>
                </a:solidFill>
                <a:latin typeface="Calibri" pitchFamily="34" charset="0"/>
              </a:rPr>
              <a:t>Insomnia:</a:t>
            </a:r>
            <a:r>
              <a:rPr lang="en-US" sz="1700" dirty="0">
                <a:solidFill>
                  <a:srgbClr val="1A2A3A"/>
                </a:solidFill>
                <a:latin typeface="Calibri" pitchFamily="34" charset="0"/>
              </a:rPr>
              <a:t>  Amitriptyline, Zolpidem</a:t>
            </a:r>
            <a:endParaRPr lang="en-US" sz="1700" dirty="0"/>
          </a:p>
          <a:p>
            <a:pPr marL="0" indent="0">
              <a:lnSpc>
                <a:spcPts val="1800"/>
              </a:lnSpc>
              <a:buChar char="•"/>
            </a:pPr>
            <a:r>
              <a:rPr lang="en-US" sz="1700" b="1" dirty="0">
                <a:solidFill>
                  <a:srgbClr val="1A2A3A"/>
                </a:solidFill>
                <a:latin typeface="Calibri" pitchFamily="34" charset="0"/>
              </a:rPr>
              <a:t>Fatigue:</a:t>
            </a:r>
            <a:r>
              <a:rPr lang="en-US" sz="1700" dirty="0">
                <a:solidFill>
                  <a:srgbClr val="1A2A3A"/>
                </a:solidFill>
                <a:latin typeface="Calibri" pitchFamily="34" charset="0"/>
              </a:rPr>
              <a:t>  Modafinil</a:t>
            </a:r>
            <a:endParaRPr 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2B55"/>
          </a:solidFill>
          <a:ln w="12700">
            <a:solidFill>
              <a:srgbClr val="0D2B5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45720"/>
            <a:ext cx="8412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Multidisciplinary Care in MND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584448" y="2097999"/>
            <a:ext cx="1975104" cy="1619585"/>
          </a:xfrm>
          <a:prstGeom prst="ellipse">
            <a:avLst/>
          </a:prstGeom>
          <a:solidFill>
            <a:srgbClr val="FFD580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584448" y="2097999"/>
            <a:ext cx="1975104" cy="1619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5A3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MND patients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5A3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&amp; Family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151376" y="1118311"/>
            <a:ext cx="841248" cy="799186"/>
          </a:xfrm>
          <a:prstGeom prst="ellipse">
            <a:avLst/>
          </a:prstGeom>
          <a:solidFill>
            <a:srgbClr val="7B52AB">
              <a:alpha val="82000"/>
            </a:srgbClr>
          </a:solidFill>
          <a:ln w="12700">
            <a:solidFill>
              <a:srgbClr val="7B52A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51376" y="1118311"/>
            <a:ext cx="841248" cy="79918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Neurologist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846320" y="1304521"/>
            <a:ext cx="841248" cy="799186"/>
          </a:xfrm>
          <a:prstGeom prst="ellipse">
            <a:avLst/>
          </a:prstGeom>
          <a:solidFill>
            <a:srgbClr val="1565C0">
              <a:alpha val="82000"/>
            </a:srgbClr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846320" y="1304521"/>
            <a:ext cx="841248" cy="79918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MND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Nurse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355054" y="1813255"/>
            <a:ext cx="841248" cy="799186"/>
          </a:xfrm>
          <a:prstGeom prst="ellipse">
            <a:avLst/>
          </a:prstGeom>
          <a:solidFill>
            <a:srgbClr val="2E7D32">
              <a:alpha val="82000"/>
            </a:srgbClr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355054" y="1813255"/>
            <a:ext cx="841248" cy="79918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Rehabilitation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Specialist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5541264" y="2508199"/>
            <a:ext cx="841248" cy="799186"/>
          </a:xfrm>
          <a:prstGeom prst="ellipse">
            <a:avLst/>
          </a:prstGeom>
          <a:solidFill>
            <a:srgbClr val="43A047">
              <a:alpha val="82000"/>
            </a:srgbClr>
          </a:solidFill>
          <a:ln w="12700">
            <a:solidFill>
              <a:srgbClr val="43A04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541264" y="2508199"/>
            <a:ext cx="841248" cy="79918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Physio-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therapist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355054" y="3203143"/>
            <a:ext cx="841248" cy="799186"/>
          </a:xfrm>
          <a:prstGeom prst="ellipse">
            <a:avLst/>
          </a:prstGeom>
          <a:solidFill>
            <a:srgbClr val="558B2F">
              <a:alpha val="82000"/>
            </a:srgbClr>
          </a:solidFill>
          <a:ln w="12700">
            <a:solidFill>
              <a:srgbClr val="558B2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355054" y="3203143"/>
            <a:ext cx="841248" cy="79918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Occupational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Therapist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738768" y="3767866"/>
            <a:ext cx="841248" cy="799186"/>
          </a:xfrm>
          <a:prstGeom prst="ellipse">
            <a:avLst/>
          </a:prstGeom>
          <a:solidFill>
            <a:srgbClr val="E65100">
              <a:alpha val="82000"/>
            </a:srgbClr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738768" y="3767866"/>
            <a:ext cx="841248" cy="79918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Speech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Therapist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3910024" y="3876972"/>
            <a:ext cx="841248" cy="799186"/>
          </a:xfrm>
          <a:prstGeom prst="ellipse">
            <a:avLst/>
          </a:prstGeom>
          <a:solidFill>
            <a:srgbClr val="F57C00">
              <a:alpha val="82000"/>
            </a:srgbClr>
          </a:solidFill>
          <a:ln w="12700">
            <a:solidFill>
              <a:srgbClr val="F57C0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910024" y="3876972"/>
            <a:ext cx="841248" cy="79918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Dietician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3168577" y="3490998"/>
            <a:ext cx="841248" cy="799186"/>
          </a:xfrm>
          <a:prstGeom prst="ellipse">
            <a:avLst/>
          </a:prstGeom>
          <a:solidFill>
            <a:srgbClr val="FBC02D">
              <a:alpha val="82000"/>
            </a:srgbClr>
          </a:solidFill>
          <a:ln w="12700">
            <a:solidFill>
              <a:srgbClr val="FBC02D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168577" y="3490998"/>
            <a:ext cx="841248" cy="79918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Respiratory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Physician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2808847" y="2867929"/>
            <a:ext cx="841248" cy="799186"/>
          </a:xfrm>
          <a:prstGeom prst="ellipse">
            <a:avLst/>
          </a:prstGeom>
          <a:solidFill>
            <a:srgbClr val="00897B">
              <a:alpha val="82000"/>
            </a:srgbClr>
          </a:solidFill>
          <a:ln w="12700">
            <a:solidFill>
              <a:srgbClr val="00897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808847" y="2867929"/>
            <a:ext cx="841248" cy="79918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 Care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Nurse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2845309" y="2032830"/>
            <a:ext cx="841248" cy="799186"/>
          </a:xfrm>
          <a:prstGeom prst="ellipse">
            <a:avLst/>
          </a:prstGeom>
          <a:solidFill>
            <a:srgbClr val="5C6BC0">
              <a:alpha val="82000"/>
            </a:srgbClr>
          </a:solidFill>
          <a:ln w="12700">
            <a:solidFill>
              <a:srgbClr val="5C6BC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845309" y="2032830"/>
            <a:ext cx="841248" cy="79918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Palliative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Care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3354169" y="1369670"/>
            <a:ext cx="841248" cy="799186"/>
          </a:xfrm>
          <a:prstGeom prst="ellipse">
            <a:avLst/>
          </a:prstGeom>
          <a:solidFill>
            <a:srgbClr val="7986CB">
              <a:alpha val="82000"/>
            </a:srgbClr>
          </a:solidFill>
          <a:ln w="12700">
            <a:solidFill>
              <a:srgbClr val="7986CB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354169" y="1369670"/>
            <a:ext cx="841248" cy="79918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Psychologist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3584448" y="2097999"/>
            <a:ext cx="1975104" cy="1619585"/>
          </a:xfrm>
          <a:prstGeom prst="ellipse">
            <a:avLst/>
          </a:prstGeom>
          <a:solidFill>
            <a:srgbClr val="FFD580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584448" y="2097999"/>
            <a:ext cx="1975104" cy="1619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5A3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MND patients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5A3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&amp; Family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73152" y="777240"/>
            <a:ext cx="2011680" cy="960120"/>
          </a:xfrm>
          <a:prstGeom prst="roundRect">
            <a:avLst>
              <a:gd name="adj" fmla="val 6667"/>
            </a:avLst>
          </a:prstGeom>
          <a:solidFill>
            <a:srgbClr val="D0E8FF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46304" y="832104"/>
            <a:ext cx="1865376" cy="8503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role in advance care planning, counselling, community support &amp; end-of-life care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7059168" y="777240"/>
            <a:ext cx="2011680" cy="960120"/>
          </a:xfrm>
          <a:prstGeom prst="roundRect">
            <a:avLst>
              <a:gd name="adj" fmla="val 6667"/>
            </a:avLst>
          </a:prstGeom>
          <a:solidFill>
            <a:srgbClr val="E8D0FF"/>
          </a:solidFill>
          <a:ln w="12700">
            <a:solidFill>
              <a:srgbClr val="7B52AB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132320" y="832104"/>
            <a:ext cx="1865376" cy="8503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role in MND diagnosis, treatment monitoring — MND Nurse acts as case manager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7059168" y="2423160"/>
            <a:ext cx="2011680" cy="804672"/>
          </a:xfrm>
          <a:prstGeom prst="roundRect">
            <a:avLst>
              <a:gd name="adj" fmla="val 7955"/>
            </a:avLst>
          </a:prstGeom>
          <a:solidFill>
            <a:srgbClr val="D0FFE8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7132320" y="2478024"/>
            <a:ext cx="1865376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role in rehabilitation and functional maintenance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73152" y="3858768"/>
            <a:ext cx="2011680" cy="914400"/>
          </a:xfrm>
          <a:prstGeom prst="roundRect">
            <a:avLst>
              <a:gd name="adj" fmla="val 7000"/>
            </a:avLst>
          </a:prstGeom>
          <a:solidFill>
            <a:srgbClr val="FFF8C0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146304" y="3913632"/>
            <a:ext cx="1865376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role in pulmonary function monitoring, ventilator initiation &amp; home ventilator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7059168" y="3977640"/>
            <a:ext cx="2011680" cy="804672"/>
          </a:xfrm>
          <a:prstGeom prst="roundRect">
            <a:avLst>
              <a:gd name="adj" fmla="val 7955"/>
            </a:avLst>
          </a:prstGeom>
          <a:solidFill>
            <a:srgbClr val="FFE8D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132320" y="4032504"/>
            <a:ext cx="1865376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role in swallowing assessment &amp; nutritional support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B55"/>
          </a:solidFill>
        </p:spPr>
      </p:sp>
      <p:sp>
        <p:nvSpPr>
          <p:cNvPr id="3" name="Text Title"/>
          <p:cNvSpPr/>
          <p:nvPr/>
        </p:nvSpPr>
        <p:spPr>
          <a:xfrm>
            <a:off x="365760" y="4572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</a:rPr>
              <a:t>Respiratory &amp; Nutritional Care</a:t>
            </a:r>
            <a:endParaRPr lang="en-US" sz="2600" dirty="0"/>
          </a:p>
        </p:txBody>
      </p:sp>
      <p:sp>
        <p:nvSpPr>
          <p:cNvPr id="4" name="Shape LeftCard"/>
          <p:cNvSpPr/>
          <p:nvPr/>
        </p:nvSpPr>
        <p:spPr>
          <a:xfrm>
            <a:off x="274320" y="822960"/>
            <a:ext cx="4114800" cy="4205400"/>
          </a:xfrm>
          <a:prstGeom prst="roundRect">
            <a:avLst>
              <a:gd name="adj" fmla="val 2247"/>
            </a:avLst>
          </a:prstGeom>
          <a:solidFill>
            <a:srgbClr val="FFFFFF"/>
          </a:solidFill>
          <a:ln w="12700">
            <a:solidFill>
              <a:srgbClr val="0A7EA4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LeftHdr"/>
          <p:cNvSpPr/>
          <p:nvPr/>
        </p:nvSpPr>
        <p:spPr>
          <a:xfrm>
            <a:off x="274320" y="822960"/>
            <a:ext cx="4114800" cy="456120"/>
          </a:xfrm>
          <a:prstGeom prst="roundRect">
            <a:avLst>
              <a:gd name="adj" fmla="val 18182"/>
            </a:avLst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</p:sp>
      <p:sp>
        <p:nvSpPr>
          <p:cNvPr id="6" name="Text LeftHdr"/>
          <p:cNvSpPr/>
          <p:nvPr/>
        </p:nvSpPr>
        <p:spPr>
          <a:xfrm>
            <a:off x="274320" y="822960"/>
            <a:ext cx="4114800" cy="456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</a:rPr>
              <a:t>Respiratory Care</a:t>
            </a:r>
            <a:endParaRPr lang="en-US" sz="1800" dirty="0"/>
          </a:p>
        </p:txBody>
      </p:sp>
      <p:sp>
        <p:nvSpPr>
          <p:cNvPr id="7" name="Text LeftBody"/>
          <p:cNvSpPr/>
          <p:nvPr/>
        </p:nvSpPr>
        <p:spPr>
          <a:xfrm>
            <a:off x="365760" y="1322640"/>
            <a:ext cx="3932040" cy="361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800"/>
              </a:lnSpc>
              <a:buChar char="•"/>
            </a:pPr>
            <a:r>
              <a:rPr lang="en-US" sz="1800" dirty="0">
                <a:solidFill>
                  <a:srgbClr val="1A2A3A"/>
                </a:solidFill>
                <a:latin typeface="Calibri" pitchFamily="34" charset="0"/>
              </a:rPr>
              <a:t>Most common cause of death in ALS</a:t>
            </a:r>
            <a:endParaRPr lang="en-US" sz="1800" dirty="0"/>
          </a:p>
          <a:p>
            <a:pPr marL="0" indent="0">
              <a:lnSpc>
                <a:spcPts val="1800"/>
              </a:lnSpc>
              <a:buChar char="•"/>
            </a:pPr>
            <a:r>
              <a:rPr lang="en-US" sz="1800" dirty="0">
                <a:solidFill>
                  <a:srgbClr val="1A2A3A"/>
                </a:solidFill>
                <a:latin typeface="Calibri" pitchFamily="34" charset="0"/>
              </a:rPr>
              <a:t>Monitor FVC / VC every 3 months</a:t>
            </a:r>
            <a:endParaRPr lang="en-US" sz="1800" dirty="0"/>
          </a:p>
          <a:p>
            <a:pPr marL="0" indent="0">
              <a:lnSpc>
                <a:spcPts val="1800"/>
              </a:lnSpc>
              <a:buChar char="•"/>
            </a:pPr>
            <a:r>
              <a:rPr lang="en-US" sz="1800" b="1" dirty="0">
                <a:solidFill>
                  <a:srgbClr val="0A7EA4"/>
                </a:solidFill>
                <a:latin typeface="Calibri" pitchFamily="34" charset="0"/>
              </a:rPr>
              <a:t>FVC &lt; 50%</a:t>
            </a:r>
            <a:r>
              <a:rPr lang="en-US" sz="1800" dirty="0">
                <a:solidFill>
                  <a:srgbClr val="1A2A3A"/>
                </a:solidFill>
                <a:latin typeface="Calibri" pitchFamily="34" charset="0"/>
              </a:rPr>
              <a:t>  → initiate NIV counselling</a:t>
            </a:r>
            <a:endParaRPr lang="en-US" sz="1800" dirty="0"/>
          </a:p>
          <a:p>
            <a:pPr marL="0" indent="0">
              <a:lnSpc>
                <a:spcPts val="1800"/>
              </a:lnSpc>
              <a:buChar char="•"/>
            </a:pPr>
            <a:r>
              <a:rPr lang="en-US" sz="1800" dirty="0">
                <a:solidFill>
                  <a:srgbClr val="1A2A3A"/>
                </a:solidFill>
                <a:latin typeface="Calibri" pitchFamily="34" charset="0"/>
              </a:rPr>
              <a:t>NIV declined → palliative care pathway</a:t>
            </a:r>
            <a:endParaRPr lang="en-US" sz="1800" dirty="0"/>
          </a:p>
          <a:p>
            <a:pPr marL="0" indent="0">
              <a:lnSpc>
                <a:spcPts val="1800"/>
              </a:lnSpc>
              <a:buChar char="•"/>
            </a:pPr>
            <a:r>
              <a:rPr lang="en-US" sz="1800" dirty="0">
                <a:solidFill>
                  <a:srgbClr val="1A2A3A"/>
                </a:solidFill>
                <a:latin typeface="Calibri" pitchFamily="34" charset="0"/>
              </a:rPr>
              <a:t>Cough-Assist (MIE) / suction machine for sialorrhoea</a:t>
            </a:r>
            <a:endParaRPr lang="en-US" sz="1800" dirty="0"/>
          </a:p>
          <a:p>
            <a:pPr marL="0" indent="0">
              <a:lnSpc>
                <a:spcPts val="1800"/>
              </a:lnSpc>
              <a:buChar char="•"/>
            </a:pPr>
            <a:r>
              <a:rPr lang="en-US" sz="1800" dirty="0">
                <a:solidFill>
                  <a:srgbClr val="1A2A3A"/>
                </a:solidFill>
                <a:latin typeface="Calibri" pitchFamily="34" charset="0"/>
              </a:rPr>
              <a:t>Consider invasive ventilation in advanced cases</a:t>
            </a:r>
            <a:endParaRPr lang="en-US" sz="1800" dirty="0"/>
          </a:p>
        </p:txBody>
      </p:sp>
      <p:sp>
        <p:nvSpPr>
          <p:cNvPr id="8" name="Shape RightCard"/>
          <p:cNvSpPr/>
          <p:nvPr/>
        </p:nvSpPr>
        <p:spPr>
          <a:xfrm>
            <a:off x="4754880" y="822960"/>
            <a:ext cx="4114800" cy="4205400"/>
          </a:xfrm>
          <a:prstGeom prst="roundRect">
            <a:avLst>
              <a:gd name="adj" fmla="val 2247"/>
            </a:avLst>
          </a:prstGeom>
          <a:solidFill>
            <a:srgbClr val="FFFFFF"/>
          </a:solidFill>
          <a:ln w="12700">
            <a:solidFill>
              <a:srgbClr val="00796B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Shape RightHdr"/>
          <p:cNvSpPr/>
          <p:nvPr/>
        </p:nvSpPr>
        <p:spPr>
          <a:xfrm>
            <a:off x="4754880" y="822960"/>
            <a:ext cx="4114800" cy="456120"/>
          </a:xfrm>
          <a:prstGeom prst="roundRect">
            <a:avLst>
              <a:gd name="adj" fmla="val 18182"/>
            </a:avLst>
          </a:prstGeom>
          <a:solidFill>
            <a:srgbClr val="00796B"/>
          </a:solidFill>
          <a:ln w="12700">
            <a:solidFill>
              <a:srgbClr val="00796B"/>
            </a:solidFill>
            <a:prstDash val="solid"/>
          </a:ln>
        </p:spPr>
      </p:sp>
      <p:sp>
        <p:nvSpPr>
          <p:cNvPr id="10" name="Text RightHdr"/>
          <p:cNvSpPr/>
          <p:nvPr/>
        </p:nvSpPr>
        <p:spPr>
          <a:xfrm>
            <a:off x="4754880" y="822960"/>
            <a:ext cx="4114800" cy="456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</a:rPr>
              <a:t>Nutritional &amp; Dysphagia Care</a:t>
            </a:r>
            <a:endParaRPr lang="en-US" sz="1800" dirty="0"/>
          </a:p>
        </p:txBody>
      </p:sp>
      <p:sp>
        <p:nvSpPr>
          <p:cNvPr id="11" name="Text RightBody"/>
          <p:cNvSpPr/>
          <p:nvPr/>
        </p:nvSpPr>
        <p:spPr>
          <a:xfrm>
            <a:off x="4846320" y="1322640"/>
            <a:ext cx="3932040" cy="361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800"/>
              </a:lnSpc>
              <a:buChar char="•"/>
            </a:pPr>
            <a:r>
              <a:rPr lang="en-US" sz="1800" dirty="0">
                <a:solidFill>
                  <a:srgbClr val="1A2A3A"/>
                </a:solidFill>
                <a:latin typeface="Calibri" pitchFamily="34" charset="0"/>
              </a:rPr>
              <a:t>High-calorie diet; early texture modification</a:t>
            </a:r>
            <a:endParaRPr lang="en-US" sz="1800" dirty="0"/>
          </a:p>
          <a:p>
            <a:pPr marL="0" indent="0">
              <a:lnSpc>
                <a:spcPts val="1800"/>
              </a:lnSpc>
              <a:buChar char="•"/>
            </a:pPr>
            <a:r>
              <a:rPr lang="en-US" sz="1800" dirty="0">
                <a:solidFill>
                  <a:srgbClr val="1A2A3A"/>
                </a:solidFill>
                <a:latin typeface="Calibri" pitchFamily="34" charset="0"/>
              </a:rPr>
              <a:t>Nutritionist / SLT referral; clinic every 3 months</a:t>
            </a:r>
            <a:endParaRPr lang="en-US" sz="1800" dirty="0"/>
          </a:p>
          <a:p>
            <a:pPr marL="0" indent="0">
              <a:lnSpc>
                <a:spcPts val="1800"/>
              </a:lnSpc>
              <a:buChar char="•"/>
            </a:pPr>
            <a:r>
              <a:rPr lang="en-US" sz="1800" b="1" dirty="0">
                <a:solidFill>
                  <a:srgbClr val="00796B"/>
                </a:solidFill>
                <a:latin typeface="Calibri" pitchFamily="34" charset="0"/>
              </a:rPr>
              <a:t>PEG Timing (FVC-based)</a:t>
            </a:r>
            <a:endParaRPr lang="en-US" sz="1800" dirty="0"/>
          </a:p>
          <a:p>
            <a:pPr marL="0" indent="0">
              <a:lnSpc>
                <a:spcPts val="1800"/>
              </a:lnSpc>
              <a:buChar char="•"/>
            </a:pPr>
            <a:r>
              <a:rPr lang="en-US" sz="1800" dirty="0">
                <a:solidFill>
                  <a:srgbClr val="1A2A3A"/>
                </a:solidFill>
                <a:latin typeface="Calibri" pitchFamily="34" charset="0"/>
              </a:rPr>
              <a:t>FVC &gt; 50% → Low risk, PEG accepted</a:t>
            </a:r>
            <a:endParaRPr lang="en-US" sz="1800" dirty="0"/>
          </a:p>
          <a:p>
            <a:pPr marL="0" indent="0">
              <a:lnSpc>
                <a:spcPts val="1800"/>
              </a:lnSpc>
              <a:buChar char="•"/>
            </a:pPr>
            <a:r>
              <a:rPr lang="en-US" sz="1800" dirty="0">
                <a:solidFill>
                  <a:srgbClr val="1A2A3A"/>
                </a:solidFill>
                <a:latin typeface="Calibri" pitchFamily="34" charset="0"/>
              </a:rPr>
              <a:t>FVC 30–50% → Moderate risk</a:t>
            </a:r>
            <a:endParaRPr lang="en-US" sz="1800" dirty="0"/>
          </a:p>
          <a:p>
            <a:pPr marL="0" indent="0">
              <a:lnSpc>
                <a:spcPts val="1800"/>
              </a:lnSpc>
              <a:buChar char="•"/>
            </a:pPr>
            <a:r>
              <a:rPr lang="en-US" sz="1800" dirty="0">
                <a:solidFill>
                  <a:srgbClr val="1A2A3A"/>
                </a:solidFill>
                <a:latin typeface="Calibri" pitchFamily="34" charset="0"/>
              </a:rPr>
              <a:t>FVC &lt; 30% → High risk; palliative NG tube</a:t>
            </a:r>
            <a:endParaRPr lang="en-US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B55"/>
          </a:solidFill>
        </p:spPr>
      </p:sp>
      <p:sp>
        <p:nvSpPr>
          <p:cNvPr id="3" name="Text Title"/>
          <p:cNvSpPr/>
          <p:nvPr/>
        </p:nvSpPr>
        <p:spPr>
          <a:xfrm>
            <a:off x="365760" y="4572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</a:rPr>
              <a:t>Communication, Rehabilitation &amp; Palliative Care</a:t>
            </a:r>
            <a:endParaRPr lang="en-US" sz="2600" dirty="0"/>
          </a:p>
        </p:txBody>
      </p:sp>
      <p:sp>
        <p:nvSpPr>
          <p:cNvPr id="4" name="Shape LeftCard"/>
          <p:cNvSpPr/>
          <p:nvPr/>
        </p:nvSpPr>
        <p:spPr>
          <a:xfrm>
            <a:off x="274320" y="822960"/>
            <a:ext cx="4114800" cy="4205400"/>
          </a:xfrm>
          <a:prstGeom prst="roundRect">
            <a:avLst>
              <a:gd name="adj" fmla="val 2247"/>
            </a:avLst>
          </a:prstGeom>
          <a:solidFill>
            <a:srgbClr val="FFFFFF"/>
          </a:solidFill>
          <a:ln w="12700">
            <a:solidFill>
              <a:srgbClr val="0A7EA4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LeftHdr"/>
          <p:cNvSpPr/>
          <p:nvPr/>
        </p:nvSpPr>
        <p:spPr>
          <a:xfrm>
            <a:off x="274320" y="822960"/>
            <a:ext cx="4114800" cy="456120"/>
          </a:xfrm>
          <a:prstGeom prst="roundRect">
            <a:avLst>
              <a:gd name="adj" fmla="val 18182"/>
            </a:avLst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</p:sp>
      <p:sp>
        <p:nvSpPr>
          <p:cNvPr id="6" name="Text LeftHdr"/>
          <p:cNvSpPr/>
          <p:nvPr/>
        </p:nvSpPr>
        <p:spPr>
          <a:xfrm>
            <a:off x="274320" y="822960"/>
            <a:ext cx="4114800" cy="456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</a:rPr>
              <a:t>Communication &amp; Rehabilitation</a:t>
            </a:r>
            <a:endParaRPr lang="en-US" sz="1800" dirty="0"/>
          </a:p>
        </p:txBody>
      </p:sp>
      <p:sp>
        <p:nvSpPr>
          <p:cNvPr id="7" name="Text LeftBody"/>
          <p:cNvSpPr/>
          <p:nvPr/>
        </p:nvSpPr>
        <p:spPr>
          <a:xfrm>
            <a:off x="365760" y="1322640"/>
            <a:ext cx="3932040" cy="361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800"/>
              </a:lnSpc>
              <a:buChar char="•"/>
            </a:pPr>
            <a:r>
              <a:rPr lang="en-US" sz="1800" b="1" dirty="0">
                <a:solidFill>
                  <a:srgbClr val="0A7EA4"/>
                </a:solidFill>
                <a:latin typeface="Calibri" pitchFamily="34" charset="0"/>
              </a:rPr>
              <a:t>AAC Devices (for Dysarthria)</a:t>
            </a:r>
            <a:endParaRPr lang="en-US" sz="1800" dirty="0"/>
          </a:p>
          <a:p>
            <a:pPr marL="0" indent="0">
              <a:lnSpc>
                <a:spcPts val="1800"/>
              </a:lnSpc>
              <a:buChar char="•"/>
            </a:pPr>
            <a:r>
              <a:rPr lang="en-US" sz="1800" dirty="0">
                <a:solidFill>
                  <a:srgbClr val="1A2A3A"/>
                </a:solidFill>
                <a:latin typeface="Calibri" pitchFamily="34" charset="0"/>
              </a:rPr>
              <a:t>Letter/word boards → Speech-generating devices</a:t>
            </a:r>
            <a:endParaRPr lang="en-US" sz="1800" dirty="0"/>
          </a:p>
          <a:p>
            <a:pPr marL="0" indent="0">
              <a:lnSpc>
                <a:spcPts val="1800"/>
              </a:lnSpc>
              <a:buChar char="•"/>
            </a:pPr>
            <a:r>
              <a:rPr lang="en-US" sz="1800" dirty="0">
                <a:solidFill>
                  <a:srgbClr val="1A2A3A"/>
                </a:solidFill>
                <a:latin typeface="Calibri" pitchFamily="34" charset="0"/>
              </a:rPr>
              <a:t>Eye-gaze technology in advanced disease</a:t>
            </a:r>
            <a:endParaRPr lang="en-US" sz="1800" dirty="0"/>
          </a:p>
          <a:p>
            <a:pPr marL="0" indent="0">
              <a:lnSpc>
                <a:spcPts val="1800"/>
              </a:lnSpc>
              <a:buChar char="•"/>
            </a:pPr>
            <a:endParaRPr lang="en-US" sz="1200" dirty="0"/>
          </a:p>
          <a:p>
            <a:pPr marL="0" indent="0">
              <a:lnSpc>
                <a:spcPts val="1800"/>
              </a:lnSpc>
              <a:buChar char="•"/>
            </a:pPr>
            <a:r>
              <a:rPr lang="en-US" sz="1800" b="1" dirty="0">
                <a:solidFill>
                  <a:srgbClr val="0A7EA4"/>
                </a:solidFill>
                <a:latin typeface="Calibri" pitchFamily="34" charset="0"/>
              </a:rPr>
              <a:t>Physical Rehabilitation</a:t>
            </a:r>
            <a:endParaRPr lang="en-US" sz="1800" dirty="0"/>
          </a:p>
          <a:p>
            <a:pPr marL="0" indent="0">
              <a:lnSpc>
                <a:spcPts val="1800"/>
              </a:lnSpc>
              <a:buChar char="•"/>
            </a:pPr>
            <a:r>
              <a:rPr lang="en-US" sz="1800" dirty="0">
                <a:solidFill>
                  <a:srgbClr val="1A2A3A"/>
                </a:solidFill>
                <a:latin typeface="Calibri" pitchFamily="34" charset="0"/>
              </a:rPr>
              <a:t>Assistive devices: walker, wheelchair, splints</a:t>
            </a:r>
            <a:endParaRPr lang="en-US" sz="1800" dirty="0"/>
          </a:p>
          <a:p>
            <a:pPr marL="0" indent="0">
              <a:lnSpc>
                <a:spcPts val="1800"/>
              </a:lnSpc>
              <a:buChar char="•"/>
            </a:pPr>
            <a:r>
              <a:rPr lang="en-US" sz="1800" dirty="0">
                <a:solidFill>
                  <a:srgbClr val="1A2A3A"/>
                </a:solidFill>
                <a:latin typeface="Calibri" pitchFamily="34" charset="0"/>
              </a:rPr>
              <a:t>Moderate exercise slows functional decline</a:t>
            </a:r>
            <a:endParaRPr lang="en-US" sz="1800" dirty="0"/>
          </a:p>
          <a:p>
            <a:pPr marL="0" indent="0">
              <a:lnSpc>
                <a:spcPts val="1800"/>
              </a:lnSpc>
              <a:buChar char="•"/>
            </a:pPr>
            <a:r>
              <a:rPr lang="en-US" sz="1800" dirty="0">
                <a:solidFill>
                  <a:srgbClr val="1A2A3A"/>
                </a:solidFill>
                <a:latin typeface="Calibri" pitchFamily="34" charset="0"/>
              </a:rPr>
              <a:t>Physiotherapy, stretching, positioning</a:t>
            </a:r>
            <a:endParaRPr lang="en-US" sz="1800" dirty="0"/>
          </a:p>
        </p:txBody>
      </p:sp>
      <p:sp>
        <p:nvSpPr>
          <p:cNvPr id="8" name="Shape RightCard"/>
          <p:cNvSpPr/>
          <p:nvPr/>
        </p:nvSpPr>
        <p:spPr>
          <a:xfrm>
            <a:off x="4754880" y="822960"/>
            <a:ext cx="4114800" cy="4205400"/>
          </a:xfrm>
          <a:prstGeom prst="roundRect">
            <a:avLst>
              <a:gd name="adj" fmla="val 2247"/>
            </a:avLst>
          </a:prstGeom>
          <a:solidFill>
            <a:srgbClr val="FFFFFF"/>
          </a:solidFill>
          <a:ln w="12700">
            <a:solidFill>
              <a:srgbClr val="00796B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Shape RightHdr"/>
          <p:cNvSpPr/>
          <p:nvPr/>
        </p:nvSpPr>
        <p:spPr>
          <a:xfrm>
            <a:off x="4754880" y="822960"/>
            <a:ext cx="4114800" cy="456120"/>
          </a:xfrm>
          <a:prstGeom prst="roundRect">
            <a:avLst>
              <a:gd name="adj" fmla="val 18182"/>
            </a:avLst>
          </a:prstGeom>
          <a:solidFill>
            <a:srgbClr val="00796B"/>
          </a:solidFill>
          <a:ln w="12700">
            <a:solidFill>
              <a:srgbClr val="00796B"/>
            </a:solidFill>
            <a:prstDash val="solid"/>
          </a:ln>
        </p:spPr>
      </p:sp>
      <p:sp>
        <p:nvSpPr>
          <p:cNvPr id="10" name="Text RightHdr"/>
          <p:cNvSpPr/>
          <p:nvPr/>
        </p:nvSpPr>
        <p:spPr>
          <a:xfrm>
            <a:off x="4754880" y="822960"/>
            <a:ext cx="4114800" cy="456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</a:rPr>
              <a:t>Palliative &amp; End-of-Life Care</a:t>
            </a:r>
            <a:endParaRPr lang="en-US" sz="1800" dirty="0"/>
          </a:p>
        </p:txBody>
      </p:sp>
      <p:sp>
        <p:nvSpPr>
          <p:cNvPr id="11" name="Text RightBody"/>
          <p:cNvSpPr/>
          <p:nvPr/>
        </p:nvSpPr>
        <p:spPr>
          <a:xfrm>
            <a:off x="4846320" y="1322640"/>
            <a:ext cx="3932040" cy="361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800"/>
              </a:lnSpc>
              <a:buChar char="•"/>
            </a:pPr>
            <a:r>
              <a:rPr lang="en-US" sz="1800" b="1" dirty="0">
                <a:solidFill>
                  <a:srgbClr val="00796B"/>
                </a:solidFill>
                <a:latin typeface="Calibri" pitchFamily="34" charset="0"/>
              </a:rPr>
              <a:t>Integrate early — not reserved for end-stage</a:t>
            </a:r>
            <a:endParaRPr lang="en-US" sz="1800" dirty="0"/>
          </a:p>
          <a:p>
            <a:pPr marL="0" indent="0">
              <a:lnSpc>
                <a:spcPts val="1800"/>
              </a:lnSpc>
              <a:buChar char="•"/>
            </a:pPr>
            <a:r>
              <a:rPr lang="en-US" sz="1800" dirty="0">
                <a:solidFill>
                  <a:srgbClr val="1A2A3A"/>
                </a:solidFill>
                <a:latin typeface="Calibri" pitchFamily="34" charset="0"/>
              </a:rPr>
              <a:t>Advance care planning: ventilator &amp; resuscitation decisions</a:t>
            </a:r>
            <a:endParaRPr lang="en-US" sz="1800" dirty="0"/>
          </a:p>
          <a:p>
            <a:pPr marL="0" indent="0">
              <a:lnSpc>
                <a:spcPts val="1800"/>
              </a:lnSpc>
              <a:buChar char="•"/>
            </a:pPr>
            <a:r>
              <a:rPr lang="en-US" sz="1800" dirty="0">
                <a:solidFill>
                  <a:srgbClr val="1A2A3A"/>
                </a:solidFill>
                <a:latin typeface="Calibri" pitchFamily="34" charset="0"/>
              </a:rPr>
              <a:t>Opioids (dyspnea/pain); Benzodiazepines (anxiety)</a:t>
            </a:r>
            <a:endParaRPr lang="en-US" sz="1800" dirty="0"/>
          </a:p>
          <a:p>
            <a:pPr marL="0" indent="0">
              <a:lnSpc>
                <a:spcPts val="1800"/>
              </a:lnSpc>
              <a:buChar char="•"/>
            </a:pPr>
            <a:r>
              <a:rPr lang="en-US" sz="1800" dirty="0">
                <a:solidFill>
                  <a:srgbClr val="1A2A3A"/>
                </a:solidFill>
                <a:latin typeface="Calibri" pitchFamily="34" charset="0"/>
              </a:rPr>
              <a:t>Screen for depression &amp; anxiety; clinical psychologist</a:t>
            </a:r>
            <a:endParaRPr lang="en-US" sz="1800" dirty="0"/>
          </a:p>
          <a:p>
            <a:pPr marL="0" indent="0">
              <a:lnSpc>
                <a:spcPts val="1800"/>
              </a:lnSpc>
              <a:buChar char="•"/>
            </a:pPr>
            <a:r>
              <a:rPr lang="en-US" sz="1800" dirty="0">
                <a:solidFill>
                  <a:srgbClr val="1A2A3A"/>
                </a:solidFill>
                <a:latin typeface="Calibri" pitchFamily="34" charset="0"/>
              </a:rPr>
              <a:t>Home modification; caregiver support; MND support group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Motor Neuron Disease - Part 2</dc:title>
  <dc:subject>PptxGenJS Presentation</dc:subject>
  <dc:creator>PptxGenJS</dc:creator>
  <cp:lastModifiedBy>akshaynkumar007@gmail.com</cp:lastModifiedBy>
  <cp:revision>5</cp:revision>
  <dcterms:created xsi:type="dcterms:W3CDTF">2026-06-18T20:36:05Z</dcterms:created>
  <dcterms:modified xsi:type="dcterms:W3CDTF">2026-06-19T11:49:04Z</dcterms:modified>
</cp:coreProperties>
</file>