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79" r:id="rId4"/>
    <p:sldId id="280" r:id="rId5"/>
    <p:sldId id="281" r:id="rId6"/>
    <p:sldId id="285" r:id="rId7"/>
    <p:sldId id="297" r:id="rId8"/>
    <p:sldId id="257" r:id="rId9"/>
    <p:sldId id="283" r:id="rId10"/>
    <p:sldId id="284" r:id="rId11"/>
    <p:sldId id="294" r:id="rId12"/>
    <p:sldId id="286" r:id="rId13"/>
    <p:sldId id="287" r:id="rId14"/>
    <p:sldId id="288" r:id="rId15"/>
    <p:sldId id="291" r:id="rId16"/>
    <p:sldId id="290" r:id="rId17"/>
    <p:sldId id="289" r:id="rId18"/>
    <p:sldId id="296" r:id="rId19"/>
    <p:sldId id="292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0" autoAdjust="0"/>
  </p:normalViewPr>
  <p:slideViewPr>
    <p:cSldViewPr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440EC-C61F-48C4-8277-46E17ACB41FF}" type="doc">
      <dgm:prSet loTypeId="urn:microsoft.com/office/officeart/2005/8/layout/default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35ADDC7-26F5-4ED5-BF51-6B857A1C9F71}">
      <dgm:prSet phldrT="[Text]"/>
      <dgm:spPr/>
      <dgm:t>
        <a:bodyPr/>
        <a:lstStyle/>
        <a:p>
          <a:r>
            <a:rPr lang="en-US" dirty="0" smtClean="0"/>
            <a:t>BP:150/110MMHG</a:t>
          </a:r>
          <a:endParaRPr lang="en-US" dirty="0"/>
        </a:p>
      </dgm:t>
    </dgm:pt>
    <dgm:pt modelId="{9C27151C-137E-44F1-945D-9E7E4DED8569}" type="parTrans" cxnId="{5316D7E7-E180-4CA4-9F1A-A20A7A75B159}">
      <dgm:prSet/>
      <dgm:spPr/>
      <dgm:t>
        <a:bodyPr/>
        <a:lstStyle/>
        <a:p>
          <a:endParaRPr lang="en-US"/>
        </a:p>
      </dgm:t>
    </dgm:pt>
    <dgm:pt modelId="{9183CE80-F633-4C1F-81B5-A37EAE6A1699}" type="sibTrans" cxnId="{5316D7E7-E180-4CA4-9F1A-A20A7A75B159}">
      <dgm:prSet/>
      <dgm:spPr/>
      <dgm:t>
        <a:bodyPr/>
        <a:lstStyle/>
        <a:p>
          <a:endParaRPr lang="en-US"/>
        </a:p>
      </dgm:t>
    </dgm:pt>
    <dgm:pt modelId="{BFEA8407-671E-453F-B79E-102D434A8D96}">
      <dgm:prSet phldrT="[Text]"/>
      <dgm:spPr/>
      <dgm:t>
        <a:bodyPr/>
        <a:lstStyle/>
        <a:p>
          <a:r>
            <a:rPr lang="en-US" dirty="0" smtClean="0"/>
            <a:t>Pulse:61/min</a:t>
          </a:r>
        </a:p>
        <a:p>
          <a:r>
            <a:rPr lang="en-US" dirty="0" smtClean="0"/>
            <a:t>Regular</a:t>
          </a:r>
        </a:p>
        <a:p>
          <a:r>
            <a:rPr lang="en-US" dirty="0" smtClean="0"/>
            <a:t>Normal volume</a:t>
          </a:r>
        </a:p>
        <a:p>
          <a:r>
            <a:rPr lang="en-US" dirty="0" smtClean="0"/>
            <a:t>Felt in all </a:t>
          </a:r>
          <a:r>
            <a:rPr lang="en-US" dirty="0" err="1" smtClean="0"/>
            <a:t>periph</a:t>
          </a:r>
          <a:r>
            <a:rPr lang="en-US" dirty="0" smtClean="0"/>
            <a:t>. vessels</a:t>
          </a:r>
          <a:endParaRPr lang="en-US" dirty="0"/>
        </a:p>
      </dgm:t>
    </dgm:pt>
    <dgm:pt modelId="{8B53E73E-954F-48CA-9FDA-DD73338FF0C0}" type="parTrans" cxnId="{93429F13-EF2F-4D50-869E-68278E11C9B9}">
      <dgm:prSet/>
      <dgm:spPr/>
      <dgm:t>
        <a:bodyPr/>
        <a:lstStyle/>
        <a:p>
          <a:endParaRPr lang="en-US"/>
        </a:p>
      </dgm:t>
    </dgm:pt>
    <dgm:pt modelId="{FF1CFF34-166E-4B2C-8B9C-0217A940D6F8}" type="sibTrans" cxnId="{93429F13-EF2F-4D50-869E-68278E11C9B9}">
      <dgm:prSet/>
      <dgm:spPr/>
      <dgm:t>
        <a:bodyPr/>
        <a:lstStyle/>
        <a:p>
          <a:endParaRPr lang="en-US"/>
        </a:p>
      </dgm:t>
    </dgm:pt>
    <dgm:pt modelId="{5FBC6829-AE36-415E-A456-A239156AC798}">
      <dgm:prSet phldrT="[Text]"/>
      <dgm:spPr/>
      <dgm:t>
        <a:bodyPr/>
        <a:lstStyle/>
        <a:p>
          <a:r>
            <a:rPr lang="en-US" dirty="0" smtClean="0"/>
            <a:t>RR:21/min</a:t>
          </a:r>
          <a:endParaRPr lang="en-US" dirty="0"/>
        </a:p>
      </dgm:t>
    </dgm:pt>
    <dgm:pt modelId="{4AC3D74C-9697-40B0-A025-9A1D54BAA381}" type="parTrans" cxnId="{64E959EB-B620-48EE-B74E-58EF50B6AF12}">
      <dgm:prSet/>
      <dgm:spPr/>
      <dgm:t>
        <a:bodyPr/>
        <a:lstStyle/>
        <a:p>
          <a:endParaRPr lang="en-US"/>
        </a:p>
      </dgm:t>
    </dgm:pt>
    <dgm:pt modelId="{4F64E20F-A7BD-41EB-90EB-3F5993FE86F2}" type="sibTrans" cxnId="{64E959EB-B620-48EE-B74E-58EF50B6AF12}">
      <dgm:prSet/>
      <dgm:spPr/>
      <dgm:t>
        <a:bodyPr/>
        <a:lstStyle/>
        <a:p>
          <a:endParaRPr lang="en-US"/>
        </a:p>
      </dgm:t>
    </dgm:pt>
    <dgm:pt modelId="{1AE2C200-0A7C-44D7-99A0-65A3454679B6}">
      <dgm:prSet/>
      <dgm:spPr/>
      <dgm:t>
        <a:bodyPr/>
        <a:lstStyle/>
        <a:p>
          <a:r>
            <a:rPr lang="en-US" dirty="0" smtClean="0"/>
            <a:t>SPO2:95% with room air</a:t>
          </a:r>
          <a:endParaRPr lang="en-US" dirty="0"/>
        </a:p>
      </dgm:t>
    </dgm:pt>
    <dgm:pt modelId="{3EC7016B-7580-4D7F-B2BD-8D6EAEB66846}" type="parTrans" cxnId="{3899A17F-69DB-4313-98E1-5F0987E5DE12}">
      <dgm:prSet/>
      <dgm:spPr/>
      <dgm:t>
        <a:bodyPr/>
        <a:lstStyle/>
        <a:p>
          <a:endParaRPr lang="en-US"/>
        </a:p>
      </dgm:t>
    </dgm:pt>
    <dgm:pt modelId="{081F2E3B-1DC6-4267-89F8-19B2CFD0984D}" type="sibTrans" cxnId="{3899A17F-69DB-4313-98E1-5F0987E5DE12}">
      <dgm:prSet/>
      <dgm:spPr/>
      <dgm:t>
        <a:bodyPr/>
        <a:lstStyle/>
        <a:p>
          <a:endParaRPr lang="en-US"/>
        </a:p>
      </dgm:t>
    </dgm:pt>
    <dgm:pt modelId="{490D1AFA-7E75-4208-8425-E5F4079E5468}">
      <dgm:prSet phldrT="[Text]"/>
      <dgm:spPr/>
      <dgm:t>
        <a:bodyPr/>
        <a:lstStyle/>
        <a:p>
          <a:r>
            <a:rPr lang="en-US" dirty="0" smtClean="0"/>
            <a:t>TEMP: </a:t>
          </a:r>
          <a:r>
            <a:rPr lang="en-US" dirty="0" err="1" smtClean="0"/>
            <a:t>Afebrile</a:t>
          </a:r>
          <a:endParaRPr lang="en-US" dirty="0"/>
        </a:p>
      </dgm:t>
    </dgm:pt>
    <dgm:pt modelId="{E370CD5B-9647-4795-A703-A80B0FEFEAF4}" type="parTrans" cxnId="{883A129D-999E-4D45-A80D-AD4A4F5710E3}">
      <dgm:prSet/>
      <dgm:spPr/>
      <dgm:t>
        <a:bodyPr/>
        <a:lstStyle/>
        <a:p>
          <a:endParaRPr lang="en-IN"/>
        </a:p>
      </dgm:t>
    </dgm:pt>
    <dgm:pt modelId="{6849D8C8-8829-43E5-9A63-09DCEC223AD5}" type="sibTrans" cxnId="{883A129D-999E-4D45-A80D-AD4A4F5710E3}">
      <dgm:prSet/>
      <dgm:spPr/>
      <dgm:t>
        <a:bodyPr/>
        <a:lstStyle/>
        <a:p>
          <a:endParaRPr lang="en-IN"/>
        </a:p>
      </dgm:t>
    </dgm:pt>
    <dgm:pt modelId="{5EE5414F-31BA-4831-B911-95F43105F693}" type="pres">
      <dgm:prSet presAssocID="{E6E440EC-C61F-48C4-8277-46E17ACB41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7C1AD2-8552-4915-AE69-EA2F9C260A87}" type="pres">
      <dgm:prSet presAssocID="{735ADDC7-26F5-4ED5-BF51-6B857A1C9F71}" presName="node" presStyleLbl="node1" presStyleIdx="0" presStyleCnt="5" custLinFactNeighborX="2963" custLinFactNeighborY="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3F1F8-883F-4430-8425-7739C99AF48E}" type="pres">
      <dgm:prSet presAssocID="{9183CE80-F633-4C1F-81B5-A37EAE6A1699}" presName="sibTrans" presStyleCnt="0"/>
      <dgm:spPr/>
    </dgm:pt>
    <dgm:pt modelId="{379F0AD5-DE15-442F-8002-9D420B657AB9}" type="pres">
      <dgm:prSet presAssocID="{BFEA8407-671E-453F-B79E-102D434A8D96}" presName="node" presStyleLbl="node1" presStyleIdx="1" presStyleCnt="5" custLinFactNeighborX="-370" custLinFactNeighborY="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D333-ABF7-47AE-B46D-09B373FD5368}" type="pres">
      <dgm:prSet presAssocID="{FF1CFF34-166E-4B2C-8B9C-0217A940D6F8}" presName="sibTrans" presStyleCnt="0"/>
      <dgm:spPr/>
    </dgm:pt>
    <dgm:pt modelId="{B8EA3E02-7A6C-4D1D-BF97-EB59CD99CDDD}" type="pres">
      <dgm:prSet presAssocID="{5FBC6829-AE36-415E-A456-A239156AC798}" presName="node" presStyleLbl="node1" presStyleIdx="2" presStyleCnt="5" custLinFactNeighborX="-4486" custLinFactNeighborY="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F9014-EEF9-4C19-B0F3-B208686D00E8}" type="pres">
      <dgm:prSet presAssocID="{4F64E20F-A7BD-41EB-90EB-3F5993FE86F2}" presName="sibTrans" presStyleCnt="0"/>
      <dgm:spPr/>
    </dgm:pt>
    <dgm:pt modelId="{17258F9B-4EE5-4051-AC94-5768D0702BC4}" type="pres">
      <dgm:prSet presAssocID="{1AE2C200-0A7C-44D7-99A0-65A3454679B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8D19A-5E09-494F-94D8-C1C7625CBF16}" type="pres">
      <dgm:prSet presAssocID="{081F2E3B-1DC6-4267-89F8-19B2CFD0984D}" presName="sibTrans" presStyleCnt="0"/>
      <dgm:spPr/>
    </dgm:pt>
    <dgm:pt modelId="{DE9EDD33-4218-4460-8015-51A43A3FE53E}" type="pres">
      <dgm:prSet presAssocID="{490D1AFA-7E75-4208-8425-E5F4079E5468}" presName="node" presStyleLbl="node1" presStyleIdx="4" presStyleCnt="5" custLinFactNeighborX="24630" custLinFactNeighborY="-190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316D7E7-E180-4CA4-9F1A-A20A7A75B159}" srcId="{E6E440EC-C61F-48C4-8277-46E17ACB41FF}" destId="{735ADDC7-26F5-4ED5-BF51-6B857A1C9F71}" srcOrd="0" destOrd="0" parTransId="{9C27151C-137E-44F1-945D-9E7E4DED8569}" sibTransId="{9183CE80-F633-4C1F-81B5-A37EAE6A1699}"/>
    <dgm:cxn modelId="{3899A17F-69DB-4313-98E1-5F0987E5DE12}" srcId="{E6E440EC-C61F-48C4-8277-46E17ACB41FF}" destId="{1AE2C200-0A7C-44D7-99A0-65A3454679B6}" srcOrd="3" destOrd="0" parTransId="{3EC7016B-7580-4D7F-B2BD-8D6EAEB66846}" sibTransId="{081F2E3B-1DC6-4267-89F8-19B2CFD0984D}"/>
    <dgm:cxn modelId="{F150957F-3E04-4064-9497-7629DEC2B8EE}" type="presOf" srcId="{E6E440EC-C61F-48C4-8277-46E17ACB41FF}" destId="{5EE5414F-31BA-4831-B911-95F43105F693}" srcOrd="0" destOrd="0" presId="urn:microsoft.com/office/officeart/2005/8/layout/default#1"/>
    <dgm:cxn modelId="{E001F392-1968-48C4-9B57-7DD9682201E7}" type="presOf" srcId="{BFEA8407-671E-453F-B79E-102D434A8D96}" destId="{379F0AD5-DE15-442F-8002-9D420B657AB9}" srcOrd="0" destOrd="0" presId="urn:microsoft.com/office/officeart/2005/8/layout/default#1"/>
    <dgm:cxn modelId="{64E959EB-B620-48EE-B74E-58EF50B6AF12}" srcId="{E6E440EC-C61F-48C4-8277-46E17ACB41FF}" destId="{5FBC6829-AE36-415E-A456-A239156AC798}" srcOrd="2" destOrd="0" parTransId="{4AC3D74C-9697-40B0-A025-9A1D54BAA381}" sibTransId="{4F64E20F-A7BD-41EB-90EB-3F5993FE86F2}"/>
    <dgm:cxn modelId="{8BC2E9B8-13BC-4607-B7D3-7866CF46BAC2}" type="presOf" srcId="{490D1AFA-7E75-4208-8425-E5F4079E5468}" destId="{DE9EDD33-4218-4460-8015-51A43A3FE53E}" srcOrd="0" destOrd="0" presId="urn:microsoft.com/office/officeart/2005/8/layout/default#1"/>
    <dgm:cxn modelId="{25A9F687-A5A2-40F5-B1AA-4777FB1A7ACD}" type="presOf" srcId="{1AE2C200-0A7C-44D7-99A0-65A3454679B6}" destId="{17258F9B-4EE5-4051-AC94-5768D0702BC4}" srcOrd="0" destOrd="0" presId="urn:microsoft.com/office/officeart/2005/8/layout/default#1"/>
    <dgm:cxn modelId="{883A129D-999E-4D45-A80D-AD4A4F5710E3}" srcId="{E6E440EC-C61F-48C4-8277-46E17ACB41FF}" destId="{490D1AFA-7E75-4208-8425-E5F4079E5468}" srcOrd="4" destOrd="0" parTransId="{E370CD5B-9647-4795-A703-A80B0FEFEAF4}" sibTransId="{6849D8C8-8829-43E5-9A63-09DCEC223AD5}"/>
    <dgm:cxn modelId="{06455C96-4791-4488-A192-C1CED72E604C}" type="presOf" srcId="{5FBC6829-AE36-415E-A456-A239156AC798}" destId="{B8EA3E02-7A6C-4D1D-BF97-EB59CD99CDDD}" srcOrd="0" destOrd="0" presId="urn:microsoft.com/office/officeart/2005/8/layout/default#1"/>
    <dgm:cxn modelId="{A90F2FD6-7A43-4F47-8DDD-4DAA69E4E873}" type="presOf" srcId="{735ADDC7-26F5-4ED5-BF51-6B857A1C9F71}" destId="{367C1AD2-8552-4915-AE69-EA2F9C260A87}" srcOrd="0" destOrd="0" presId="urn:microsoft.com/office/officeart/2005/8/layout/default#1"/>
    <dgm:cxn modelId="{93429F13-EF2F-4D50-869E-68278E11C9B9}" srcId="{E6E440EC-C61F-48C4-8277-46E17ACB41FF}" destId="{BFEA8407-671E-453F-B79E-102D434A8D96}" srcOrd="1" destOrd="0" parTransId="{8B53E73E-954F-48CA-9FDA-DD73338FF0C0}" sibTransId="{FF1CFF34-166E-4B2C-8B9C-0217A940D6F8}"/>
    <dgm:cxn modelId="{A950C76F-C418-4115-A4C3-037B87464893}" type="presParOf" srcId="{5EE5414F-31BA-4831-B911-95F43105F693}" destId="{367C1AD2-8552-4915-AE69-EA2F9C260A87}" srcOrd="0" destOrd="0" presId="urn:microsoft.com/office/officeart/2005/8/layout/default#1"/>
    <dgm:cxn modelId="{FC29CA83-FB87-403C-A08E-B48FEF3E919E}" type="presParOf" srcId="{5EE5414F-31BA-4831-B911-95F43105F693}" destId="{7FC3F1F8-883F-4430-8425-7739C99AF48E}" srcOrd="1" destOrd="0" presId="urn:microsoft.com/office/officeart/2005/8/layout/default#1"/>
    <dgm:cxn modelId="{2301F96B-7844-4796-A57B-D87F806AEE1E}" type="presParOf" srcId="{5EE5414F-31BA-4831-B911-95F43105F693}" destId="{379F0AD5-DE15-442F-8002-9D420B657AB9}" srcOrd="2" destOrd="0" presId="urn:microsoft.com/office/officeart/2005/8/layout/default#1"/>
    <dgm:cxn modelId="{98F7A5AB-51F0-4F9A-B70E-857784FDF4DA}" type="presParOf" srcId="{5EE5414F-31BA-4831-B911-95F43105F693}" destId="{7A9DD333-ABF7-47AE-B46D-09B373FD5368}" srcOrd="3" destOrd="0" presId="urn:microsoft.com/office/officeart/2005/8/layout/default#1"/>
    <dgm:cxn modelId="{C5D79FA8-D9F5-4B6B-87B6-69A2F5A8EA5F}" type="presParOf" srcId="{5EE5414F-31BA-4831-B911-95F43105F693}" destId="{B8EA3E02-7A6C-4D1D-BF97-EB59CD99CDDD}" srcOrd="4" destOrd="0" presId="urn:microsoft.com/office/officeart/2005/8/layout/default#1"/>
    <dgm:cxn modelId="{CCEF857D-7BA1-4A3C-AED1-1D2443348C61}" type="presParOf" srcId="{5EE5414F-31BA-4831-B911-95F43105F693}" destId="{A4CF9014-EEF9-4C19-B0F3-B208686D00E8}" srcOrd="5" destOrd="0" presId="urn:microsoft.com/office/officeart/2005/8/layout/default#1"/>
    <dgm:cxn modelId="{11FE5B4E-A302-4CD9-8FCA-CCBAB2F00FB7}" type="presParOf" srcId="{5EE5414F-31BA-4831-B911-95F43105F693}" destId="{17258F9B-4EE5-4051-AC94-5768D0702BC4}" srcOrd="6" destOrd="0" presId="urn:microsoft.com/office/officeart/2005/8/layout/default#1"/>
    <dgm:cxn modelId="{9DC6ED2C-BDBA-42E5-9B1B-0A6AA0767C71}" type="presParOf" srcId="{5EE5414F-31BA-4831-B911-95F43105F693}" destId="{56D8D19A-5E09-494F-94D8-C1C7625CBF16}" srcOrd="7" destOrd="0" presId="urn:microsoft.com/office/officeart/2005/8/layout/default#1"/>
    <dgm:cxn modelId="{C0E20F7D-FE88-483B-AFA9-56337ADDA006}" type="presParOf" srcId="{5EE5414F-31BA-4831-B911-95F43105F693}" destId="{DE9EDD33-4218-4460-8015-51A43A3FE53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E440EC-C61F-48C4-8277-46E17ACB41FF}" type="doc">
      <dgm:prSet loTypeId="urn:microsoft.com/office/officeart/2005/8/layout/default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35ADDC7-26F5-4ED5-BF51-6B857A1C9F71}">
      <dgm:prSet phldrT="[Text]"/>
      <dgm:spPr/>
      <dgm:t>
        <a:bodyPr/>
        <a:lstStyle/>
        <a:p>
          <a:r>
            <a:rPr lang="en-US" dirty="0" smtClean="0"/>
            <a:t>RBS:134</a:t>
          </a:r>
        </a:p>
        <a:p>
          <a:r>
            <a:rPr lang="en-US" dirty="0" smtClean="0"/>
            <a:t>RFT:</a:t>
          </a:r>
        </a:p>
        <a:p>
          <a:r>
            <a:rPr lang="en-US" dirty="0" smtClean="0"/>
            <a:t>UREA-40</a:t>
          </a:r>
        </a:p>
        <a:p>
          <a:r>
            <a:rPr lang="en-US" dirty="0" smtClean="0"/>
            <a:t>CREATININE-1.0</a:t>
          </a:r>
        </a:p>
        <a:p>
          <a:r>
            <a:rPr lang="en-US" dirty="0" smtClean="0"/>
            <a:t>Na+  140</a:t>
          </a:r>
        </a:p>
        <a:p>
          <a:r>
            <a:rPr lang="en-US" dirty="0" smtClean="0"/>
            <a:t>K+ 4.9</a:t>
          </a:r>
        </a:p>
        <a:p>
          <a:r>
            <a:rPr lang="en-US" dirty="0" err="1" smtClean="0"/>
            <a:t>Cl</a:t>
          </a:r>
          <a:r>
            <a:rPr lang="en-US" dirty="0" smtClean="0"/>
            <a:t>- 101</a:t>
          </a:r>
          <a:endParaRPr lang="en-US" dirty="0"/>
        </a:p>
      </dgm:t>
    </dgm:pt>
    <dgm:pt modelId="{9C27151C-137E-44F1-945D-9E7E4DED8569}" type="parTrans" cxnId="{5316D7E7-E180-4CA4-9F1A-A20A7A75B159}">
      <dgm:prSet/>
      <dgm:spPr/>
      <dgm:t>
        <a:bodyPr/>
        <a:lstStyle/>
        <a:p>
          <a:endParaRPr lang="en-US"/>
        </a:p>
      </dgm:t>
    </dgm:pt>
    <dgm:pt modelId="{9183CE80-F633-4C1F-81B5-A37EAE6A1699}" type="sibTrans" cxnId="{5316D7E7-E180-4CA4-9F1A-A20A7A75B159}">
      <dgm:prSet/>
      <dgm:spPr/>
      <dgm:t>
        <a:bodyPr/>
        <a:lstStyle/>
        <a:p>
          <a:endParaRPr lang="en-US"/>
        </a:p>
      </dgm:t>
    </dgm:pt>
    <dgm:pt modelId="{BFEA8407-671E-453F-B79E-102D434A8D96}">
      <dgm:prSet phldrT="[Text]"/>
      <dgm:spPr/>
      <dgm:t>
        <a:bodyPr/>
        <a:lstStyle/>
        <a:p>
          <a:r>
            <a:rPr lang="en-US" dirty="0" smtClean="0"/>
            <a:t>CBC</a:t>
          </a:r>
        </a:p>
        <a:p>
          <a:r>
            <a:rPr lang="en-US" dirty="0" smtClean="0"/>
            <a:t>HB:8.2</a:t>
          </a:r>
        </a:p>
        <a:p>
          <a:r>
            <a:rPr lang="en-US" dirty="0" smtClean="0"/>
            <a:t>TC:9700</a:t>
          </a:r>
        </a:p>
        <a:p>
          <a:r>
            <a:rPr lang="en-US" dirty="0" smtClean="0"/>
            <a:t>DC:83/12/05</a:t>
          </a:r>
        </a:p>
        <a:p>
          <a:r>
            <a:rPr lang="en-US" dirty="0" smtClean="0"/>
            <a:t>ESR:18mm/hr</a:t>
          </a:r>
        </a:p>
        <a:p>
          <a:r>
            <a:rPr lang="en-US" dirty="0" smtClean="0"/>
            <a:t>PCV:24%</a:t>
          </a:r>
        </a:p>
        <a:p>
          <a:r>
            <a:rPr lang="en-US" dirty="0" smtClean="0"/>
            <a:t>PLAT:3.38LACS/CU.MM</a:t>
          </a:r>
          <a:endParaRPr lang="en-US" dirty="0"/>
        </a:p>
      </dgm:t>
    </dgm:pt>
    <dgm:pt modelId="{8B53E73E-954F-48CA-9FDA-DD73338FF0C0}" type="parTrans" cxnId="{93429F13-EF2F-4D50-869E-68278E11C9B9}">
      <dgm:prSet/>
      <dgm:spPr/>
      <dgm:t>
        <a:bodyPr/>
        <a:lstStyle/>
        <a:p>
          <a:endParaRPr lang="en-US"/>
        </a:p>
      </dgm:t>
    </dgm:pt>
    <dgm:pt modelId="{FF1CFF34-166E-4B2C-8B9C-0217A940D6F8}" type="sibTrans" cxnId="{93429F13-EF2F-4D50-869E-68278E11C9B9}">
      <dgm:prSet/>
      <dgm:spPr/>
      <dgm:t>
        <a:bodyPr/>
        <a:lstStyle/>
        <a:p>
          <a:endParaRPr lang="en-US"/>
        </a:p>
      </dgm:t>
    </dgm:pt>
    <dgm:pt modelId="{5FBC6829-AE36-415E-A456-A239156AC798}">
      <dgm:prSet phldrT="[Text]"/>
      <dgm:spPr/>
      <dgm:t>
        <a:bodyPr/>
        <a:lstStyle/>
        <a:p>
          <a:r>
            <a:rPr lang="en-US" dirty="0" smtClean="0"/>
            <a:t>URINE</a:t>
          </a:r>
        </a:p>
        <a:p>
          <a:r>
            <a:rPr lang="en-US" dirty="0" err="1" smtClean="0"/>
            <a:t>ALBUMIN:Trace</a:t>
          </a:r>
          <a:endParaRPr lang="en-US" dirty="0" smtClean="0"/>
        </a:p>
        <a:p>
          <a:r>
            <a:rPr lang="en-US" dirty="0" err="1" smtClean="0"/>
            <a:t>SUGAR:Nil</a:t>
          </a:r>
          <a:endParaRPr lang="en-US" dirty="0" smtClean="0"/>
        </a:p>
        <a:p>
          <a:r>
            <a:rPr lang="en-US" dirty="0" smtClean="0"/>
            <a:t>DEPOSITS:0-2Pus cells</a:t>
          </a:r>
        </a:p>
        <a:p>
          <a:endParaRPr lang="en-US" dirty="0"/>
        </a:p>
      </dgm:t>
    </dgm:pt>
    <dgm:pt modelId="{4AC3D74C-9697-40B0-A025-9A1D54BAA381}" type="parTrans" cxnId="{64E959EB-B620-48EE-B74E-58EF50B6AF12}">
      <dgm:prSet/>
      <dgm:spPr/>
      <dgm:t>
        <a:bodyPr/>
        <a:lstStyle/>
        <a:p>
          <a:endParaRPr lang="en-US"/>
        </a:p>
      </dgm:t>
    </dgm:pt>
    <dgm:pt modelId="{4F64E20F-A7BD-41EB-90EB-3F5993FE86F2}" type="sibTrans" cxnId="{64E959EB-B620-48EE-B74E-58EF50B6AF12}">
      <dgm:prSet/>
      <dgm:spPr/>
      <dgm:t>
        <a:bodyPr/>
        <a:lstStyle/>
        <a:p>
          <a:endParaRPr lang="en-US"/>
        </a:p>
      </dgm:t>
    </dgm:pt>
    <dgm:pt modelId="{1AE2C200-0A7C-44D7-99A0-65A3454679B6}">
      <dgm:prSet/>
      <dgm:spPr/>
      <dgm:t>
        <a:bodyPr/>
        <a:lstStyle/>
        <a:p>
          <a:r>
            <a:rPr lang="en-US" dirty="0" smtClean="0"/>
            <a:t>LFT</a:t>
          </a:r>
        </a:p>
        <a:p>
          <a:r>
            <a:rPr lang="en-US" dirty="0" smtClean="0"/>
            <a:t>S.BILIRUBIN:0.9</a:t>
          </a:r>
        </a:p>
        <a:p>
          <a:r>
            <a:rPr lang="en-US" dirty="0" smtClean="0"/>
            <a:t>SGOT:32</a:t>
          </a:r>
        </a:p>
        <a:p>
          <a:r>
            <a:rPr lang="en-US" dirty="0" smtClean="0"/>
            <a:t>SGPT:36</a:t>
          </a:r>
        </a:p>
        <a:p>
          <a:r>
            <a:rPr lang="en-US" dirty="0" smtClean="0"/>
            <a:t>ALP:76</a:t>
          </a:r>
        </a:p>
        <a:p>
          <a:r>
            <a:rPr lang="en-US" dirty="0" smtClean="0"/>
            <a:t>S.PROTEINS:5.9</a:t>
          </a:r>
        </a:p>
        <a:p>
          <a:r>
            <a:rPr lang="en-US" dirty="0" smtClean="0"/>
            <a:t>ALBUMIN:3.5</a:t>
          </a:r>
        </a:p>
        <a:p>
          <a:r>
            <a:rPr lang="en-US" dirty="0" smtClean="0"/>
            <a:t>GLOBULIN:2.4</a:t>
          </a:r>
        </a:p>
        <a:p>
          <a:endParaRPr lang="en-US" dirty="0"/>
        </a:p>
      </dgm:t>
    </dgm:pt>
    <dgm:pt modelId="{3EC7016B-7580-4D7F-B2BD-8D6EAEB66846}" type="parTrans" cxnId="{3899A17F-69DB-4313-98E1-5F0987E5DE12}">
      <dgm:prSet/>
      <dgm:spPr/>
      <dgm:t>
        <a:bodyPr/>
        <a:lstStyle/>
        <a:p>
          <a:endParaRPr lang="en-US"/>
        </a:p>
      </dgm:t>
    </dgm:pt>
    <dgm:pt modelId="{081F2E3B-1DC6-4267-89F8-19B2CFD0984D}" type="sibTrans" cxnId="{3899A17F-69DB-4313-98E1-5F0987E5DE12}">
      <dgm:prSet/>
      <dgm:spPr/>
      <dgm:t>
        <a:bodyPr/>
        <a:lstStyle/>
        <a:p>
          <a:endParaRPr lang="en-US"/>
        </a:p>
      </dgm:t>
    </dgm:pt>
    <dgm:pt modelId="{5EE5414F-31BA-4831-B911-95F43105F693}" type="pres">
      <dgm:prSet presAssocID="{E6E440EC-C61F-48C4-8277-46E17ACB41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7C1AD2-8552-4915-AE69-EA2F9C260A87}" type="pres">
      <dgm:prSet presAssocID="{735ADDC7-26F5-4ED5-BF51-6B857A1C9F71}" presName="node" presStyleLbl="node1" presStyleIdx="0" presStyleCnt="4" custScaleX="100249" custScaleY="407202" custLinFactX="26210" custLinFactNeighborX="100000" custLinFactNeighborY="-11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3F1F8-883F-4430-8425-7739C99AF48E}" type="pres">
      <dgm:prSet presAssocID="{9183CE80-F633-4C1F-81B5-A37EAE6A1699}" presName="sibTrans" presStyleCnt="0"/>
      <dgm:spPr/>
    </dgm:pt>
    <dgm:pt modelId="{379F0AD5-DE15-442F-8002-9D420B657AB9}" type="pres">
      <dgm:prSet presAssocID="{BFEA8407-671E-453F-B79E-102D434A8D96}" presName="node" presStyleLbl="node1" presStyleIdx="1" presStyleCnt="4" custScaleX="113687" custScaleY="406761" custLinFactX="-36439" custLinFactNeighborX="-100000" custLinFactNeighborY="-19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D333-ABF7-47AE-B46D-09B373FD5368}" type="pres">
      <dgm:prSet presAssocID="{FF1CFF34-166E-4B2C-8B9C-0217A940D6F8}" presName="sibTrans" presStyleCnt="0"/>
      <dgm:spPr/>
    </dgm:pt>
    <dgm:pt modelId="{B8EA3E02-7A6C-4D1D-BF97-EB59CD99CDDD}" type="pres">
      <dgm:prSet presAssocID="{5FBC6829-AE36-415E-A456-A239156AC798}" presName="node" presStyleLbl="node1" presStyleIdx="2" presStyleCnt="4" custScaleX="104843" custScaleY="411667" custLinFactNeighborX="1132" custLinFactNeighborY="-9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F9014-EEF9-4C19-B0F3-B208686D00E8}" type="pres">
      <dgm:prSet presAssocID="{4F64E20F-A7BD-41EB-90EB-3F5993FE86F2}" presName="sibTrans" presStyleCnt="0"/>
      <dgm:spPr/>
    </dgm:pt>
    <dgm:pt modelId="{17258F9B-4EE5-4051-AC94-5768D0702BC4}" type="pres">
      <dgm:prSet presAssocID="{1AE2C200-0A7C-44D7-99A0-65A3454679B6}" presName="node" presStyleLbl="node1" presStyleIdx="3" presStyleCnt="4" custScaleX="121356" custScaleY="416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16D7E7-E180-4CA4-9F1A-A20A7A75B159}" srcId="{E6E440EC-C61F-48C4-8277-46E17ACB41FF}" destId="{735ADDC7-26F5-4ED5-BF51-6B857A1C9F71}" srcOrd="0" destOrd="0" parTransId="{9C27151C-137E-44F1-945D-9E7E4DED8569}" sibTransId="{9183CE80-F633-4C1F-81B5-A37EAE6A1699}"/>
    <dgm:cxn modelId="{3899A17F-69DB-4313-98E1-5F0987E5DE12}" srcId="{E6E440EC-C61F-48C4-8277-46E17ACB41FF}" destId="{1AE2C200-0A7C-44D7-99A0-65A3454679B6}" srcOrd="3" destOrd="0" parTransId="{3EC7016B-7580-4D7F-B2BD-8D6EAEB66846}" sibTransId="{081F2E3B-1DC6-4267-89F8-19B2CFD0984D}"/>
    <dgm:cxn modelId="{64E959EB-B620-48EE-B74E-58EF50B6AF12}" srcId="{E6E440EC-C61F-48C4-8277-46E17ACB41FF}" destId="{5FBC6829-AE36-415E-A456-A239156AC798}" srcOrd="2" destOrd="0" parTransId="{4AC3D74C-9697-40B0-A025-9A1D54BAA381}" sibTransId="{4F64E20F-A7BD-41EB-90EB-3F5993FE86F2}"/>
    <dgm:cxn modelId="{C1ACE879-25E5-453F-8391-48E79AB7EF5D}" type="presOf" srcId="{BFEA8407-671E-453F-B79E-102D434A8D96}" destId="{379F0AD5-DE15-442F-8002-9D420B657AB9}" srcOrd="0" destOrd="0" presId="urn:microsoft.com/office/officeart/2005/8/layout/default#1"/>
    <dgm:cxn modelId="{04258AD7-BBA3-4A9D-8C54-8963EE403352}" type="presOf" srcId="{1AE2C200-0A7C-44D7-99A0-65A3454679B6}" destId="{17258F9B-4EE5-4051-AC94-5768D0702BC4}" srcOrd="0" destOrd="0" presId="urn:microsoft.com/office/officeart/2005/8/layout/default#1"/>
    <dgm:cxn modelId="{A5519DB3-38BB-45E0-BD4F-279CC052407B}" type="presOf" srcId="{E6E440EC-C61F-48C4-8277-46E17ACB41FF}" destId="{5EE5414F-31BA-4831-B911-95F43105F693}" srcOrd="0" destOrd="0" presId="urn:microsoft.com/office/officeart/2005/8/layout/default#1"/>
    <dgm:cxn modelId="{2215D822-3371-4FC0-B67F-5DA82C7956F6}" type="presOf" srcId="{5FBC6829-AE36-415E-A456-A239156AC798}" destId="{B8EA3E02-7A6C-4D1D-BF97-EB59CD99CDDD}" srcOrd="0" destOrd="0" presId="urn:microsoft.com/office/officeart/2005/8/layout/default#1"/>
    <dgm:cxn modelId="{D590DBB8-737C-4187-BCB0-64FAB5A24CBB}" type="presOf" srcId="{735ADDC7-26F5-4ED5-BF51-6B857A1C9F71}" destId="{367C1AD2-8552-4915-AE69-EA2F9C260A87}" srcOrd="0" destOrd="0" presId="urn:microsoft.com/office/officeart/2005/8/layout/default#1"/>
    <dgm:cxn modelId="{93429F13-EF2F-4D50-869E-68278E11C9B9}" srcId="{E6E440EC-C61F-48C4-8277-46E17ACB41FF}" destId="{BFEA8407-671E-453F-B79E-102D434A8D96}" srcOrd="1" destOrd="0" parTransId="{8B53E73E-954F-48CA-9FDA-DD73338FF0C0}" sibTransId="{FF1CFF34-166E-4B2C-8B9C-0217A940D6F8}"/>
    <dgm:cxn modelId="{B8908328-977B-4725-A323-D443D9C079BC}" type="presParOf" srcId="{5EE5414F-31BA-4831-B911-95F43105F693}" destId="{367C1AD2-8552-4915-AE69-EA2F9C260A87}" srcOrd="0" destOrd="0" presId="urn:microsoft.com/office/officeart/2005/8/layout/default#1"/>
    <dgm:cxn modelId="{6D92A92F-E2F8-4F69-9D16-FB7BD99D7812}" type="presParOf" srcId="{5EE5414F-31BA-4831-B911-95F43105F693}" destId="{7FC3F1F8-883F-4430-8425-7739C99AF48E}" srcOrd="1" destOrd="0" presId="urn:microsoft.com/office/officeart/2005/8/layout/default#1"/>
    <dgm:cxn modelId="{684300D7-7837-4E86-A1C1-C77EAC676AFC}" type="presParOf" srcId="{5EE5414F-31BA-4831-B911-95F43105F693}" destId="{379F0AD5-DE15-442F-8002-9D420B657AB9}" srcOrd="2" destOrd="0" presId="urn:microsoft.com/office/officeart/2005/8/layout/default#1"/>
    <dgm:cxn modelId="{B169CBDE-783D-4DE2-B7D9-BF3B2B6848DF}" type="presParOf" srcId="{5EE5414F-31BA-4831-B911-95F43105F693}" destId="{7A9DD333-ABF7-47AE-B46D-09B373FD5368}" srcOrd="3" destOrd="0" presId="urn:microsoft.com/office/officeart/2005/8/layout/default#1"/>
    <dgm:cxn modelId="{CE839690-FA32-4163-B912-3F6B4EAF85C4}" type="presParOf" srcId="{5EE5414F-31BA-4831-B911-95F43105F693}" destId="{B8EA3E02-7A6C-4D1D-BF97-EB59CD99CDDD}" srcOrd="4" destOrd="0" presId="urn:microsoft.com/office/officeart/2005/8/layout/default#1"/>
    <dgm:cxn modelId="{F9C762CB-3B76-4BD2-B06B-42D5CDCB0486}" type="presParOf" srcId="{5EE5414F-31BA-4831-B911-95F43105F693}" destId="{A4CF9014-EEF9-4C19-B0F3-B208686D00E8}" srcOrd="5" destOrd="0" presId="urn:microsoft.com/office/officeart/2005/8/layout/default#1"/>
    <dgm:cxn modelId="{E64D47C0-7040-4DD9-8506-610AF0D14639}" type="presParOf" srcId="{5EE5414F-31BA-4831-B911-95F43105F693}" destId="{17258F9B-4EE5-4051-AC94-5768D0702BC4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7C1AD2-8552-4915-AE69-EA2F9C260A87}">
      <dsp:nvSpPr>
        <dsp:cNvPr id="0" name=""/>
        <dsp:cNvSpPr/>
      </dsp:nvSpPr>
      <dsp:spPr>
        <a:xfrm>
          <a:off x="76200" y="609598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BP:150/110MMHG</a:t>
          </a:r>
          <a:endParaRPr lang="en-US" sz="1900" kern="1200" dirty="0"/>
        </a:p>
      </dsp:txBody>
      <dsp:txXfrm>
        <a:off x="76200" y="609598"/>
        <a:ext cx="2571749" cy="1543050"/>
      </dsp:txXfrm>
    </dsp:sp>
    <dsp:sp modelId="{379F0AD5-DE15-442F-8002-9D420B657AB9}">
      <dsp:nvSpPr>
        <dsp:cNvPr id="0" name=""/>
        <dsp:cNvSpPr/>
      </dsp:nvSpPr>
      <dsp:spPr>
        <a:xfrm>
          <a:off x="2819409" y="609598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Pulse:61/min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Regular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Normal volume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Felt in all </a:t>
          </a:r>
          <a:r>
            <a:rPr lang="en-US" sz="1900" kern="1200" dirty="0" err="1" smtClean="0"/>
            <a:t>periph</a:t>
          </a:r>
          <a:r>
            <a:rPr lang="en-US" sz="1900" kern="1200" dirty="0" smtClean="0"/>
            <a:t>. vessels</a:t>
          </a:r>
          <a:endParaRPr lang="en-US" sz="1900" kern="1200" dirty="0"/>
        </a:p>
      </dsp:txBody>
      <dsp:txXfrm>
        <a:off x="2819409" y="609598"/>
        <a:ext cx="2571749" cy="1543050"/>
      </dsp:txXfrm>
    </dsp:sp>
    <dsp:sp modelId="{B8EA3E02-7A6C-4D1D-BF97-EB59CD99CDDD}">
      <dsp:nvSpPr>
        <dsp:cNvPr id="0" name=""/>
        <dsp:cNvSpPr/>
      </dsp:nvSpPr>
      <dsp:spPr>
        <a:xfrm>
          <a:off x="5542481" y="59239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RR:21/min</a:t>
          </a:r>
          <a:endParaRPr lang="en-US" sz="1900" kern="1200" dirty="0"/>
        </a:p>
      </dsp:txBody>
      <dsp:txXfrm>
        <a:off x="5542481" y="592393"/>
        <a:ext cx="2571749" cy="1543050"/>
      </dsp:txXfrm>
    </dsp:sp>
    <dsp:sp modelId="{17258F9B-4EE5-4051-AC94-5768D0702BC4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SPO2:95% with room air</a:t>
          </a:r>
          <a:endParaRPr lang="en-US" sz="1900" kern="1200" dirty="0"/>
        </a:p>
      </dsp:txBody>
      <dsp:txXfrm>
        <a:off x="1414462" y="2391569"/>
        <a:ext cx="2571749" cy="1543050"/>
      </dsp:txXfrm>
    </dsp:sp>
    <dsp:sp modelId="{DE9EDD33-4218-4460-8015-51A43A3FE53E}">
      <dsp:nvSpPr>
        <dsp:cNvPr id="0" name=""/>
        <dsp:cNvSpPr/>
      </dsp:nvSpPr>
      <dsp:spPr>
        <a:xfrm>
          <a:off x="4876809" y="2362204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TEMP: </a:t>
          </a:r>
          <a:r>
            <a:rPr lang="en-US" sz="1900" kern="1200" dirty="0" err="1" smtClean="0"/>
            <a:t>Afebrile</a:t>
          </a:r>
          <a:endParaRPr lang="en-US" sz="1900" kern="1200" dirty="0"/>
        </a:p>
      </dsp:txBody>
      <dsp:txXfrm>
        <a:off x="4876809" y="2362204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7FBAC-87ED-4C36-8B52-C9AD2D96FB7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1089C-A594-45F9-82D9-619171A4C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77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777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8279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53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1503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601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110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2377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518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9173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964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801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4F2B-8C0C-4F5C-B1A9-2120FC9FE4EE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71D8-1A3B-49AB-8146-C7D5F00D4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19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 RARE PRESENTATION OF HYPOTHYROIDISM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334000"/>
            <a:ext cx="5257800" cy="914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DR.KADHIRVEL .S -VI MU</a:t>
            </a:r>
            <a:endParaRPr lang="en-US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2187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USG-Abdomen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and small bowel loops grossly dilated with </a:t>
            </a:r>
            <a:r>
              <a:rPr lang="en-US" b="1" dirty="0" smtClean="0"/>
              <a:t>to and fro peristalsis</a:t>
            </a:r>
          </a:p>
          <a:p>
            <a:r>
              <a:rPr lang="en-US" dirty="0" smtClean="0"/>
              <a:t>Moderate free fluid in abdomen and pelvis</a:t>
            </a:r>
          </a:p>
          <a:p>
            <a:r>
              <a:rPr lang="en-US" dirty="0" smtClean="0"/>
              <a:t>Other solid organs normal in size and echoes</a:t>
            </a:r>
          </a:p>
          <a:p>
            <a:r>
              <a:rPr lang="en-US" dirty="0" smtClean="0"/>
              <a:t>p/o </a:t>
            </a:r>
            <a:r>
              <a:rPr lang="en-US" dirty="0" err="1" smtClean="0"/>
              <a:t>subacute</a:t>
            </a:r>
            <a:r>
              <a:rPr lang="en-US" dirty="0" smtClean="0"/>
              <a:t> intestinal obstruction</a:t>
            </a:r>
          </a:p>
          <a:p>
            <a:pPr>
              <a:buNone/>
            </a:pPr>
            <a:r>
              <a:rPr lang="en-US" dirty="0" smtClean="0"/>
              <a:t> (Suboptimal study due to excessive bowel gas)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 l="25403" t="12500" r="41215" b="6250"/>
          <a:stretch>
            <a:fillRect/>
          </a:stretch>
        </p:blipFill>
        <p:spPr bwMode="auto">
          <a:xfrm>
            <a:off x="2479432" y="0"/>
            <a:ext cx="50116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Surgery opinion: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:   </a:t>
            </a:r>
            <a:r>
              <a:rPr lang="en-US" dirty="0" smtClean="0"/>
              <a:t>Sphincter tone – normal</a:t>
            </a:r>
          </a:p>
          <a:p>
            <a:pPr>
              <a:buNone/>
            </a:pPr>
            <a:r>
              <a:rPr lang="en-US" dirty="0" smtClean="0"/>
              <a:t>              Mucosa free</a:t>
            </a:r>
          </a:p>
          <a:p>
            <a:pPr>
              <a:buNone/>
            </a:pPr>
            <a:r>
              <a:rPr lang="en-US" dirty="0" smtClean="0"/>
              <a:t>              No mass palpable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err="1" smtClean="0"/>
              <a:t>Subacute</a:t>
            </a:r>
            <a:r>
              <a:rPr lang="en-US" dirty="0" smtClean="0"/>
              <a:t> intestinal obstruction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Plan :</a:t>
            </a:r>
            <a:r>
              <a:rPr lang="en-US" b="1" dirty="0" smtClean="0"/>
              <a:t> </a:t>
            </a:r>
            <a:r>
              <a:rPr lang="en-US" dirty="0" err="1" smtClean="0"/>
              <a:t>Laprotomy</a:t>
            </a:r>
            <a:r>
              <a:rPr lang="en-US" dirty="0" smtClean="0"/>
              <a:t> and proceed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 became drowsy</a:t>
            </a:r>
          </a:p>
          <a:p>
            <a:r>
              <a:rPr lang="en-US" dirty="0" smtClean="0"/>
              <a:t>Was transfused with 2units of </a:t>
            </a:r>
            <a:r>
              <a:rPr lang="en-US" dirty="0" err="1" smtClean="0"/>
              <a:t>B+ve</a:t>
            </a:r>
            <a:r>
              <a:rPr lang="en-US" dirty="0" smtClean="0"/>
              <a:t> packed cells and taken up for surgery</a:t>
            </a:r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Operative findings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Diagnosis:</a:t>
            </a:r>
            <a:r>
              <a:rPr lang="en-US" dirty="0" smtClean="0"/>
              <a:t> Sigmoid </a:t>
            </a:r>
            <a:r>
              <a:rPr lang="en-US" dirty="0" err="1" smtClean="0"/>
              <a:t>volvulus</a:t>
            </a:r>
            <a:r>
              <a:rPr lang="en-US" dirty="0" smtClean="0"/>
              <a:t> with obstruction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Procedure: </a:t>
            </a:r>
            <a:r>
              <a:rPr lang="en-US" dirty="0" smtClean="0"/>
              <a:t>Resection and </a:t>
            </a:r>
            <a:r>
              <a:rPr lang="en-US" dirty="0" err="1" smtClean="0"/>
              <a:t>hartmann’s</a:t>
            </a:r>
            <a:r>
              <a:rPr lang="en-US" dirty="0" smtClean="0"/>
              <a:t> colostomy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Intra op findings: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 smtClean="0"/>
              <a:t>Sigmoid colon - long and redundant</a:t>
            </a:r>
          </a:p>
          <a:p>
            <a:pPr>
              <a:buNone/>
            </a:pPr>
            <a:r>
              <a:rPr lang="en-US" dirty="0" smtClean="0"/>
              <a:t>    Loaded with hard </a:t>
            </a:r>
            <a:r>
              <a:rPr lang="en-US" dirty="0" err="1" smtClean="0"/>
              <a:t>faecal</a:t>
            </a:r>
            <a:r>
              <a:rPr lang="en-US" dirty="0" smtClean="0"/>
              <a:t> matter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Sigmoid,descending,ascending</a:t>
            </a:r>
            <a:r>
              <a:rPr lang="en-US" dirty="0" smtClean="0"/>
              <a:t> colon and </a:t>
            </a:r>
            <a:r>
              <a:rPr lang="en-US" dirty="0" err="1" smtClean="0"/>
              <a:t>caecum</a:t>
            </a:r>
            <a:r>
              <a:rPr lang="en-US" dirty="0" smtClean="0"/>
              <a:t> were grossly distended</a:t>
            </a:r>
          </a:p>
          <a:p>
            <a:pPr>
              <a:buNone/>
            </a:pPr>
            <a:r>
              <a:rPr lang="en-US" dirty="0" smtClean="0"/>
              <a:t>Pt was shifted to IRCU and recovery monitored.</a:t>
            </a:r>
          </a:p>
          <a:p>
            <a:pPr>
              <a:buNone/>
            </a:pPr>
            <a:r>
              <a:rPr lang="en-US" dirty="0" smtClean="0"/>
              <a:t>2 more units of packed cells were transfused.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Dr.KadhirVel\Desktop\volvulus\IMG-20170125-WA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8434004" cy="4748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C:\Users\Dr.KadhirVel\Desktop\volvulus\IMG-20170125-WA0036.jpg"/>
          <p:cNvPicPr>
            <a:picLocks noChangeAspect="1" noChangeArrowheads="1"/>
          </p:cNvPicPr>
          <p:nvPr/>
        </p:nvPicPr>
        <p:blipFill>
          <a:blip r:embed="rId2" cstate="print"/>
          <a:srcRect t="32605" r="6368" b="19192"/>
          <a:stretch>
            <a:fillRect/>
          </a:stretch>
        </p:blipFill>
        <p:spPr bwMode="auto">
          <a:xfrm>
            <a:off x="4644189" y="1219200"/>
            <a:ext cx="4499811" cy="4114800"/>
          </a:xfrm>
          <a:prstGeom prst="rect">
            <a:avLst/>
          </a:prstGeom>
          <a:noFill/>
        </p:spPr>
      </p:pic>
      <p:pic>
        <p:nvPicPr>
          <p:cNvPr id="2051" name="Picture 3" descr="C:\Users\Dr.KadhirVel\Desktop\volvulus\IMG-20170125-WA004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1611" r="13745"/>
          <a:stretch>
            <a:fillRect/>
          </a:stretch>
        </p:blipFill>
        <p:spPr bwMode="auto">
          <a:xfrm>
            <a:off x="0" y="1219200"/>
            <a:ext cx="4724400" cy="41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Endocrinologist opinion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c/o primary hypothyroidism</a:t>
            </a:r>
          </a:p>
          <a:p>
            <a:r>
              <a:rPr lang="en-US" dirty="0" smtClean="0"/>
              <a:t>Free T4 and TSH were advised</a:t>
            </a:r>
          </a:p>
          <a:p>
            <a:r>
              <a:rPr lang="en-US" dirty="0" smtClean="0"/>
              <a:t>TSH- 57.17(0.3-5.5uIU/ml)</a:t>
            </a:r>
          </a:p>
          <a:p>
            <a:r>
              <a:rPr lang="en-US" dirty="0" smtClean="0"/>
              <a:t>FreeT4- 0.8(0.8-1.8 </a:t>
            </a:r>
            <a:r>
              <a:rPr lang="en-US" dirty="0" err="1" smtClean="0"/>
              <a:t>ng</a:t>
            </a:r>
            <a:r>
              <a:rPr lang="en-US" dirty="0" smtClean="0"/>
              <a:t>/dl)</a:t>
            </a:r>
          </a:p>
          <a:p>
            <a:r>
              <a:rPr lang="en-US" dirty="0" smtClean="0"/>
              <a:t>Poorly controlled hypothyroidism</a:t>
            </a:r>
          </a:p>
          <a:p>
            <a:r>
              <a:rPr lang="en-US" dirty="0" err="1" smtClean="0"/>
              <a:t>T.thyroxine</a:t>
            </a:r>
            <a:r>
              <a:rPr lang="en-US" dirty="0" smtClean="0"/>
              <a:t> increased to 250 micrograms OD</a:t>
            </a:r>
            <a:endParaRPr lang="en-I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AIM OF PRESENTATION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highlight the rare complication </a:t>
            </a:r>
            <a:r>
              <a:rPr lang="en-US" dirty="0" err="1" smtClean="0"/>
              <a:t>hypothyroidoism</a:t>
            </a:r>
            <a:endParaRPr lang="en-US" dirty="0" smtClean="0"/>
          </a:p>
          <a:p>
            <a:r>
              <a:rPr lang="en-US" dirty="0" smtClean="0"/>
              <a:t>Hypothyroidism presenting as surgical emergency (Sigmoid </a:t>
            </a:r>
            <a:r>
              <a:rPr lang="en-US" dirty="0" err="1" smtClean="0"/>
              <a:t>volvulus</a:t>
            </a:r>
            <a:r>
              <a:rPr lang="en-US" dirty="0" smtClean="0"/>
              <a:t>)</a:t>
            </a:r>
          </a:p>
          <a:p>
            <a:endParaRPr lang="en-I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496" t="16836" r="26732" b="51714"/>
          <a:stretch>
            <a:fillRect/>
          </a:stretch>
        </p:blipFill>
        <p:spPr bwMode="auto">
          <a:xfrm>
            <a:off x="838200" y="1524000"/>
            <a:ext cx="750711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66Y /M presented </a:t>
            </a:r>
            <a:r>
              <a:rPr lang="en-US" dirty="0" smtClean="0"/>
              <a:t>with </a:t>
            </a:r>
          </a:p>
          <a:p>
            <a:r>
              <a:rPr lang="en-US" dirty="0" smtClean="0"/>
              <a:t>c/o abdominal pain ,distension -3 days</a:t>
            </a:r>
          </a:p>
          <a:p>
            <a:r>
              <a:rPr lang="en-US" dirty="0" err="1" smtClean="0"/>
              <a:t>Obstipation</a:t>
            </a:r>
            <a:r>
              <a:rPr lang="en-US" dirty="0" smtClean="0"/>
              <a:t> -3days</a:t>
            </a:r>
          </a:p>
          <a:p>
            <a:r>
              <a:rPr lang="en-US" dirty="0" smtClean="0"/>
              <a:t>Decreased urine output -2days</a:t>
            </a:r>
          </a:p>
          <a:p>
            <a:r>
              <a:rPr lang="en-US" dirty="0" smtClean="0"/>
              <a:t>h/o increasing breathlessness over the past 2 days</a:t>
            </a:r>
          </a:p>
          <a:p>
            <a:r>
              <a:rPr lang="en-US" dirty="0" smtClean="0"/>
              <a:t>h/o mild pedal edema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769" t="17708" r="22973" b="33372"/>
          <a:stretch>
            <a:fillRect/>
          </a:stretch>
        </p:blipFill>
        <p:spPr bwMode="auto">
          <a:xfrm>
            <a:off x="838200" y="1219200"/>
            <a:ext cx="7315200" cy="392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h/o fever</a:t>
            </a:r>
          </a:p>
          <a:p>
            <a:r>
              <a:rPr lang="en-US" dirty="0" smtClean="0"/>
              <a:t>No h/o cough with expectoration</a:t>
            </a:r>
          </a:p>
          <a:p>
            <a:r>
              <a:rPr lang="en-US" dirty="0" smtClean="0"/>
              <a:t>No h/o loose stools /bloody stools in recent past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Past history:</a:t>
            </a:r>
          </a:p>
          <a:p>
            <a:r>
              <a:rPr lang="en-US" dirty="0" smtClean="0"/>
              <a:t>k/c/o SHT , old CVA on Rx -3 yrs</a:t>
            </a:r>
          </a:p>
          <a:p>
            <a:r>
              <a:rPr lang="en-US" dirty="0" smtClean="0"/>
              <a:t>k/c/o hypothyroidism on L </a:t>
            </a:r>
            <a:r>
              <a:rPr lang="en-US" dirty="0" err="1" smtClean="0"/>
              <a:t>thyroxine</a:t>
            </a:r>
            <a:r>
              <a:rPr lang="en-US" dirty="0" smtClean="0"/>
              <a:t> 100 </a:t>
            </a:r>
            <a:r>
              <a:rPr lang="en-US" dirty="0" err="1" smtClean="0"/>
              <a:t>mic.gram</a:t>
            </a:r>
            <a:r>
              <a:rPr lang="en-US" dirty="0" smtClean="0"/>
              <a:t> 1OD -13 yrs</a:t>
            </a:r>
          </a:p>
          <a:p>
            <a:r>
              <a:rPr lang="en-US" dirty="0" smtClean="0"/>
              <a:t>Not a k/c/o DM/PT/BA/CAD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Personal history:</a:t>
            </a:r>
          </a:p>
          <a:p>
            <a:r>
              <a:rPr lang="en-US" dirty="0" smtClean="0"/>
              <a:t>Not an alcoholic/ smoker</a:t>
            </a:r>
          </a:p>
          <a:p>
            <a:r>
              <a:rPr lang="en-US" dirty="0" smtClean="0"/>
              <a:t>Mixed diet </a:t>
            </a:r>
          </a:p>
          <a:p>
            <a:r>
              <a:rPr lang="en-US" dirty="0" smtClean="0"/>
              <a:t>Chronic constipation(+)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General examination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O/E </a:t>
            </a:r>
          </a:p>
          <a:p>
            <a:pPr>
              <a:buNone/>
            </a:pPr>
            <a:r>
              <a:rPr lang="en-US" dirty="0" smtClean="0"/>
              <a:t>    Pt conscious ,Oriented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Afebrile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Pallor(+)</a:t>
            </a:r>
          </a:p>
          <a:p>
            <a:pPr>
              <a:buNone/>
            </a:pPr>
            <a:r>
              <a:rPr lang="en-US" dirty="0" smtClean="0"/>
              <a:t>        No cyanosis/clubbing</a:t>
            </a:r>
          </a:p>
          <a:p>
            <a:pPr>
              <a:buNone/>
            </a:pPr>
            <a:r>
              <a:rPr lang="en-US" dirty="0" smtClean="0"/>
              <a:t>        B/L non pitting pedal edema</a:t>
            </a:r>
          </a:p>
          <a:p>
            <a:pPr>
              <a:buNone/>
            </a:pPr>
            <a:r>
              <a:rPr lang="en-US" dirty="0" smtClean="0"/>
              <a:t>        Dry skin(+)</a:t>
            </a:r>
          </a:p>
          <a:p>
            <a:pPr>
              <a:buNone/>
            </a:pPr>
            <a:r>
              <a:rPr lang="en-US" dirty="0" smtClean="0"/>
              <a:t>        Sparse facial hair</a:t>
            </a:r>
          </a:p>
          <a:p>
            <a:pPr>
              <a:buNone/>
            </a:pPr>
            <a:r>
              <a:rPr lang="en-US" dirty="0" smtClean="0"/>
              <a:t>        No </a:t>
            </a:r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lymphadenopathy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Hydration-fair</a:t>
            </a:r>
          </a:p>
          <a:p>
            <a:pPr>
              <a:buNone/>
            </a:pPr>
            <a:r>
              <a:rPr lang="en-US" dirty="0" smtClean="0"/>
              <a:t>        No </a:t>
            </a:r>
            <a:r>
              <a:rPr lang="en-US" dirty="0" err="1" smtClean="0"/>
              <a:t>goitre</a:t>
            </a:r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Systemic examination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CVS:</a:t>
            </a:r>
            <a:r>
              <a:rPr lang="en-US" b="1" dirty="0" smtClean="0"/>
              <a:t>   </a:t>
            </a:r>
            <a:r>
              <a:rPr lang="en-US" dirty="0" smtClean="0"/>
              <a:t>S1S2(+), No murmurs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RS:     </a:t>
            </a:r>
            <a:r>
              <a:rPr lang="en-US" dirty="0" smtClean="0"/>
              <a:t>Mildly </a:t>
            </a:r>
            <a:r>
              <a:rPr lang="en-US" dirty="0" err="1" smtClean="0"/>
              <a:t>dyspnoeic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BAE(+), NVBS+</a:t>
            </a:r>
          </a:p>
          <a:p>
            <a:pPr>
              <a:buNone/>
            </a:pPr>
            <a:r>
              <a:rPr lang="en-US" dirty="0" smtClean="0"/>
              <a:t>               No added sounds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P/A : </a:t>
            </a:r>
            <a:r>
              <a:rPr lang="en-US" dirty="0" smtClean="0"/>
              <a:t>Distended</a:t>
            </a:r>
          </a:p>
          <a:p>
            <a:pPr>
              <a:buNone/>
            </a:pPr>
            <a:r>
              <a:rPr lang="en-US" dirty="0" smtClean="0"/>
              <a:t>              Umbilicus flushed with surface</a:t>
            </a:r>
          </a:p>
          <a:p>
            <a:pPr>
              <a:buNone/>
            </a:pPr>
            <a:r>
              <a:rPr lang="en-US" dirty="0" smtClean="0"/>
              <a:t>              Bowel sounds increased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CNS: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Residual left </a:t>
            </a:r>
            <a:r>
              <a:rPr lang="en-US" dirty="0" err="1" smtClean="0"/>
              <a:t>hemiparesis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Provisional diagnosis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Hypothyroidism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Subacute</a:t>
            </a:r>
            <a:r>
              <a:rPr lang="en-US" dirty="0" smtClean="0"/>
              <a:t> Intestinal obstruction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Residual left </a:t>
            </a:r>
            <a:r>
              <a:rPr lang="en-US" dirty="0" err="1" smtClean="0"/>
              <a:t>hemiparesis</a:t>
            </a:r>
            <a:endParaRPr lang="en-IN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11860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Direct Access Storage 4"/>
          <p:cNvSpPr/>
          <p:nvPr/>
        </p:nvSpPr>
        <p:spPr>
          <a:xfrm>
            <a:off x="457200" y="228600"/>
            <a:ext cx="8229600" cy="1295400"/>
          </a:xfrm>
          <a:prstGeom prst="flowChartMagneticDrum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Kristen ITC" pitchFamily="66" charset="0"/>
              </a:rPr>
              <a:t>vitals</a:t>
            </a:r>
            <a:endParaRPr lang="en-US" sz="32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42357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9EDD33-4218-4460-8015-51A43A3FE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6">
                                            <p:graphicEl>
                                              <a:dgm id="{DE9EDD33-4218-4460-8015-51A43A3FE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6">
                                            <p:graphicEl>
                                              <a:dgm id="{DE9EDD33-4218-4460-8015-51A43A3FE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6">
                                            <p:graphicEl>
                                              <a:dgm id="{DE9EDD33-4218-4460-8015-51A43A3FE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9EDD33-4218-4460-8015-51A43A3FE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9EDD33-4218-4460-8015-51A43A3FE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11860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Direct Access Storage 4"/>
          <p:cNvSpPr/>
          <p:nvPr/>
        </p:nvSpPr>
        <p:spPr>
          <a:xfrm>
            <a:off x="457200" y="228600"/>
            <a:ext cx="8229600" cy="1295400"/>
          </a:xfrm>
          <a:prstGeom prst="flowChartMagneticDrum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Kristen ITC" pitchFamily="66" charset="0"/>
              </a:rPr>
              <a:t>Investigations</a:t>
            </a:r>
            <a:endParaRPr lang="en-US" sz="32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42357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C1AD2-8552-4915-AE69-EA2F9C26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F0AD5-DE15-442F-8002-9D420B657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EA3E02-7A6C-4D1D-BF97-EB59CD99C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58F9B-4EE5-4051-AC94-5768D0702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429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 RARE PRESENTATION OF HYPOTHYROIDISM</vt:lpstr>
      <vt:lpstr>Slide 2</vt:lpstr>
      <vt:lpstr>Slide 3</vt:lpstr>
      <vt:lpstr>Slide 4</vt:lpstr>
      <vt:lpstr>General examination</vt:lpstr>
      <vt:lpstr>Systemic examination</vt:lpstr>
      <vt:lpstr>Provisional diagnosis</vt:lpstr>
      <vt:lpstr>Slide 8</vt:lpstr>
      <vt:lpstr>Slide 9</vt:lpstr>
      <vt:lpstr>USG-Abdomen</vt:lpstr>
      <vt:lpstr>Slide 11</vt:lpstr>
      <vt:lpstr>Slide 12</vt:lpstr>
      <vt:lpstr>Slide 13</vt:lpstr>
      <vt:lpstr>Operative findings</vt:lpstr>
      <vt:lpstr>Slide 15</vt:lpstr>
      <vt:lpstr>Slide 16</vt:lpstr>
      <vt:lpstr>Endocrinologist opinion</vt:lpstr>
      <vt:lpstr>AIM OF PRESENTATION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FUNCTION TESTS</dc:title>
  <dc:creator>Vijay</dc:creator>
  <cp:lastModifiedBy>Dr.KadhirVel</cp:lastModifiedBy>
  <cp:revision>70</cp:revision>
  <dcterms:created xsi:type="dcterms:W3CDTF">2010-10-12T05:56:18Z</dcterms:created>
  <dcterms:modified xsi:type="dcterms:W3CDTF">2017-05-17T07:34:42Z</dcterms:modified>
</cp:coreProperties>
</file>