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image/jpeg" Extension="jpeg"/>
  <Default ContentType="application/vnd.openxmlformats-package.relationships+xml" Extension="rels"/>
  <Override ContentType="application/vnd.openxmlformats-officedocument.presentationml.tableStyles+xml" PartName="/ppt/tableStyles1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13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7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y="6858000" cx="12192000"/>
  <p:notesSz cx="6858000" cy="9144000"/>
  <p:defaultTextStyle>
    <a:defPPr lvl="0">
      <a:defRPr lang="en-US"/>
    </a:defPPr>
    <a:lvl1pPr defTabSz="4572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4572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4572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4572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4572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4572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4572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4572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4572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1.xml><?xml version="1.0" encoding="utf-8"?>
<a:tblStyleLst xmlns:a="http://schemas.openxmlformats.org/drawingml/2006/main" xmlns:r="http://schemas.openxmlformats.org/officeDocument/2006/relationships" def="{90651C3A-4460-11DB-9652-00E08161165F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cmpd="sng" w="12700">
              <a:solidFill>
                <a:schemeClr val="lt1"/>
              </a:solidFill>
            </a:ln>
          </a:left>
          <a:right>
            <a:ln cmpd="sng" w="12700">
              <a:solidFill>
                <a:schemeClr val="lt1"/>
              </a:solidFill>
            </a:ln>
          </a:right>
          <a:top>
            <a:ln cmpd="sng" w="12700">
              <a:solidFill>
                <a:schemeClr val="lt1"/>
              </a:solidFill>
            </a:ln>
          </a:top>
          <a:bottom>
            <a:ln cmpd="sng" w="12700">
              <a:solidFill>
                <a:schemeClr val="lt1"/>
              </a:solidFill>
            </a:ln>
          </a:bottom>
          <a:insideH>
            <a:ln cmpd="sng" w="12700">
              <a:solidFill>
                <a:schemeClr val="lt1"/>
              </a:solidFill>
            </a:ln>
          </a:insideH>
          <a:insideV>
            <a:ln cmpd="sng"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cmpd="sng"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cmpd="sng"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b="0" g="0" r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b="0" g="0" r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tableStyles" Target="tableStyles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7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schemas.openxmlformats.org/officeDocument/2006/relationships/slide" Target="slides/slide2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8C6A1-0091-2D40-802F-A632FCDBA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5414" y="360217"/>
            <a:ext cx="9001462" cy="1736581"/>
          </a:xfrm>
        </p:spPr>
        <p:txBody>
          <a:bodyPr/>
          <a:lstStyle/>
          <a:p>
            <a:r>
              <a:rPr lang="en-US" dirty="0" smtClean="0"/>
              <a:t>A great mimicker in a sweet person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427E59-B315-5944-BA6E-C9F1413A1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8" y="3020290"/>
            <a:ext cx="9368296" cy="3620655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IIIrd</a:t>
            </a:r>
            <a:r>
              <a:rPr lang="en-US" dirty="0" smtClean="0"/>
              <a:t> MEDICAL UNIT </a:t>
            </a:r>
          </a:p>
          <a:p>
            <a:r>
              <a:rPr lang="en-US" dirty="0" smtClean="0"/>
              <a:t>   CHIEF 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b="1" dirty="0" smtClean="0"/>
              <a:t>	DEAN </a:t>
            </a:r>
            <a:r>
              <a:rPr lang="en-US" b="1" dirty="0"/>
              <a:t>PROF </a:t>
            </a:r>
            <a:r>
              <a:rPr lang="en-US" b="1" dirty="0" err="1"/>
              <a:t>Dr.J.SANGUMANI</a:t>
            </a:r>
            <a:r>
              <a:rPr lang="en-US" b="1" dirty="0"/>
              <a:t>  M.D, </a:t>
            </a:r>
            <a:r>
              <a:rPr lang="en-US" b="1" dirty="0" err="1"/>
              <a:t>D.Diab</a:t>
            </a:r>
            <a:r>
              <a:rPr lang="en-US" dirty="0" smtClean="0"/>
              <a:t>.,</a:t>
            </a:r>
            <a:endParaRPr lang="en-US" dirty="0"/>
          </a:p>
          <a:p>
            <a:r>
              <a:rPr lang="en-US" smtClean="0"/>
              <a:t>Assistant Professors </a:t>
            </a:r>
            <a:r>
              <a:rPr lang="en-US" dirty="0" smtClean="0"/>
              <a:t>:	</a:t>
            </a:r>
            <a:r>
              <a:rPr lang="en-US" dirty="0"/>
              <a:t>	</a:t>
            </a:r>
            <a:r>
              <a:rPr lang="en-US" sz="2000" b="1" dirty="0" err="1" smtClean="0"/>
              <a:t>Dr.PALANIKUMARAN</a:t>
            </a:r>
            <a:r>
              <a:rPr lang="en-US" sz="2000" b="1" dirty="0" smtClean="0"/>
              <a:t>  </a:t>
            </a:r>
            <a:r>
              <a:rPr lang="en-US" sz="2000" b="1" dirty="0"/>
              <a:t>M.D, </a:t>
            </a:r>
            <a:r>
              <a:rPr lang="en-US" sz="2000" b="1" dirty="0" err="1"/>
              <a:t>D.Diab</a:t>
            </a:r>
            <a:r>
              <a:rPr lang="en-US" sz="2000" b="1" dirty="0" smtClean="0"/>
              <a:t>.,</a:t>
            </a:r>
          </a:p>
          <a:p>
            <a:r>
              <a:rPr lang="en-US" sz="2000" b="1" dirty="0" smtClean="0"/>
              <a:t>    </a:t>
            </a:r>
            <a:r>
              <a:rPr lang="en-US" sz="2000" b="1" dirty="0" err="1" smtClean="0"/>
              <a:t>Dr.SUDHA.,M.D</a:t>
            </a:r>
            <a:r>
              <a:rPr lang="en-US" sz="2000" b="1" dirty="0" smtClean="0"/>
              <a:t>.,</a:t>
            </a:r>
          </a:p>
          <a:p>
            <a:r>
              <a:rPr lang="en-US" sz="2000" b="1" dirty="0" smtClean="0"/>
              <a:t>    </a:t>
            </a:r>
            <a:r>
              <a:rPr lang="en-US" sz="2000" b="1" dirty="0" smtClean="0"/>
              <a:t>    </a:t>
            </a:r>
            <a:r>
              <a:rPr lang="en-US" sz="2000" b="1" dirty="0" err="1" smtClean="0"/>
              <a:t>Dr.SENTHIL.,</a:t>
            </a:r>
            <a:r>
              <a:rPr lang="en-US" sz="2000" b="1" dirty="0" err="1"/>
              <a:t>M.D</a:t>
            </a:r>
            <a:r>
              <a:rPr lang="en-US" sz="2000" b="1" dirty="0" smtClean="0"/>
              <a:t>.,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PRESENTOR : </a:t>
            </a:r>
            <a:r>
              <a:rPr lang="en-US" sz="2000" b="1" dirty="0" err="1" smtClean="0"/>
              <a:t>Dr.NOORUL</a:t>
            </a:r>
            <a:r>
              <a:rPr lang="en-US" sz="2000" b="1" dirty="0" smtClean="0"/>
              <a:t> AMEEN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4747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69" y="230909"/>
            <a:ext cx="5967296" cy="1034473"/>
          </a:xfrm>
        </p:spPr>
        <p:txBody>
          <a:bodyPr/>
          <a:lstStyle/>
          <a:p>
            <a:r>
              <a:rPr lang="en-IN" dirty="0" smtClean="0"/>
              <a:t>MRI/MRCP ABDOMEN</a:t>
            </a:r>
            <a:br>
              <a:rPr lang="en-IN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070" y="1367246"/>
            <a:ext cx="7011004" cy="5273699"/>
          </a:xfrm>
        </p:spPr>
        <p:txBody>
          <a:bodyPr>
            <a:normAutofit lnSpcReduction="10000"/>
          </a:bodyPr>
          <a:lstStyle/>
          <a:p>
            <a:r>
              <a:rPr lang="en-IN" dirty="0" smtClean="0"/>
              <a:t>Hepatomegaly  with </a:t>
            </a:r>
            <a:r>
              <a:rPr lang="en-IN" dirty="0" err="1" smtClean="0"/>
              <a:t>Periportral</a:t>
            </a:r>
            <a:r>
              <a:rPr lang="en-IN" dirty="0" smtClean="0"/>
              <a:t> </a:t>
            </a:r>
            <a:r>
              <a:rPr lang="en-IN" dirty="0" err="1" smtClean="0"/>
              <a:t>hyperintensity</a:t>
            </a:r>
            <a:endParaRPr lang="en-IN" dirty="0" smtClean="0"/>
          </a:p>
          <a:p>
            <a:r>
              <a:rPr lang="en-IN" dirty="0" smtClean="0"/>
              <a:t>GB is partially collapsed</a:t>
            </a:r>
          </a:p>
          <a:p>
            <a:r>
              <a:rPr lang="en-IN" dirty="0" smtClean="0"/>
              <a:t>IHBR/EHBR  Normal</a:t>
            </a:r>
          </a:p>
          <a:p>
            <a:r>
              <a:rPr lang="en-IN" dirty="0" smtClean="0"/>
              <a:t>NO evidence of stones noted in CBD</a:t>
            </a:r>
          </a:p>
          <a:p>
            <a:r>
              <a:rPr lang="en-IN" dirty="0" smtClean="0"/>
              <a:t>No evidence of biliary pancreatitis seen</a:t>
            </a:r>
          </a:p>
          <a:p>
            <a:r>
              <a:rPr lang="en-IN" dirty="0" smtClean="0"/>
              <a:t>Thin rim of fluid collection noticed in abdominal and pelvic peritoneal spaces.</a:t>
            </a:r>
          </a:p>
          <a:p>
            <a:r>
              <a:rPr lang="en-IN" dirty="0" smtClean="0"/>
              <a:t>No obvious demonstrable  pathology noted in rest of the abdominopelvic organs</a:t>
            </a:r>
          </a:p>
          <a:p>
            <a:pPr marL="0" indent="0">
              <a:buNone/>
            </a:pPr>
            <a:r>
              <a:rPr lang="en-IN" dirty="0"/>
              <a:t> </a:t>
            </a:r>
            <a:r>
              <a:rPr lang="en-IN" dirty="0" smtClean="0"/>
              <a:t>  </a:t>
            </a:r>
          </a:p>
          <a:p>
            <a:pPr marL="0" indent="0">
              <a:buNone/>
            </a:pPr>
            <a:r>
              <a:rPr lang="en-IN" dirty="0" smtClean="0"/>
              <a:t> </a:t>
            </a:r>
            <a:r>
              <a:rPr lang="en-IN" b="1" dirty="0" smtClean="0"/>
              <a:t>POSSIBILITY OF </a:t>
            </a:r>
            <a:r>
              <a:rPr lang="en-IN" b="1" dirty="0" smtClean="0"/>
              <a:t>NON OBSTRUCTIVE  </a:t>
            </a:r>
            <a:r>
              <a:rPr lang="en-IN" b="1" dirty="0" smtClean="0"/>
              <a:t>JAUNDICE (HEPATITIS) IS MORE   LIKELY</a:t>
            </a:r>
          </a:p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" t="3245" r="8329" b="198"/>
          <a:stretch/>
        </p:blipFill>
        <p:spPr>
          <a:xfrm rot="5400000">
            <a:off x="6913419" y="1048328"/>
            <a:ext cx="5430979" cy="45165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508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E2EC6-CDB6-0E4E-8D80-CE2FBEEAA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N" dirty="0"/>
              <a:t>First provisional diagnosis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6C9C8-CB72-0544-990A-084DA1ED5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9366278" cy="2540591"/>
          </a:xfrm>
        </p:spPr>
        <p:txBody>
          <a:bodyPr>
            <a:normAutofit/>
          </a:bodyPr>
          <a:lstStyle/>
          <a:p>
            <a:r>
              <a:rPr lang="en-IN" sz="2400" dirty="0"/>
              <a:t>T2DM</a:t>
            </a:r>
          </a:p>
          <a:p>
            <a:r>
              <a:rPr lang="en-IN" sz="2400" dirty="0"/>
              <a:t>ACUTE HEPATITIS</a:t>
            </a:r>
          </a:p>
          <a:p>
            <a:r>
              <a:rPr lang="en-IN" sz="2400" dirty="0"/>
              <a:t>LEFT UPPER LOBE </a:t>
            </a:r>
            <a:r>
              <a:rPr lang="en-IN" sz="2400" dirty="0" smtClean="0"/>
              <a:t>CONSOLIDATION</a:t>
            </a:r>
          </a:p>
          <a:p>
            <a:r>
              <a:rPr lang="en-IN" sz="2400" dirty="0" smtClean="0"/>
              <a:t>PANCYTOPENIA F/E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135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600"/>
            <a:ext cx="8426147" cy="1573763"/>
          </a:xfrm>
        </p:spPr>
        <p:txBody>
          <a:bodyPr/>
          <a:lstStyle/>
          <a:p>
            <a:r>
              <a:rPr lang="en-IN" dirty="0" smtClean="0"/>
              <a:t>VARIOUS DOTS TO BE CONNECTED</a:t>
            </a:r>
            <a:endParaRPr lang="en-IN" dirty="0"/>
          </a:p>
        </p:txBody>
      </p:sp>
      <p:pic>
        <p:nvPicPr>
          <p:cNvPr id="1026" name="Picture 2" descr="ChannelTrends: Connecting the Dots Between Tech and Busin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523" y="2371692"/>
            <a:ext cx="4143530" cy="2928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14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21403-0C8B-F246-82C5-0FFDF660A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116" y="157019"/>
            <a:ext cx="11055120" cy="1326321"/>
          </a:xfrm>
        </p:spPr>
        <p:txBody>
          <a:bodyPr/>
          <a:lstStyle/>
          <a:p>
            <a:r>
              <a:rPr lang="en-IN" dirty="0"/>
              <a:t>FIRST </a:t>
            </a:r>
            <a:r>
              <a:rPr lang="en-IN" dirty="0" smtClean="0"/>
              <a:t>DOT- </a:t>
            </a:r>
            <a:r>
              <a:rPr lang="en-IN" sz="2800" dirty="0" smtClean="0"/>
              <a:t>elevated </a:t>
            </a:r>
            <a:r>
              <a:rPr lang="en-IN" sz="2800" dirty="0"/>
              <a:t>liver parameters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2FEEA-112B-824D-9FF7-87C2E56BC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910" y="1838036"/>
            <a:ext cx="11157526" cy="4830619"/>
          </a:xfrm>
        </p:spPr>
        <p:txBody>
          <a:bodyPr>
            <a:normAutofit fontScale="85000" lnSpcReduction="20000"/>
          </a:bodyPr>
          <a:lstStyle/>
          <a:p>
            <a:r>
              <a:rPr lang="en-IN" sz="2400" dirty="0" smtClean="0"/>
              <a:t>Fever + rigor+ right upper quadrant tenderness</a:t>
            </a:r>
          </a:p>
          <a:p>
            <a:endParaRPr lang="en-IN" sz="2400" dirty="0" smtClean="0"/>
          </a:p>
          <a:p>
            <a:r>
              <a:rPr lang="en-IN" sz="2400" dirty="0" smtClean="0"/>
              <a:t>Elevated bilirubin both direct and indirect + significant elevated ALP</a:t>
            </a:r>
          </a:p>
          <a:p>
            <a:endParaRPr lang="en-IN" sz="2400" dirty="0"/>
          </a:p>
          <a:p>
            <a:r>
              <a:rPr lang="en-IN" sz="2400" dirty="0"/>
              <a:t>USG shows GB distended with no evidence of </a:t>
            </a:r>
            <a:r>
              <a:rPr lang="en-IN" sz="2400" dirty="0" smtClean="0"/>
              <a:t>calculus</a:t>
            </a:r>
          </a:p>
          <a:p>
            <a:endParaRPr lang="en-IN" sz="2400" dirty="0"/>
          </a:p>
          <a:p>
            <a:r>
              <a:rPr lang="en-IN" sz="2400" dirty="0"/>
              <a:t>MRCP shows hepatomegaly with </a:t>
            </a:r>
            <a:r>
              <a:rPr lang="en-IN" sz="2400" dirty="0" err="1"/>
              <a:t>periportal</a:t>
            </a:r>
            <a:r>
              <a:rPr lang="en-IN" sz="2400" dirty="0"/>
              <a:t> </a:t>
            </a:r>
            <a:r>
              <a:rPr lang="en-IN" sz="2400" dirty="0" err="1"/>
              <a:t>hyperintensity</a:t>
            </a:r>
            <a:r>
              <a:rPr lang="en-IN" sz="2400" dirty="0"/>
              <a:t> with no feature of </a:t>
            </a:r>
            <a:r>
              <a:rPr lang="en-IN" sz="2400" dirty="0" smtClean="0"/>
              <a:t>obstruction</a:t>
            </a:r>
          </a:p>
          <a:p>
            <a:endParaRPr lang="en-IN" sz="2400" dirty="0"/>
          </a:p>
          <a:p>
            <a:r>
              <a:rPr lang="en-IN" sz="2400" dirty="0"/>
              <a:t>Viral markers found to be </a:t>
            </a:r>
            <a:r>
              <a:rPr lang="en-IN" sz="2400" dirty="0" smtClean="0"/>
              <a:t>negative</a:t>
            </a:r>
          </a:p>
          <a:p>
            <a:endParaRPr lang="en-IN" sz="2400" dirty="0"/>
          </a:p>
          <a:p>
            <a:r>
              <a:rPr lang="en-IN" sz="2400" dirty="0"/>
              <a:t>Considered </a:t>
            </a:r>
            <a:r>
              <a:rPr lang="en-IN" sz="2400" dirty="0" smtClean="0"/>
              <a:t> to </a:t>
            </a:r>
            <a:r>
              <a:rPr lang="en-IN" sz="2400" dirty="0"/>
              <a:t>be </a:t>
            </a:r>
            <a:r>
              <a:rPr lang="en-IN" sz="2400" b="1" dirty="0"/>
              <a:t>ACUTE CHOLANGITIS</a:t>
            </a:r>
            <a:endParaRPr lang="en-IN" sz="2400" dirty="0"/>
          </a:p>
          <a:p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415636" y="418397"/>
            <a:ext cx="840508" cy="803564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01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7ACBB-013C-694C-952A-B71BA5684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944" y="184728"/>
            <a:ext cx="10631055" cy="1108364"/>
          </a:xfrm>
        </p:spPr>
        <p:txBody>
          <a:bodyPr/>
          <a:lstStyle/>
          <a:p>
            <a:r>
              <a:rPr lang="en-IN" dirty="0"/>
              <a:t>SECOND </a:t>
            </a:r>
            <a:r>
              <a:rPr lang="en-IN" dirty="0" smtClean="0"/>
              <a:t>DOT- </a:t>
            </a:r>
            <a:r>
              <a:rPr lang="en-IN" sz="2800" dirty="0" smtClean="0"/>
              <a:t>left </a:t>
            </a:r>
            <a:r>
              <a:rPr lang="en-IN" sz="2800" dirty="0"/>
              <a:t>upper lobe consolidation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D90C5-9DEF-7344-88C7-6F11F9D42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958109"/>
            <a:ext cx="11203709" cy="4899891"/>
          </a:xfrm>
        </p:spPr>
        <p:txBody>
          <a:bodyPr>
            <a:normAutofit fontScale="85000" lnSpcReduction="20000"/>
          </a:bodyPr>
          <a:lstStyle/>
          <a:p>
            <a:r>
              <a:rPr lang="en-IN" sz="2400" dirty="0" smtClean="0"/>
              <a:t>Fever + loss of weight + loss of appetite + cough with expectoration</a:t>
            </a:r>
          </a:p>
          <a:p>
            <a:endParaRPr lang="en-IN" sz="2400" dirty="0" smtClean="0"/>
          </a:p>
          <a:p>
            <a:r>
              <a:rPr lang="en-IN" sz="2400" dirty="0" smtClean="0"/>
              <a:t> K/c/o T2DM</a:t>
            </a:r>
          </a:p>
          <a:p>
            <a:endParaRPr lang="en-IN" sz="2400" dirty="0" smtClean="0"/>
          </a:p>
          <a:p>
            <a:r>
              <a:rPr lang="en-IN" sz="2400" dirty="0" smtClean="0"/>
              <a:t>CECT </a:t>
            </a:r>
            <a:r>
              <a:rPr lang="en-IN" sz="2400" dirty="0"/>
              <a:t>shows patchy air space </a:t>
            </a:r>
            <a:r>
              <a:rPr lang="en-IN" sz="2400" dirty="0" smtClean="0"/>
              <a:t>opacity </a:t>
            </a:r>
            <a:r>
              <a:rPr lang="en-IN" sz="2400" dirty="0"/>
              <a:t>in </a:t>
            </a:r>
            <a:r>
              <a:rPr lang="en-IN" sz="2400" dirty="0" err="1"/>
              <a:t>apicoposterior</a:t>
            </a:r>
            <a:r>
              <a:rPr lang="en-IN" sz="2400" dirty="0"/>
              <a:t> segment of LEFT UPPER </a:t>
            </a:r>
            <a:r>
              <a:rPr lang="en-IN" sz="2400" dirty="0" smtClean="0"/>
              <a:t>LOBE</a:t>
            </a:r>
          </a:p>
          <a:p>
            <a:endParaRPr lang="en-IN" sz="2400" dirty="0"/>
          </a:p>
          <a:p>
            <a:r>
              <a:rPr lang="en-IN" sz="2400" dirty="0"/>
              <a:t>Sputum AFB-NEGATIVE,Sputum CBNAAT-NO MTB </a:t>
            </a:r>
            <a:r>
              <a:rPr lang="en-IN" sz="2400" dirty="0" smtClean="0"/>
              <a:t>DETECTED</a:t>
            </a:r>
          </a:p>
          <a:p>
            <a:endParaRPr lang="en-IN" sz="2400" dirty="0"/>
          </a:p>
          <a:p>
            <a:r>
              <a:rPr lang="en-IN" sz="2400" dirty="0"/>
              <a:t>Consider to be INFECTIVE/TB </a:t>
            </a:r>
            <a:r>
              <a:rPr lang="en-IN" sz="2400" dirty="0" err="1" smtClean="0"/>
              <a:t>etiology</a:t>
            </a:r>
            <a:endParaRPr lang="en-IN" sz="2400" dirty="0" smtClean="0"/>
          </a:p>
          <a:p>
            <a:endParaRPr lang="en-IN" sz="2400" dirty="0" smtClean="0"/>
          </a:p>
          <a:p>
            <a:r>
              <a:rPr lang="en-IN" sz="2400" dirty="0" smtClean="0"/>
              <a:t>BAL </a:t>
            </a:r>
            <a:r>
              <a:rPr lang="en-IN" sz="2400" dirty="0"/>
              <a:t>C/S  and CBNAAT sent</a:t>
            </a:r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14035" y="364542"/>
            <a:ext cx="914399" cy="886691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223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09C1E-04BF-9A4C-900B-336643D1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19" y="-83126"/>
            <a:ext cx="11267556" cy="1806612"/>
          </a:xfrm>
        </p:spPr>
        <p:txBody>
          <a:bodyPr/>
          <a:lstStyle/>
          <a:p>
            <a:r>
              <a:rPr lang="en-IN" dirty="0"/>
              <a:t>Third </a:t>
            </a:r>
            <a:r>
              <a:rPr lang="en-IN" dirty="0" smtClean="0"/>
              <a:t>dot- pancytopenia f/E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4D861-02C8-5D46-8497-A5BDD6599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32" y="1889147"/>
            <a:ext cx="7971586" cy="4664955"/>
          </a:xfrm>
        </p:spPr>
        <p:txBody>
          <a:bodyPr>
            <a:normAutofit fontScale="92500" lnSpcReduction="10000"/>
          </a:bodyPr>
          <a:lstStyle/>
          <a:p>
            <a:r>
              <a:rPr lang="en-IN" sz="2400" dirty="0"/>
              <a:t>Fever +</a:t>
            </a:r>
            <a:r>
              <a:rPr lang="en-IN" sz="2400" dirty="0" smtClean="0"/>
              <a:t>jaundice</a:t>
            </a:r>
          </a:p>
          <a:p>
            <a:endParaRPr lang="en-IN" sz="2400" dirty="0"/>
          </a:p>
          <a:p>
            <a:r>
              <a:rPr lang="en-IN" sz="2400" dirty="0"/>
              <a:t>PS shows </a:t>
            </a:r>
            <a:r>
              <a:rPr lang="en-IN" sz="2400" dirty="0" smtClean="0"/>
              <a:t> </a:t>
            </a:r>
          </a:p>
          <a:p>
            <a:pPr lvl="1"/>
            <a:r>
              <a:rPr lang="en-IN" sz="2200" dirty="0" smtClean="0"/>
              <a:t>RBC -Normochromic </a:t>
            </a:r>
            <a:r>
              <a:rPr lang="en-IN" sz="2200" dirty="0"/>
              <a:t>N</a:t>
            </a:r>
            <a:r>
              <a:rPr lang="en-IN" sz="2200" dirty="0" smtClean="0"/>
              <a:t>ormocytic  </a:t>
            </a:r>
            <a:endParaRPr lang="en-IN" sz="2200" dirty="0"/>
          </a:p>
          <a:p>
            <a:pPr lvl="1"/>
            <a:r>
              <a:rPr lang="en-IN" sz="2200" dirty="0" smtClean="0"/>
              <a:t>WBC </a:t>
            </a:r>
            <a:r>
              <a:rPr lang="en-IN" sz="2200" dirty="0"/>
              <a:t>normal in number</a:t>
            </a:r>
            <a:r>
              <a:rPr lang="en-IN" sz="2200" dirty="0" smtClean="0"/>
              <a:t>, no </a:t>
            </a:r>
            <a:r>
              <a:rPr lang="en-IN" sz="2200" dirty="0"/>
              <a:t>immature cells</a:t>
            </a:r>
          </a:p>
          <a:p>
            <a:pPr lvl="1"/>
            <a:r>
              <a:rPr lang="en-IN" sz="2200" dirty="0"/>
              <a:t>Platelet normal in number and </a:t>
            </a:r>
            <a:r>
              <a:rPr lang="en-IN" sz="2200" dirty="0" smtClean="0"/>
              <a:t>morphology</a:t>
            </a:r>
          </a:p>
          <a:p>
            <a:pPr lvl="1"/>
            <a:endParaRPr lang="en-IN" sz="2200" dirty="0"/>
          </a:p>
          <a:p>
            <a:r>
              <a:rPr lang="en-IN" sz="2400" b="1" dirty="0"/>
              <a:t>BONE MARROW </a:t>
            </a:r>
            <a:r>
              <a:rPr lang="en-IN" sz="2400" b="1" dirty="0" smtClean="0"/>
              <a:t>ASPIRATION- </a:t>
            </a:r>
            <a:r>
              <a:rPr lang="en-IN" sz="2400" dirty="0" err="1" smtClean="0"/>
              <a:t>normoblastic</a:t>
            </a:r>
            <a:r>
              <a:rPr lang="en-IN" sz="2400" dirty="0" smtClean="0"/>
              <a:t> </a:t>
            </a:r>
            <a:r>
              <a:rPr lang="en-IN" sz="2400" dirty="0" err="1"/>
              <a:t>erythropoeisis</a:t>
            </a:r>
            <a:r>
              <a:rPr lang="en-IN" sz="2400" dirty="0" smtClean="0"/>
              <a:t>, no </a:t>
            </a:r>
            <a:r>
              <a:rPr lang="en-IN" sz="2400" dirty="0"/>
              <a:t>atypical cells seen</a:t>
            </a:r>
          </a:p>
          <a:p>
            <a:r>
              <a:rPr lang="en-IN" sz="2400" dirty="0"/>
              <a:t>Considered to be infective </a:t>
            </a:r>
            <a:r>
              <a:rPr lang="en-IN" sz="2400" dirty="0" err="1"/>
              <a:t>etiology</a:t>
            </a:r>
            <a:endParaRPr lang="en-IN" sz="2400" dirty="0"/>
          </a:p>
          <a:p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941504" y="399629"/>
            <a:ext cx="1015999" cy="1006764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E9A4CF4-3654-A24C-B784-B4DBE88A7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432259"/>
              </p:ext>
            </p:extLst>
          </p:nvPr>
        </p:nvGraphicFramePr>
        <p:xfrm>
          <a:off x="6682509" y="1628113"/>
          <a:ext cx="4793675" cy="2324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8735">
                  <a:extLst>
                    <a:ext uri="{9D8B030D-6E8A-4147-A177-3AD203B41FA5}">
                      <a16:colId xmlns:a16="http://schemas.microsoft.com/office/drawing/2014/main" val="895645863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2842052649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3597233227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2356088585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1072827078"/>
                    </a:ext>
                  </a:extLst>
                </a:gridCol>
              </a:tblGrid>
              <a:tr h="329416">
                <a:tc>
                  <a:txBody>
                    <a:bodyPr/>
                    <a:lstStyle/>
                    <a:p>
                      <a:r>
                        <a:rPr lang="en-IN" sz="2400" dirty="0"/>
                        <a:t>CBC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DAY1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DAY2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DAY4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DAY6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508169"/>
                  </a:ext>
                </a:extLst>
              </a:tr>
              <a:tr h="377649">
                <a:tc>
                  <a:txBody>
                    <a:bodyPr/>
                    <a:lstStyle/>
                    <a:p>
                      <a:r>
                        <a:rPr lang="en-IN" dirty="0"/>
                        <a:t>TC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1600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854945"/>
                  </a:ext>
                </a:extLst>
              </a:tr>
              <a:tr h="329416">
                <a:tc>
                  <a:txBody>
                    <a:bodyPr/>
                    <a:lstStyle/>
                    <a:p>
                      <a:r>
                        <a:rPr lang="en-IN" dirty="0"/>
                        <a:t>DC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54/41/5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60/34/3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63/30/7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74/19/7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177685"/>
                  </a:ext>
                </a:extLst>
              </a:tr>
              <a:tr h="329416">
                <a:tc>
                  <a:txBody>
                    <a:bodyPr/>
                    <a:lstStyle/>
                    <a:p>
                      <a:r>
                        <a:rPr lang="en-IN" dirty="0"/>
                        <a:t>HB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9.8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9.2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9.4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9.3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1223948"/>
                  </a:ext>
                </a:extLst>
              </a:tr>
              <a:tr h="329416">
                <a:tc>
                  <a:txBody>
                    <a:bodyPr/>
                    <a:lstStyle/>
                    <a:p>
                      <a:r>
                        <a:rPr lang="en-IN" dirty="0"/>
                        <a:t>HCT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73430"/>
                  </a:ext>
                </a:extLst>
              </a:tr>
              <a:tr h="392024">
                <a:tc>
                  <a:txBody>
                    <a:bodyPr/>
                    <a:lstStyle/>
                    <a:p>
                      <a:r>
                        <a:rPr lang="en-IN" dirty="0" smtClean="0"/>
                        <a:t>PLT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1.07L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81000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1.00L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1.06L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89235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482258"/>
              </p:ext>
            </p:extLst>
          </p:nvPr>
        </p:nvGraphicFramePr>
        <p:xfrm>
          <a:off x="6682509" y="4243340"/>
          <a:ext cx="2798618" cy="21159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99309">
                  <a:extLst>
                    <a:ext uri="{9D8B030D-6E8A-4147-A177-3AD203B41FA5}">
                      <a16:colId xmlns:a16="http://schemas.microsoft.com/office/drawing/2014/main" val="4244987332"/>
                    </a:ext>
                  </a:extLst>
                </a:gridCol>
                <a:gridCol w="1399309">
                  <a:extLst>
                    <a:ext uri="{9D8B030D-6E8A-4147-A177-3AD203B41FA5}">
                      <a16:colId xmlns:a16="http://schemas.microsoft.com/office/drawing/2014/main" val="3326649075"/>
                    </a:ext>
                  </a:extLst>
                </a:gridCol>
              </a:tblGrid>
              <a:tr h="423180">
                <a:tc>
                  <a:txBody>
                    <a:bodyPr/>
                    <a:lstStyle/>
                    <a:p>
                      <a:r>
                        <a:rPr lang="en-IN" dirty="0" smtClean="0"/>
                        <a:t>MCV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81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443138"/>
                  </a:ext>
                </a:extLst>
              </a:tr>
              <a:tr h="423180">
                <a:tc>
                  <a:txBody>
                    <a:bodyPr/>
                    <a:lstStyle/>
                    <a:p>
                      <a:r>
                        <a:rPr lang="en-IN" dirty="0" smtClean="0"/>
                        <a:t>MCH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28.4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341219"/>
                  </a:ext>
                </a:extLst>
              </a:tr>
              <a:tr h="423180">
                <a:tc>
                  <a:txBody>
                    <a:bodyPr/>
                    <a:lstStyle/>
                    <a:p>
                      <a:r>
                        <a:rPr lang="en-IN" dirty="0" smtClean="0"/>
                        <a:t>MCHC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35.1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489447"/>
                  </a:ext>
                </a:extLst>
              </a:tr>
              <a:tr h="423180">
                <a:tc>
                  <a:txBody>
                    <a:bodyPr/>
                    <a:lstStyle/>
                    <a:p>
                      <a:r>
                        <a:rPr lang="en-IN" dirty="0" smtClean="0"/>
                        <a:t>RDW CV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15.4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908800"/>
                  </a:ext>
                </a:extLst>
              </a:tr>
              <a:tr h="423180">
                <a:tc>
                  <a:txBody>
                    <a:bodyPr/>
                    <a:lstStyle/>
                    <a:p>
                      <a:r>
                        <a:rPr lang="en-IN" dirty="0" smtClean="0"/>
                        <a:t>RBC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3.59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111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827491" y="4147128"/>
            <a:ext cx="2206684" cy="2308324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 smtClean="0"/>
              <a:t>DCT - - VE</a:t>
            </a:r>
          </a:p>
          <a:p>
            <a:endParaRPr lang="en-IN" dirty="0"/>
          </a:p>
          <a:p>
            <a:r>
              <a:rPr lang="en-IN" dirty="0" smtClean="0"/>
              <a:t>VCTC – non reactive</a:t>
            </a:r>
          </a:p>
          <a:p>
            <a:endParaRPr lang="en-IN" dirty="0"/>
          </a:p>
          <a:p>
            <a:r>
              <a:rPr lang="en-IN" dirty="0" smtClean="0"/>
              <a:t>Viral markers - -</a:t>
            </a:r>
            <a:r>
              <a:rPr lang="en-IN" dirty="0" err="1" smtClean="0"/>
              <a:t>ve</a:t>
            </a:r>
            <a:endParaRPr lang="en-IN" dirty="0" smtClean="0"/>
          </a:p>
          <a:p>
            <a:endParaRPr lang="en-IN" dirty="0"/>
          </a:p>
          <a:p>
            <a:r>
              <a:rPr lang="en-IN" dirty="0" smtClean="0"/>
              <a:t>RC – 0.5 %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9955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02CD2-71C5-634C-AB97-54CA2E47A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41" y="240145"/>
            <a:ext cx="10353761" cy="1326321"/>
          </a:xfrm>
        </p:spPr>
        <p:txBody>
          <a:bodyPr/>
          <a:lstStyle/>
          <a:p>
            <a:pPr algn="l"/>
            <a:r>
              <a:rPr lang="en-IN" dirty="0"/>
              <a:t>Work up panel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78759-F466-9D41-A4D7-9352DA4CA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635" y="1750898"/>
            <a:ext cx="4747491" cy="4517172"/>
          </a:xfrm>
        </p:spPr>
        <p:txBody>
          <a:bodyPr>
            <a:normAutofit/>
          </a:bodyPr>
          <a:lstStyle/>
          <a:p>
            <a:r>
              <a:rPr lang="en-IN" sz="2400" dirty="0"/>
              <a:t>Urine C/S-No growth</a:t>
            </a:r>
          </a:p>
          <a:p>
            <a:r>
              <a:rPr lang="en-IN" sz="2400" dirty="0"/>
              <a:t>Blood C/S-No growth</a:t>
            </a:r>
          </a:p>
          <a:p>
            <a:r>
              <a:rPr lang="en-IN" sz="2400" dirty="0"/>
              <a:t>IGM </a:t>
            </a:r>
            <a:r>
              <a:rPr lang="en-IN" sz="2400" dirty="0" err="1" smtClean="0"/>
              <a:t>Lepto</a:t>
            </a:r>
            <a:r>
              <a:rPr lang="en-IN" sz="2400" dirty="0" smtClean="0"/>
              <a:t>- negative</a:t>
            </a:r>
            <a:endParaRPr lang="en-IN" sz="2400" dirty="0"/>
          </a:p>
          <a:p>
            <a:r>
              <a:rPr lang="en-IN" sz="2400" dirty="0"/>
              <a:t>IGM </a:t>
            </a:r>
            <a:r>
              <a:rPr lang="en-IN" sz="2400" dirty="0" smtClean="0"/>
              <a:t>Scrub- negative</a:t>
            </a:r>
            <a:endParaRPr lang="en-IN" sz="2400" dirty="0"/>
          </a:p>
          <a:p>
            <a:r>
              <a:rPr lang="en-IN" sz="2400" dirty="0"/>
              <a:t>VCTC-non reactive</a:t>
            </a:r>
          </a:p>
          <a:p>
            <a:r>
              <a:rPr lang="en-IN" sz="2400" dirty="0"/>
              <a:t>HCV </a:t>
            </a:r>
            <a:r>
              <a:rPr lang="en-IN" sz="2400" dirty="0" smtClean="0"/>
              <a:t>Ab- </a:t>
            </a:r>
            <a:r>
              <a:rPr lang="en-IN" sz="2400" dirty="0" err="1" smtClean="0"/>
              <a:t>neg</a:t>
            </a:r>
            <a:r>
              <a:rPr lang="en-IN" sz="2400" dirty="0" smtClean="0"/>
              <a:t>,</a:t>
            </a:r>
          </a:p>
          <a:p>
            <a:r>
              <a:rPr lang="en-IN" sz="2400" dirty="0" smtClean="0"/>
              <a:t>HBs Ag- </a:t>
            </a:r>
            <a:r>
              <a:rPr lang="en-IN" sz="2400" dirty="0" err="1" smtClean="0"/>
              <a:t>neg</a:t>
            </a:r>
            <a:r>
              <a:rPr lang="en-IN" sz="2400" dirty="0" smtClean="0"/>
              <a:t>,</a:t>
            </a:r>
          </a:p>
          <a:p>
            <a:r>
              <a:rPr lang="en-IN" sz="2400" dirty="0" smtClean="0"/>
              <a:t>IgM HAV- </a:t>
            </a:r>
            <a:r>
              <a:rPr lang="en-IN" sz="2400" dirty="0" err="1" smtClean="0"/>
              <a:t>neg,IgM</a:t>
            </a:r>
            <a:r>
              <a:rPr lang="en-IN" sz="2400" dirty="0" smtClean="0"/>
              <a:t> </a:t>
            </a:r>
            <a:r>
              <a:rPr lang="en-IN" sz="2400" dirty="0"/>
              <a:t>HEV-neg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653508" y="1566466"/>
            <a:ext cx="4849695" cy="488603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2230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9CFD1-5A2F-8341-BEF9-B68EECCD0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9" y="360218"/>
            <a:ext cx="6576896" cy="1293091"/>
          </a:xfrm>
        </p:spPr>
        <p:txBody>
          <a:bodyPr/>
          <a:lstStyle/>
          <a:p>
            <a:r>
              <a:rPr lang="en-IN" dirty="0"/>
              <a:t>Connecting the dots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5229E-985F-3941-98EC-4F9DBE275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267" y="1745081"/>
            <a:ext cx="4544896" cy="4526409"/>
          </a:xfrm>
        </p:spPr>
        <p:txBody>
          <a:bodyPr>
            <a:normAutofit fontScale="92500" lnSpcReduction="10000"/>
          </a:bodyPr>
          <a:lstStyle/>
          <a:p>
            <a:r>
              <a:rPr lang="en-IN" sz="2400" dirty="0"/>
              <a:t>Constitutional </a:t>
            </a:r>
            <a:r>
              <a:rPr lang="en-IN" sz="2400" dirty="0" smtClean="0"/>
              <a:t>symptoms</a:t>
            </a:r>
          </a:p>
          <a:p>
            <a:endParaRPr lang="en-IN" sz="2400" dirty="0"/>
          </a:p>
          <a:p>
            <a:r>
              <a:rPr lang="en-IN" sz="2400" dirty="0"/>
              <a:t>Associated type 2 </a:t>
            </a:r>
            <a:r>
              <a:rPr lang="en-IN" sz="2400" dirty="0" smtClean="0"/>
              <a:t>Diabetes</a:t>
            </a:r>
          </a:p>
          <a:p>
            <a:endParaRPr lang="en-IN" sz="2400" dirty="0"/>
          </a:p>
          <a:p>
            <a:r>
              <a:rPr lang="en-IN" sz="2400" dirty="0"/>
              <a:t>Left upper lobe pneumonia </a:t>
            </a:r>
            <a:endParaRPr lang="en-IN" sz="2400" dirty="0" smtClean="0"/>
          </a:p>
          <a:p>
            <a:pPr marL="0" indent="0">
              <a:buNone/>
            </a:pPr>
            <a:endParaRPr lang="en-IN" sz="2400" dirty="0"/>
          </a:p>
          <a:p>
            <a:r>
              <a:rPr lang="en-IN" sz="2400" dirty="0" smtClean="0"/>
              <a:t>Pancytopenia </a:t>
            </a:r>
          </a:p>
          <a:p>
            <a:endParaRPr lang="en-IN" sz="2400" dirty="0" smtClean="0"/>
          </a:p>
          <a:p>
            <a:r>
              <a:rPr lang="en-IN" sz="2400" dirty="0" smtClean="0"/>
              <a:t>SEPSIS with cholangitis</a:t>
            </a:r>
          </a:p>
          <a:p>
            <a:endParaRPr lang="en-IN" sz="2400" dirty="0"/>
          </a:p>
          <a:p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8599055" y="1572942"/>
            <a:ext cx="840508" cy="803564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Oval 4"/>
          <p:cNvSpPr/>
          <p:nvPr/>
        </p:nvSpPr>
        <p:spPr>
          <a:xfrm>
            <a:off x="6890327" y="3786908"/>
            <a:ext cx="840506" cy="869452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/>
          <p:cNvSpPr/>
          <p:nvPr/>
        </p:nvSpPr>
        <p:spPr>
          <a:xfrm>
            <a:off x="10140924" y="3953163"/>
            <a:ext cx="813404" cy="852211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813964" y="2724727"/>
            <a:ext cx="563418" cy="7204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8494842" y="4379268"/>
            <a:ext cx="882073" cy="323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596582" y="2881745"/>
            <a:ext cx="544342" cy="7342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47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9CFD1-5A2F-8341-BEF9-B68EECCD0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31" y="279851"/>
            <a:ext cx="6576896" cy="1293091"/>
          </a:xfrm>
        </p:spPr>
        <p:txBody>
          <a:bodyPr/>
          <a:lstStyle/>
          <a:p>
            <a:r>
              <a:rPr lang="en-IN" dirty="0" smtClean="0"/>
              <a:t>the  new dot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5229E-985F-3941-98EC-4F9DBE275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365" y="1847593"/>
            <a:ext cx="5080606" cy="4748082"/>
          </a:xfrm>
        </p:spPr>
        <p:txBody>
          <a:bodyPr>
            <a:normAutofit fontScale="92500" lnSpcReduction="10000"/>
          </a:bodyPr>
          <a:lstStyle/>
          <a:p>
            <a:r>
              <a:rPr lang="en-IN" sz="2400" dirty="0"/>
              <a:t>USG abdomen shows multiple </a:t>
            </a:r>
            <a:r>
              <a:rPr lang="en-IN" sz="2400" dirty="0" smtClean="0"/>
              <a:t>hypoechoic </a:t>
            </a:r>
            <a:r>
              <a:rPr lang="en-IN" sz="2400" dirty="0"/>
              <a:t>cysts noted in </a:t>
            </a:r>
            <a:r>
              <a:rPr lang="en-IN" sz="2400" dirty="0" smtClean="0"/>
              <a:t>splenic parenchyma</a:t>
            </a:r>
          </a:p>
          <a:p>
            <a:endParaRPr lang="en-IN" sz="2400" dirty="0"/>
          </a:p>
          <a:p>
            <a:r>
              <a:rPr lang="en-IN" sz="2400" dirty="0"/>
              <a:t>CECT Abdomen shows multiple well defined </a:t>
            </a:r>
            <a:r>
              <a:rPr lang="en-IN" sz="2400" dirty="0" smtClean="0"/>
              <a:t>hypo densities noted </a:t>
            </a:r>
            <a:r>
              <a:rPr lang="en-IN" sz="2400" dirty="0"/>
              <a:t>in all poles of </a:t>
            </a:r>
            <a:r>
              <a:rPr lang="en-IN" sz="2400" dirty="0" smtClean="0"/>
              <a:t>spleen</a:t>
            </a:r>
          </a:p>
          <a:p>
            <a:endParaRPr lang="en-IN" sz="2400" dirty="0"/>
          </a:p>
          <a:p>
            <a:r>
              <a:rPr lang="en-IN" sz="2400" dirty="0"/>
              <a:t>Expert </a:t>
            </a:r>
            <a:r>
              <a:rPr lang="en-IN" sz="2400" dirty="0" smtClean="0"/>
              <a:t>radiologist </a:t>
            </a:r>
            <a:r>
              <a:rPr lang="en-IN" sz="2400" dirty="0"/>
              <a:t>opinion obtained to be </a:t>
            </a:r>
            <a:r>
              <a:rPr lang="en-IN" sz="2400" b="1" dirty="0"/>
              <a:t>MULTIPLE </a:t>
            </a:r>
            <a:r>
              <a:rPr lang="en-IN" sz="2400" b="1" dirty="0" smtClean="0"/>
              <a:t>SPLENIC ABSCESS</a:t>
            </a:r>
            <a:endParaRPr lang="en-IN" sz="2400" b="1" dirty="0"/>
          </a:p>
          <a:p>
            <a:endParaRPr lang="en-IN" sz="2400" dirty="0"/>
          </a:p>
          <a:p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8599055" y="1572942"/>
            <a:ext cx="840508" cy="803564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Oval 4"/>
          <p:cNvSpPr/>
          <p:nvPr/>
        </p:nvSpPr>
        <p:spPr>
          <a:xfrm>
            <a:off x="6890327" y="3786908"/>
            <a:ext cx="840506" cy="869452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/>
          <p:cNvSpPr/>
          <p:nvPr/>
        </p:nvSpPr>
        <p:spPr>
          <a:xfrm>
            <a:off x="10140924" y="3953163"/>
            <a:ext cx="813404" cy="852211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813964" y="2724727"/>
            <a:ext cx="563418" cy="7204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8494842" y="4379268"/>
            <a:ext cx="882073" cy="323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596582" y="2881745"/>
            <a:ext cx="544342" cy="7342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600364" y="572655"/>
            <a:ext cx="711200" cy="7019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Oval 11"/>
          <p:cNvSpPr/>
          <p:nvPr/>
        </p:nvSpPr>
        <p:spPr>
          <a:xfrm>
            <a:off x="8580278" y="3172692"/>
            <a:ext cx="711200" cy="7019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886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239DE-E49A-3A45-B2C5-97E447545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22" y="184727"/>
            <a:ext cx="10353761" cy="1326321"/>
          </a:xfrm>
        </p:spPr>
        <p:txBody>
          <a:bodyPr/>
          <a:lstStyle/>
          <a:p>
            <a:pPr algn="l"/>
            <a:r>
              <a:rPr lang="en-US" dirty="0" smtClean="0"/>
              <a:t>Splenic abscess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1" r="24061"/>
          <a:stretch/>
        </p:blipFill>
        <p:spPr>
          <a:xfrm rot="5400000">
            <a:off x="4949418" y="-488252"/>
            <a:ext cx="4246947" cy="9435234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6696363" y="6040581"/>
            <a:ext cx="461818" cy="41563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44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15086-9377-F547-AB85-1046EB21D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8" y="157018"/>
            <a:ext cx="10353761" cy="1326321"/>
          </a:xfrm>
        </p:spPr>
        <p:txBody>
          <a:bodyPr/>
          <a:lstStyle/>
          <a:p>
            <a:pPr algn="l"/>
            <a:r>
              <a:rPr lang="en-IN" dirty="0"/>
              <a:t>Case to be discussed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10797-B34F-7D45-A787-C6D1D7B06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644" y="2337906"/>
            <a:ext cx="5597841" cy="4249318"/>
          </a:xfrm>
        </p:spPr>
        <p:txBody>
          <a:bodyPr>
            <a:normAutofit/>
          </a:bodyPr>
          <a:lstStyle/>
          <a:p>
            <a:r>
              <a:rPr lang="en-IN" sz="2400" dirty="0" smtClean="0"/>
              <a:t>A 61 </a:t>
            </a:r>
            <a:r>
              <a:rPr lang="en-IN" sz="2400" dirty="0"/>
              <a:t>year old male patient k/c/o T2DM for 10 years came with complaints </a:t>
            </a:r>
            <a:r>
              <a:rPr lang="en-IN" sz="2400" dirty="0" smtClean="0"/>
              <a:t>of</a:t>
            </a:r>
          </a:p>
          <a:p>
            <a:endParaRPr lang="en-IN" sz="2400" dirty="0"/>
          </a:p>
          <a:p>
            <a:pPr lvl="1"/>
            <a:r>
              <a:rPr lang="en-IN" sz="2200" dirty="0"/>
              <a:t>Fever for 20 days</a:t>
            </a:r>
          </a:p>
          <a:p>
            <a:pPr lvl="1"/>
            <a:r>
              <a:rPr lang="en-IN" sz="2200" dirty="0"/>
              <a:t>Yellowish discoloration of </a:t>
            </a:r>
            <a:r>
              <a:rPr lang="en-IN" sz="2200" dirty="0" smtClean="0"/>
              <a:t>skin for 14 days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706" y="1483339"/>
            <a:ext cx="2519266" cy="3708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524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39E6D-123A-A941-8AD2-FC9004B46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95" y="295564"/>
            <a:ext cx="10353761" cy="1326321"/>
          </a:xfrm>
        </p:spPr>
        <p:txBody>
          <a:bodyPr/>
          <a:lstStyle/>
          <a:p>
            <a:pPr algn="l"/>
            <a:r>
              <a:rPr lang="en-IN" dirty="0"/>
              <a:t>FURTHER WORKUP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B4039-5142-A244-BEBD-3AD2CBE4F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4378641" cy="4092300"/>
          </a:xfrm>
        </p:spPr>
        <p:txBody>
          <a:bodyPr/>
          <a:lstStyle/>
          <a:p>
            <a:r>
              <a:rPr lang="en-IN" dirty="0"/>
              <a:t>ECHO </a:t>
            </a:r>
            <a:r>
              <a:rPr lang="en-IN" dirty="0" smtClean="0"/>
              <a:t>–</a:t>
            </a:r>
          </a:p>
          <a:p>
            <a:pPr marL="0" indent="0">
              <a:buNone/>
            </a:pPr>
            <a:r>
              <a:rPr lang="en-IN" dirty="0" smtClean="0"/>
              <a:t>LVEF-55%</a:t>
            </a:r>
          </a:p>
          <a:p>
            <a:pPr marL="0" indent="0">
              <a:buNone/>
            </a:pPr>
            <a:r>
              <a:rPr lang="en-IN" dirty="0"/>
              <a:t>Grade 1 lv diastolic dysfunction</a:t>
            </a:r>
          </a:p>
          <a:p>
            <a:pPr marL="0" indent="0">
              <a:buNone/>
            </a:pPr>
            <a:r>
              <a:rPr lang="en-IN" dirty="0" smtClean="0"/>
              <a:t>No </a:t>
            </a:r>
            <a:r>
              <a:rPr lang="en-IN" dirty="0" err="1" smtClean="0"/>
              <a:t>vegetations</a:t>
            </a:r>
            <a:r>
              <a:rPr lang="en-IN" dirty="0" smtClean="0"/>
              <a:t> seen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Blood culture /sensitivity </a:t>
            </a:r>
            <a:r>
              <a:rPr lang="en-IN" dirty="0" smtClean="0"/>
              <a:t>is repeated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0059"/>
          <a:stretch/>
        </p:blipFill>
        <p:spPr>
          <a:xfrm>
            <a:off x="6245515" y="2365077"/>
            <a:ext cx="4438800" cy="261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3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5D37F-1D6F-7348-8972-74D7B8EC4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013" y="166255"/>
            <a:ext cx="10353761" cy="1326321"/>
          </a:xfrm>
        </p:spPr>
        <p:txBody>
          <a:bodyPr/>
          <a:lstStyle/>
          <a:p>
            <a:pPr algn="l"/>
            <a:r>
              <a:rPr lang="en-IN" dirty="0"/>
              <a:t>Treatment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414D5-F66D-4345-BF72-17E2C8212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45" y="1828800"/>
            <a:ext cx="7453746" cy="5029200"/>
          </a:xfrm>
        </p:spPr>
        <p:txBody>
          <a:bodyPr>
            <a:normAutofit/>
          </a:bodyPr>
          <a:lstStyle/>
          <a:p>
            <a:r>
              <a:rPr lang="en-IN" sz="2400" dirty="0" smtClean="0"/>
              <a:t>Earlier </a:t>
            </a:r>
            <a:r>
              <a:rPr lang="en-IN" sz="2400" dirty="0"/>
              <a:t>treated with broad spectrum </a:t>
            </a:r>
            <a:r>
              <a:rPr lang="en-IN" sz="2400" dirty="0" err="1" smtClean="0"/>
              <a:t>antibiotics-ceftriaxone+metronidazole</a:t>
            </a:r>
            <a:endParaRPr lang="en-IN" sz="2400" dirty="0" smtClean="0"/>
          </a:p>
          <a:p>
            <a:endParaRPr lang="en-IN" sz="2400" dirty="0"/>
          </a:p>
          <a:p>
            <a:r>
              <a:rPr lang="en-IN" sz="2400" dirty="0"/>
              <a:t>Glycemic control maintained by subcutaneous insulin </a:t>
            </a:r>
            <a:r>
              <a:rPr lang="en-IN" sz="2400" dirty="0" smtClean="0"/>
              <a:t>regimen</a:t>
            </a:r>
          </a:p>
          <a:p>
            <a:endParaRPr lang="en-IN" sz="2400" dirty="0" smtClean="0"/>
          </a:p>
          <a:p>
            <a:r>
              <a:rPr lang="en-IN" sz="2400" dirty="0" smtClean="0"/>
              <a:t>Other supportive care</a:t>
            </a:r>
            <a:endParaRPr lang="en-IN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101" y="2425474"/>
            <a:ext cx="3896076" cy="2613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060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2400" dirty="0"/>
              <a:t>In the view of clinical suspicion of </a:t>
            </a:r>
            <a:r>
              <a:rPr lang="en-IN" sz="2400" dirty="0" err="1" smtClean="0"/>
              <a:t>melioidosis</a:t>
            </a:r>
            <a:r>
              <a:rPr lang="en-IN" sz="2400" dirty="0" smtClean="0"/>
              <a:t>, antibiotic </a:t>
            </a:r>
            <a:r>
              <a:rPr lang="en-IN" sz="2400" dirty="0" err="1" smtClean="0"/>
              <a:t>ceftazidime</a:t>
            </a:r>
            <a:r>
              <a:rPr lang="en-IN" sz="2400" dirty="0" smtClean="0"/>
              <a:t> </a:t>
            </a:r>
            <a:r>
              <a:rPr lang="en-IN" sz="2400" dirty="0"/>
              <a:t>has been </a:t>
            </a:r>
            <a:r>
              <a:rPr lang="en-IN" sz="2400" dirty="0" smtClean="0"/>
              <a:t>started.</a:t>
            </a:r>
          </a:p>
          <a:p>
            <a:endParaRPr lang="en-IN" sz="2400" dirty="0"/>
          </a:p>
          <a:p>
            <a:r>
              <a:rPr lang="en-IN" sz="2400" dirty="0"/>
              <a:t>Patient went into septic shock, </a:t>
            </a:r>
            <a:r>
              <a:rPr lang="en-IN" sz="2400" dirty="0" smtClean="0"/>
              <a:t>In spite </a:t>
            </a:r>
            <a:r>
              <a:rPr lang="en-IN" sz="2400" dirty="0"/>
              <a:t>of  inotropes &amp; medical management ,Patient succumbed.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07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BC85DE-75EB-A643-8017-7D800CB37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04" y="1653310"/>
            <a:ext cx="8045478" cy="3241963"/>
          </a:xfrm>
        </p:spPr>
        <p:txBody>
          <a:bodyPr>
            <a:normAutofit/>
          </a:bodyPr>
          <a:lstStyle/>
          <a:p>
            <a:endParaRPr lang="en-IN" sz="2400" dirty="0"/>
          </a:p>
          <a:p>
            <a:r>
              <a:rPr lang="en-IN" sz="2400" dirty="0" smtClean="0"/>
              <a:t> Later Blood </a:t>
            </a:r>
            <a:r>
              <a:rPr lang="en-IN" sz="2400" dirty="0"/>
              <a:t>culture report </a:t>
            </a:r>
            <a:r>
              <a:rPr lang="en-IN" sz="2400" dirty="0" smtClean="0"/>
              <a:t>revealed the </a:t>
            </a:r>
            <a:r>
              <a:rPr lang="en-IN" sz="2400" dirty="0"/>
              <a:t>growth of </a:t>
            </a:r>
            <a:r>
              <a:rPr lang="en-IN" sz="3200" b="1" dirty="0"/>
              <a:t>BURKHOLDERIA PSEUDOMALLEI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0160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E7EA2-C0FB-2443-8053-8A19EAA21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Final diagnosis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7552E-9B68-C443-B851-D70909326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04" y="2973520"/>
            <a:ext cx="7611368" cy="15430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T2DM / SEPTICEMIC </a:t>
            </a:r>
            <a:r>
              <a:rPr lang="en-US" sz="3200" dirty="0" smtClean="0"/>
              <a:t>MELIOIDOSIS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8244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158" y="190913"/>
            <a:ext cx="10353761" cy="1326321"/>
          </a:xfrm>
        </p:spPr>
        <p:txBody>
          <a:bodyPr/>
          <a:lstStyle/>
          <a:p>
            <a:r>
              <a:rPr lang="en-IN" dirty="0" smtClean="0"/>
              <a:t>journals</a:t>
            </a:r>
            <a:endParaRPr lang="en-IN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3503707">
            <a:off x="6253449" y="4374873"/>
            <a:ext cx="3308841" cy="42327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92" y="190913"/>
            <a:ext cx="4387914" cy="3490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1725" t="-874" b="451"/>
          <a:stretch/>
        </p:blipFill>
        <p:spPr>
          <a:xfrm rot="784715">
            <a:off x="949906" y="2595749"/>
            <a:ext cx="3895985" cy="3915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50495">
            <a:off x="4940450" y="1702436"/>
            <a:ext cx="3343344" cy="26163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1555" y="-222820"/>
            <a:ext cx="3880445" cy="445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2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Thank  you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6114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9BEBD-5378-3B40-A80B-CB1168A41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14" y="293376"/>
            <a:ext cx="8677436" cy="1111583"/>
          </a:xfrm>
        </p:spPr>
        <p:txBody>
          <a:bodyPr/>
          <a:lstStyle/>
          <a:p>
            <a:pPr algn="l"/>
            <a:r>
              <a:rPr lang="en-IN" dirty="0"/>
              <a:t>Hopi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7F7D9-0E73-D74C-BD72-B3109A040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782" y="1404959"/>
            <a:ext cx="10611775" cy="4940423"/>
          </a:xfrm>
        </p:spPr>
        <p:txBody>
          <a:bodyPr>
            <a:normAutofit lnSpcReduction="10000"/>
          </a:bodyPr>
          <a:lstStyle/>
          <a:p>
            <a:r>
              <a:rPr lang="en-IN" sz="2400" dirty="0"/>
              <a:t>Fever for 20 </a:t>
            </a:r>
            <a:r>
              <a:rPr lang="en-IN" sz="2400" dirty="0" smtClean="0"/>
              <a:t>days-intermittent , low </a:t>
            </a:r>
            <a:r>
              <a:rPr lang="en-IN" sz="2400" dirty="0"/>
              <a:t>grade associated with chills and </a:t>
            </a:r>
            <a:r>
              <a:rPr lang="en-IN" sz="2400" dirty="0" smtClean="0"/>
              <a:t>rigor</a:t>
            </a:r>
          </a:p>
          <a:p>
            <a:endParaRPr lang="en-IN" sz="2400" dirty="0"/>
          </a:p>
          <a:p>
            <a:r>
              <a:rPr lang="en-IN" sz="2400" dirty="0"/>
              <a:t>Jaundice for 20 days associated with high coloured </a:t>
            </a:r>
            <a:r>
              <a:rPr lang="en-IN" sz="2400" dirty="0" smtClean="0"/>
              <a:t>urine</a:t>
            </a:r>
          </a:p>
          <a:p>
            <a:endParaRPr lang="en-IN" sz="2400" dirty="0"/>
          </a:p>
          <a:p>
            <a:r>
              <a:rPr lang="en-IN" sz="2400" dirty="0"/>
              <a:t>Abdominal pain </a:t>
            </a:r>
            <a:r>
              <a:rPr lang="en-IN" sz="2400" dirty="0" smtClean="0"/>
              <a:t>–right sided, dull aching, </a:t>
            </a:r>
            <a:r>
              <a:rPr lang="en-IN" sz="2400" dirty="0" err="1" smtClean="0"/>
              <a:t>continuos</a:t>
            </a:r>
            <a:r>
              <a:rPr lang="en-IN" sz="2400" dirty="0" smtClean="0"/>
              <a:t>, not radiating</a:t>
            </a:r>
          </a:p>
          <a:p>
            <a:endParaRPr lang="en-IN" sz="2400" dirty="0"/>
          </a:p>
          <a:p>
            <a:r>
              <a:rPr lang="en-IN" sz="2400" dirty="0"/>
              <a:t>Cough with </a:t>
            </a:r>
            <a:r>
              <a:rPr lang="en-IN" sz="2400" dirty="0" smtClean="0"/>
              <a:t>expectoration-mucoid, no odour, not blood stained</a:t>
            </a:r>
          </a:p>
          <a:p>
            <a:endParaRPr lang="en-IN" sz="2400" dirty="0"/>
          </a:p>
          <a:p>
            <a:r>
              <a:rPr lang="en-IN" sz="2400" dirty="0" smtClean="0"/>
              <a:t>H/O Loss </a:t>
            </a:r>
            <a:r>
              <a:rPr lang="en-IN" sz="2400" dirty="0"/>
              <a:t>of </a:t>
            </a:r>
            <a:r>
              <a:rPr lang="en-IN" sz="2400" dirty="0" smtClean="0"/>
              <a:t>weight &amp; Loss </a:t>
            </a:r>
            <a:r>
              <a:rPr lang="en-IN" sz="2400" dirty="0"/>
              <a:t>of </a:t>
            </a:r>
            <a:r>
              <a:rPr lang="en-IN" sz="2400" dirty="0" smtClean="0"/>
              <a:t>appetite +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53699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67991-D2D4-CC42-947D-46B20B662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609600"/>
            <a:ext cx="11037454" cy="1326321"/>
          </a:xfrm>
        </p:spPr>
        <p:txBody>
          <a:bodyPr/>
          <a:lstStyle/>
          <a:p>
            <a:pPr algn="l"/>
            <a:r>
              <a:rPr lang="en-IN" dirty="0"/>
              <a:t>Past </a:t>
            </a:r>
            <a:r>
              <a:rPr lang="en-IN" dirty="0" smtClean="0"/>
              <a:t>history	</a:t>
            </a:r>
            <a:r>
              <a:rPr lang="en-IN" dirty="0"/>
              <a:t>	</a:t>
            </a:r>
            <a:r>
              <a:rPr lang="en-IN" dirty="0" smtClean="0"/>
              <a:t>      Personal </a:t>
            </a:r>
            <a:r>
              <a:rPr lang="en-IN" dirty="0"/>
              <a:t>history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7EBAE-EA35-D44B-8B0F-67930B0D6C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195" y="2033802"/>
            <a:ext cx="5080605" cy="4238590"/>
          </a:xfrm>
        </p:spPr>
        <p:txBody>
          <a:bodyPr>
            <a:normAutofit/>
          </a:bodyPr>
          <a:lstStyle/>
          <a:p>
            <a:r>
              <a:rPr lang="en-IN" sz="2400" dirty="0"/>
              <a:t>K/c/o TYPE 2 DIABETES MELLITUS on treatment for past 10 </a:t>
            </a:r>
            <a:r>
              <a:rPr lang="en-IN" sz="2400" dirty="0" err="1"/>
              <a:t>yrs</a:t>
            </a:r>
            <a:r>
              <a:rPr lang="en-IN" sz="2400" dirty="0"/>
              <a:t> </a:t>
            </a:r>
            <a:r>
              <a:rPr lang="en-IN" sz="2400" dirty="0" smtClean="0"/>
              <a:t>, discontinued for past 2 weeks</a:t>
            </a:r>
          </a:p>
          <a:p>
            <a:r>
              <a:rPr lang="en-IN" sz="2400" dirty="0" smtClean="0"/>
              <a:t>H/O </a:t>
            </a:r>
            <a:r>
              <a:rPr lang="en-IN" sz="2400" dirty="0"/>
              <a:t>Bilateral hernia repair done 10 </a:t>
            </a:r>
            <a:r>
              <a:rPr lang="en-IN" sz="2400" dirty="0" err="1"/>
              <a:t>yrs</a:t>
            </a:r>
            <a:r>
              <a:rPr lang="en-IN" sz="2400" dirty="0"/>
              <a:t> </a:t>
            </a:r>
            <a:r>
              <a:rPr lang="en-IN" sz="2400" dirty="0" smtClean="0"/>
              <a:t>before</a:t>
            </a:r>
          </a:p>
          <a:p>
            <a:r>
              <a:rPr lang="en-IN" sz="2400" dirty="0" smtClean="0"/>
              <a:t>Not a K/C/O HT, TB, BA, Heart disease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4165" y="2060610"/>
            <a:ext cx="5178089" cy="4035390"/>
          </a:xfrm>
        </p:spPr>
        <p:txBody>
          <a:bodyPr>
            <a:normAutofit/>
          </a:bodyPr>
          <a:lstStyle/>
          <a:p>
            <a:r>
              <a:rPr lang="en-IN" sz="2400" dirty="0"/>
              <a:t>Farmer by </a:t>
            </a:r>
            <a:r>
              <a:rPr lang="en-IN" sz="2400" dirty="0" smtClean="0"/>
              <a:t>occupation</a:t>
            </a:r>
            <a:endParaRPr lang="en-IN" sz="2400" dirty="0"/>
          </a:p>
          <a:p>
            <a:r>
              <a:rPr lang="en-IN" sz="2400" dirty="0"/>
              <a:t>Known smoker -30 pack </a:t>
            </a:r>
            <a:r>
              <a:rPr lang="en-IN" sz="2400" dirty="0" smtClean="0"/>
              <a:t>years</a:t>
            </a:r>
          </a:p>
          <a:p>
            <a:r>
              <a:rPr lang="en-IN" sz="2400" dirty="0" smtClean="0"/>
              <a:t>Mixed </a:t>
            </a:r>
            <a:r>
              <a:rPr lang="en-IN" sz="2400" dirty="0"/>
              <a:t>diet </a:t>
            </a:r>
            <a:endParaRPr lang="en-IN" sz="2400" dirty="0" smtClean="0"/>
          </a:p>
          <a:p>
            <a:endParaRPr lang="en-IN" sz="2400" dirty="0"/>
          </a:p>
          <a:p>
            <a:r>
              <a:rPr lang="en-IN" sz="2400" dirty="0"/>
              <a:t>Not an alcoholic</a:t>
            </a:r>
          </a:p>
          <a:p>
            <a:r>
              <a:rPr lang="en-IN" sz="2400" dirty="0"/>
              <a:t>No known allergen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426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EA54-2AA3-2C4D-99CA-5C9769B53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40" y="147782"/>
            <a:ext cx="10353761" cy="1326321"/>
          </a:xfrm>
        </p:spPr>
        <p:txBody>
          <a:bodyPr/>
          <a:lstStyle/>
          <a:p>
            <a:pPr algn="l"/>
            <a:r>
              <a:rPr lang="en-IN" dirty="0"/>
              <a:t>Physical examination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63A4A-9885-434F-BF52-E2C153D2F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2873" y="2088319"/>
            <a:ext cx="5086926" cy="3989208"/>
          </a:xfrm>
        </p:spPr>
        <p:txBody>
          <a:bodyPr>
            <a:normAutofit/>
          </a:bodyPr>
          <a:lstStyle/>
          <a:p>
            <a:r>
              <a:rPr lang="en-IN" sz="2800" dirty="0"/>
              <a:t>Patient </a:t>
            </a:r>
            <a:r>
              <a:rPr lang="en-IN" sz="2800" dirty="0" err="1"/>
              <a:t>conscious,oriented</a:t>
            </a:r>
            <a:endParaRPr lang="en-IN" sz="2800" dirty="0"/>
          </a:p>
          <a:p>
            <a:r>
              <a:rPr lang="en-IN" sz="2800" dirty="0" smtClean="0"/>
              <a:t>Febrile</a:t>
            </a:r>
          </a:p>
          <a:p>
            <a:r>
              <a:rPr lang="en-IN" sz="2800" dirty="0" smtClean="0"/>
              <a:t>Thin built ,ill nourished</a:t>
            </a:r>
          </a:p>
          <a:p>
            <a:r>
              <a:rPr lang="en-IN" sz="2800" dirty="0" smtClean="0"/>
              <a:t>Icteric</a:t>
            </a:r>
          </a:p>
          <a:p>
            <a:r>
              <a:rPr lang="en-IN" sz="2800" dirty="0" smtClean="0"/>
              <a:t>Pallor</a:t>
            </a:r>
            <a:r>
              <a:rPr lang="en-IN" sz="2800" baseline="-25000" dirty="0" smtClean="0"/>
              <a:t>+</a:t>
            </a:r>
          </a:p>
          <a:p>
            <a:r>
              <a:rPr lang="en-IN" sz="2800" dirty="0" smtClean="0"/>
              <a:t>No pedal </a:t>
            </a:r>
            <a:r>
              <a:rPr lang="en-IN" sz="2800" dirty="0" err="1" smtClean="0"/>
              <a:t>edema</a:t>
            </a:r>
            <a:endParaRPr lang="en-US" sz="2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56EE41-1374-B844-A788-6C8F0FD88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9891" y="2088319"/>
            <a:ext cx="5097666" cy="3989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400" b="1" dirty="0" smtClean="0"/>
              <a:t>VITALS</a:t>
            </a:r>
            <a:endParaRPr lang="en-IN" sz="2400" b="1" dirty="0"/>
          </a:p>
          <a:p>
            <a:r>
              <a:rPr lang="en-IN" sz="2800" dirty="0" smtClean="0"/>
              <a:t>BP-100/70 </a:t>
            </a:r>
            <a:r>
              <a:rPr lang="en-IN" sz="2800" dirty="0" err="1" smtClean="0"/>
              <a:t>mmhg</a:t>
            </a:r>
            <a:endParaRPr lang="en-IN" sz="2800" dirty="0"/>
          </a:p>
          <a:p>
            <a:r>
              <a:rPr lang="en-IN" sz="2800" dirty="0"/>
              <a:t>PR-88/min</a:t>
            </a:r>
          </a:p>
          <a:p>
            <a:r>
              <a:rPr lang="en-IN" sz="2800" dirty="0" smtClean="0"/>
              <a:t>Temp-99.8F</a:t>
            </a:r>
          </a:p>
          <a:p>
            <a:r>
              <a:rPr lang="en-IN" sz="2800" dirty="0" smtClean="0"/>
              <a:t>SPO2 – 98% Room Air</a:t>
            </a:r>
            <a:endParaRPr lang="en-IN" sz="2800" dirty="0"/>
          </a:p>
          <a:p>
            <a:r>
              <a:rPr lang="en-IN" sz="2800" dirty="0"/>
              <a:t>RR-16/min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213" y="358293"/>
            <a:ext cx="2667971" cy="1422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139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DC495-1895-1B4F-B105-9C3E0E7A8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22" y="360218"/>
            <a:ext cx="10353761" cy="1326321"/>
          </a:xfrm>
        </p:spPr>
        <p:txBody>
          <a:bodyPr/>
          <a:lstStyle/>
          <a:p>
            <a:pPr algn="l"/>
            <a:r>
              <a:rPr lang="en-IN" dirty="0"/>
              <a:t>Systemic examination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35898-5AF3-2040-8870-65A1B0C30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23" y="2096063"/>
            <a:ext cx="7887894" cy="4424809"/>
          </a:xfrm>
        </p:spPr>
        <p:txBody>
          <a:bodyPr>
            <a:normAutofit fontScale="92500" lnSpcReduction="20000"/>
          </a:bodyPr>
          <a:lstStyle/>
          <a:p>
            <a:r>
              <a:rPr lang="en-IN" sz="2400" b="1" dirty="0"/>
              <a:t>CVS-</a:t>
            </a:r>
            <a:r>
              <a:rPr lang="en-IN" sz="2400" dirty="0"/>
              <a:t>S1S2+ no </a:t>
            </a:r>
            <a:r>
              <a:rPr lang="en-IN" sz="2400" dirty="0" smtClean="0"/>
              <a:t>murmur</a:t>
            </a:r>
          </a:p>
          <a:p>
            <a:endParaRPr lang="en-IN" sz="2400" dirty="0"/>
          </a:p>
          <a:p>
            <a:r>
              <a:rPr lang="en-IN" sz="2400" b="1" dirty="0"/>
              <a:t>RS-</a:t>
            </a:r>
            <a:r>
              <a:rPr lang="en-IN" sz="2400" dirty="0"/>
              <a:t>BAE+ Trachea </a:t>
            </a:r>
            <a:r>
              <a:rPr lang="en-IN" sz="2400" dirty="0" err="1"/>
              <a:t>midline,coarse</a:t>
            </a:r>
            <a:r>
              <a:rPr lang="en-IN" sz="2400" dirty="0"/>
              <a:t> crackles in </a:t>
            </a:r>
            <a:r>
              <a:rPr lang="en-IN" sz="2400" dirty="0" smtClean="0"/>
              <a:t>left</a:t>
            </a:r>
            <a:r>
              <a:rPr lang="en-IN" sz="2400" dirty="0" smtClean="0"/>
              <a:t> </a:t>
            </a:r>
            <a:r>
              <a:rPr lang="en-IN" sz="2400" dirty="0" err="1"/>
              <a:t>Infraclavicular</a:t>
            </a:r>
            <a:r>
              <a:rPr lang="en-IN" sz="2400" dirty="0"/>
              <a:t> </a:t>
            </a:r>
            <a:r>
              <a:rPr lang="en-IN" sz="2400" dirty="0" smtClean="0"/>
              <a:t>area</a:t>
            </a:r>
          </a:p>
          <a:p>
            <a:endParaRPr lang="en-IN" sz="2400" dirty="0"/>
          </a:p>
          <a:p>
            <a:r>
              <a:rPr lang="en-IN" sz="2400" b="1" dirty="0"/>
              <a:t>P/A-</a:t>
            </a:r>
            <a:r>
              <a:rPr lang="en-IN" sz="2400" dirty="0"/>
              <a:t>soft</a:t>
            </a:r>
            <a:r>
              <a:rPr lang="en-IN" sz="2400" dirty="0" smtClean="0"/>
              <a:t>, not </a:t>
            </a:r>
            <a:r>
              <a:rPr lang="en-IN" sz="2400" dirty="0"/>
              <a:t>distended</a:t>
            </a:r>
            <a:r>
              <a:rPr lang="en-IN" sz="2400" dirty="0" smtClean="0"/>
              <a:t>, no </a:t>
            </a:r>
            <a:r>
              <a:rPr lang="en-IN" sz="2400" dirty="0" err="1" smtClean="0"/>
              <a:t>organomegaly</a:t>
            </a:r>
            <a:endParaRPr lang="en-IN" sz="2400" dirty="0" smtClean="0"/>
          </a:p>
          <a:p>
            <a:pPr lvl="1"/>
            <a:r>
              <a:rPr lang="en-IN" sz="2200" dirty="0" smtClean="0"/>
              <a:t>Right </a:t>
            </a:r>
            <a:r>
              <a:rPr lang="en-IN" sz="2200" dirty="0" err="1" smtClean="0"/>
              <a:t>hypochondrial</a:t>
            </a:r>
            <a:r>
              <a:rPr lang="en-IN" sz="2200" dirty="0" smtClean="0"/>
              <a:t> tenderness</a:t>
            </a:r>
            <a:endParaRPr lang="en-IN" sz="2200" dirty="0"/>
          </a:p>
          <a:p>
            <a:pPr lvl="1"/>
            <a:r>
              <a:rPr lang="en-IN" sz="2200" dirty="0"/>
              <a:t>Scar + in inguinal regions</a:t>
            </a:r>
          </a:p>
          <a:p>
            <a:r>
              <a:rPr lang="en-IN" sz="2400" b="1" dirty="0" smtClean="0"/>
              <a:t>CNS- </a:t>
            </a:r>
            <a:r>
              <a:rPr lang="en-IN" sz="2400" dirty="0" smtClean="0"/>
              <a:t>conscious </a:t>
            </a:r>
            <a:r>
              <a:rPr lang="en-IN" sz="2400" dirty="0"/>
              <a:t>oriented</a:t>
            </a:r>
            <a:r>
              <a:rPr lang="en-IN" sz="2400" dirty="0" smtClean="0"/>
              <a:t>, moves </a:t>
            </a:r>
            <a:r>
              <a:rPr lang="en-IN" sz="2400" dirty="0"/>
              <a:t>all 4 limbs</a:t>
            </a:r>
          </a:p>
          <a:p>
            <a:pPr lvl="1"/>
            <a:r>
              <a:rPr lang="en-IN" sz="2200" dirty="0"/>
              <a:t>B/L </a:t>
            </a:r>
            <a:r>
              <a:rPr lang="en-IN" sz="2400" dirty="0"/>
              <a:t>pupil 3mm equally reacting to light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77" b="8012"/>
          <a:stretch/>
        </p:blipFill>
        <p:spPr>
          <a:xfrm>
            <a:off x="7940351" y="2258007"/>
            <a:ext cx="3615898" cy="2771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1915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244" y="141954"/>
            <a:ext cx="5080956" cy="1099127"/>
          </a:xfrm>
        </p:spPr>
        <p:txBody>
          <a:bodyPr/>
          <a:lstStyle/>
          <a:p>
            <a:r>
              <a:rPr lang="en-IN" dirty="0" smtClean="0"/>
              <a:t>investigations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34093283"/>
              </p:ext>
            </p:extLst>
          </p:nvPr>
        </p:nvGraphicFramePr>
        <p:xfrm>
          <a:off x="8503372" y="1241081"/>
          <a:ext cx="2497184" cy="3021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592">
                  <a:extLst>
                    <a:ext uri="{9D8B030D-6E8A-4147-A177-3AD203B41FA5}">
                      <a16:colId xmlns:a16="http://schemas.microsoft.com/office/drawing/2014/main" val="3753127049"/>
                    </a:ext>
                  </a:extLst>
                </a:gridCol>
                <a:gridCol w="1248592">
                  <a:extLst>
                    <a:ext uri="{9D8B030D-6E8A-4147-A177-3AD203B41FA5}">
                      <a16:colId xmlns:a16="http://schemas.microsoft.com/office/drawing/2014/main" val="266167209"/>
                    </a:ext>
                  </a:extLst>
                </a:gridCol>
              </a:tblGrid>
              <a:tr h="431587">
                <a:tc gridSpan="2"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LFT</a:t>
                      </a:r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176246"/>
                  </a:ext>
                </a:extLst>
              </a:tr>
              <a:tr h="431587">
                <a:tc>
                  <a:txBody>
                    <a:bodyPr/>
                    <a:lstStyle/>
                    <a:p>
                      <a:r>
                        <a:rPr lang="en-IN" dirty="0" smtClean="0"/>
                        <a:t>TB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4.5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56138"/>
                  </a:ext>
                </a:extLst>
              </a:tr>
              <a:tr h="431587">
                <a:tc>
                  <a:txBody>
                    <a:bodyPr/>
                    <a:lstStyle/>
                    <a:p>
                      <a:r>
                        <a:rPr lang="en-IN" dirty="0" smtClean="0"/>
                        <a:t>DB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1.7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984476"/>
                  </a:ext>
                </a:extLst>
              </a:tr>
              <a:tr h="431587">
                <a:tc>
                  <a:txBody>
                    <a:bodyPr/>
                    <a:lstStyle/>
                    <a:p>
                      <a:r>
                        <a:rPr lang="en-IN" dirty="0" smtClean="0"/>
                        <a:t>IB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2.8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586837"/>
                  </a:ext>
                </a:extLst>
              </a:tr>
              <a:tr h="431587">
                <a:tc>
                  <a:txBody>
                    <a:bodyPr/>
                    <a:lstStyle/>
                    <a:p>
                      <a:r>
                        <a:rPr lang="en-IN" dirty="0" smtClean="0"/>
                        <a:t>SGOT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62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491591"/>
                  </a:ext>
                </a:extLst>
              </a:tr>
              <a:tr h="431587">
                <a:tc>
                  <a:txBody>
                    <a:bodyPr/>
                    <a:lstStyle/>
                    <a:p>
                      <a:r>
                        <a:rPr lang="en-IN" dirty="0" smtClean="0"/>
                        <a:t>SGPT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80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631744"/>
                  </a:ext>
                </a:extLst>
              </a:tr>
              <a:tr h="431587">
                <a:tc>
                  <a:txBody>
                    <a:bodyPr/>
                    <a:lstStyle/>
                    <a:p>
                      <a:r>
                        <a:rPr lang="en-IN" dirty="0" smtClean="0"/>
                        <a:t>ALP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597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68736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137475"/>
              </p:ext>
            </p:extLst>
          </p:nvPr>
        </p:nvGraphicFramePr>
        <p:xfrm>
          <a:off x="440757" y="1585868"/>
          <a:ext cx="2881976" cy="3540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988">
                  <a:extLst>
                    <a:ext uri="{9D8B030D-6E8A-4147-A177-3AD203B41FA5}">
                      <a16:colId xmlns:a16="http://schemas.microsoft.com/office/drawing/2014/main" val="3668521762"/>
                    </a:ext>
                  </a:extLst>
                </a:gridCol>
                <a:gridCol w="1440988">
                  <a:extLst>
                    <a:ext uri="{9D8B030D-6E8A-4147-A177-3AD203B41FA5}">
                      <a16:colId xmlns:a16="http://schemas.microsoft.com/office/drawing/2014/main" val="3039318413"/>
                    </a:ext>
                  </a:extLst>
                </a:gridCol>
              </a:tblGrid>
              <a:tr h="576481">
                <a:tc gridSpan="2"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CBC</a:t>
                      </a:r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610004"/>
                  </a:ext>
                </a:extLst>
              </a:tr>
              <a:tr h="576481">
                <a:tc>
                  <a:txBody>
                    <a:bodyPr/>
                    <a:lstStyle/>
                    <a:p>
                      <a:r>
                        <a:rPr lang="en-IN" dirty="0" smtClean="0"/>
                        <a:t>TC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1500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871667"/>
                  </a:ext>
                </a:extLst>
              </a:tr>
              <a:tr h="658006">
                <a:tc>
                  <a:txBody>
                    <a:bodyPr/>
                    <a:lstStyle/>
                    <a:p>
                      <a:r>
                        <a:rPr lang="en-IN" dirty="0" smtClean="0"/>
                        <a:t>DC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54/41/5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253688"/>
                  </a:ext>
                </a:extLst>
              </a:tr>
              <a:tr h="576481">
                <a:tc>
                  <a:txBody>
                    <a:bodyPr/>
                    <a:lstStyle/>
                    <a:p>
                      <a:r>
                        <a:rPr lang="en-IN" dirty="0" smtClean="0"/>
                        <a:t>HB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9.8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229865"/>
                  </a:ext>
                </a:extLst>
              </a:tr>
              <a:tr h="576481">
                <a:tc>
                  <a:txBody>
                    <a:bodyPr/>
                    <a:lstStyle/>
                    <a:p>
                      <a:r>
                        <a:rPr lang="en-IN" dirty="0" smtClean="0"/>
                        <a:t>HCT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28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025038"/>
                  </a:ext>
                </a:extLst>
              </a:tr>
              <a:tr h="576481">
                <a:tc>
                  <a:txBody>
                    <a:bodyPr/>
                    <a:lstStyle/>
                    <a:p>
                      <a:r>
                        <a:rPr lang="en-IN" dirty="0" smtClean="0"/>
                        <a:t>PLT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1.07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693075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197148"/>
              </p:ext>
            </p:extLst>
          </p:nvPr>
        </p:nvGraphicFramePr>
        <p:xfrm>
          <a:off x="4176740" y="1649816"/>
          <a:ext cx="3312292" cy="2093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46">
                  <a:extLst>
                    <a:ext uri="{9D8B030D-6E8A-4147-A177-3AD203B41FA5}">
                      <a16:colId xmlns:a16="http://schemas.microsoft.com/office/drawing/2014/main" val="3875352966"/>
                    </a:ext>
                  </a:extLst>
                </a:gridCol>
                <a:gridCol w="1656146">
                  <a:extLst>
                    <a:ext uri="{9D8B030D-6E8A-4147-A177-3AD203B41FA5}">
                      <a16:colId xmlns:a16="http://schemas.microsoft.com/office/drawing/2014/main" val="4260244066"/>
                    </a:ext>
                  </a:extLst>
                </a:gridCol>
              </a:tblGrid>
              <a:tr h="360323">
                <a:tc gridSpan="2"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RFT</a:t>
                      </a:r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856204"/>
                  </a:ext>
                </a:extLst>
              </a:tr>
              <a:tr h="360323">
                <a:tc>
                  <a:txBody>
                    <a:bodyPr/>
                    <a:lstStyle/>
                    <a:p>
                      <a:r>
                        <a:rPr lang="en-IN" dirty="0" smtClean="0"/>
                        <a:t>UREA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32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83417"/>
                  </a:ext>
                </a:extLst>
              </a:tr>
              <a:tr h="630566">
                <a:tc>
                  <a:txBody>
                    <a:bodyPr/>
                    <a:lstStyle/>
                    <a:p>
                      <a:r>
                        <a:rPr lang="en-IN" dirty="0" smtClean="0"/>
                        <a:t>CREATININE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0.9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215448"/>
                  </a:ext>
                </a:extLst>
              </a:tr>
              <a:tr h="360323">
                <a:tc>
                  <a:txBody>
                    <a:bodyPr/>
                    <a:lstStyle/>
                    <a:p>
                      <a:r>
                        <a:rPr lang="en-IN" dirty="0" smtClean="0"/>
                        <a:t>NA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124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404554"/>
                  </a:ext>
                </a:extLst>
              </a:tr>
              <a:tr h="360323">
                <a:tc>
                  <a:txBody>
                    <a:bodyPr/>
                    <a:lstStyle/>
                    <a:p>
                      <a:r>
                        <a:rPr lang="en-IN" dirty="0" smtClean="0"/>
                        <a:t>K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3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228298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47491" y="4636655"/>
            <a:ext cx="2346036" cy="14773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 smtClean="0"/>
              <a:t>URINE ROUTINE</a:t>
            </a:r>
          </a:p>
          <a:p>
            <a:endParaRPr lang="en-IN" dirty="0"/>
          </a:p>
          <a:p>
            <a:r>
              <a:rPr lang="en-IN" dirty="0" smtClean="0"/>
              <a:t>Alb - +</a:t>
            </a:r>
          </a:p>
          <a:p>
            <a:r>
              <a:rPr lang="en-IN" dirty="0" err="1" smtClean="0"/>
              <a:t>Sug</a:t>
            </a:r>
            <a:r>
              <a:rPr lang="en-IN" dirty="0" smtClean="0"/>
              <a:t> - +</a:t>
            </a:r>
          </a:p>
          <a:p>
            <a:r>
              <a:rPr lang="en-IN" dirty="0" smtClean="0"/>
              <a:t>Cells – 2-3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8677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0980" y="1912827"/>
            <a:ext cx="2549841" cy="3702881"/>
          </a:xfrm>
        </p:spPr>
        <p:txBody>
          <a:bodyPr>
            <a:normAutofit fontScale="85000" lnSpcReduction="10000"/>
          </a:bodyPr>
          <a:lstStyle/>
          <a:p>
            <a:r>
              <a:rPr lang="en-IN" dirty="0" smtClean="0"/>
              <a:t>ECG</a:t>
            </a:r>
          </a:p>
          <a:p>
            <a:pPr marL="0" indent="0">
              <a:buNone/>
            </a:pPr>
            <a:endParaRPr lang="en-IN" dirty="0" smtClean="0"/>
          </a:p>
          <a:p>
            <a:pPr marL="0" indent="0">
              <a:buNone/>
            </a:pPr>
            <a:r>
              <a:rPr lang="en-IN" dirty="0"/>
              <a:t> </a:t>
            </a:r>
            <a:r>
              <a:rPr lang="en-IN" dirty="0" smtClean="0"/>
              <a:t>HR-100/min</a:t>
            </a:r>
          </a:p>
          <a:p>
            <a:pPr marL="0" indent="0">
              <a:buNone/>
            </a:pPr>
            <a:r>
              <a:rPr lang="en-IN" dirty="0"/>
              <a:t> </a:t>
            </a:r>
            <a:r>
              <a:rPr lang="en-IN" dirty="0" smtClean="0"/>
              <a:t>NSR</a:t>
            </a:r>
          </a:p>
          <a:p>
            <a:pPr marL="0" indent="0">
              <a:buNone/>
            </a:pPr>
            <a:r>
              <a:rPr lang="en-IN" dirty="0"/>
              <a:t> </a:t>
            </a:r>
            <a:r>
              <a:rPr lang="en-IN" dirty="0" smtClean="0"/>
              <a:t>normal axis</a:t>
            </a:r>
          </a:p>
          <a:p>
            <a:pPr marL="0" indent="0">
              <a:buNone/>
            </a:pPr>
            <a:r>
              <a:rPr lang="en-IN" dirty="0"/>
              <a:t> </a:t>
            </a:r>
            <a:r>
              <a:rPr lang="en-IN" dirty="0" smtClean="0"/>
              <a:t>PR-0.12</a:t>
            </a:r>
          </a:p>
          <a:p>
            <a:pPr marL="0" indent="0">
              <a:buNone/>
            </a:pPr>
            <a:r>
              <a:rPr lang="en-IN" dirty="0"/>
              <a:t> </a:t>
            </a:r>
            <a:r>
              <a:rPr lang="en-IN" dirty="0" smtClean="0"/>
              <a:t>QRS-0.06</a:t>
            </a:r>
          </a:p>
          <a:p>
            <a:pPr marL="0" indent="0">
              <a:buNone/>
            </a:pPr>
            <a:r>
              <a:rPr lang="en-IN" dirty="0"/>
              <a:t> </a:t>
            </a:r>
            <a:r>
              <a:rPr lang="en-IN" dirty="0" smtClean="0"/>
              <a:t>QT-0.28</a:t>
            </a:r>
          </a:p>
          <a:p>
            <a:pPr marL="0" indent="0">
              <a:buNone/>
            </a:pPr>
            <a:r>
              <a:rPr lang="en-IN" dirty="0"/>
              <a:t> </a:t>
            </a:r>
            <a:r>
              <a:rPr lang="en-IN" dirty="0" smtClean="0"/>
              <a:t>No ST T changes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012094" y="1912828"/>
            <a:ext cx="2979833" cy="3702881"/>
          </a:xfrm>
        </p:spPr>
        <p:txBody>
          <a:bodyPr>
            <a:normAutofit fontScale="85000" lnSpcReduction="10000"/>
          </a:bodyPr>
          <a:lstStyle/>
          <a:p>
            <a:r>
              <a:rPr lang="en-IN" dirty="0" smtClean="0"/>
              <a:t>CRP - + VE</a:t>
            </a:r>
          </a:p>
          <a:p>
            <a:endParaRPr lang="en-IN" dirty="0"/>
          </a:p>
          <a:p>
            <a:r>
              <a:rPr lang="en-IN" dirty="0" smtClean="0"/>
              <a:t>ESR – 28 mm / hr</a:t>
            </a:r>
          </a:p>
          <a:p>
            <a:endParaRPr lang="en-IN" dirty="0"/>
          </a:p>
          <a:p>
            <a:r>
              <a:rPr lang="en-IN" dirty="0" smtClean="0"/>
              <a:t>RBS – 247 mg/dl</a:t>
            </a:r>
          </a:p>
          <a:p>
            <a:r>
              <a:rPr lang="en-IN" dirty="0" smtClean="0"/>
              <a:t>FBS – 194</a:t>
            </a:r>
          </a:p>
          <a:p>
            <a:r>
              <a:rPr lang="en-IN" dirty="0" smtClean="0"/>
              <a:t>PPBS - 254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7823200" y="2069846"/>
            <a:ext cx="34443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FLP</a:t>
            </a:r>
          </a:p>
          <a:p>
            <a:endParaRPr lang="en-IN" dirty="0"/>
          </a:p>
          <a:p>
            <a:r>
              <a:rPr lang="en-IN" dirty="0" smtClean="0"/>
              <a:t>Total cholesterol – 167</a:t>
            </a:r>
          </a:p>
          <a:p>
            <a:r>
              <a:rPr lang="en-IN" dirty="0" smtClean="0"/>
              <a:t>TGL – 353</a:t>
            </a:r>
          </a:p>
          <a:p>
            <a:r>
              <a:rPr lang="en-IN" dirty="0" smtClean="0"/>
              <a:t>HDL – 22</a:t>
            </a:r>
          </a:p>
          <a:p>
            <a:r>
              <a:rPr lang="en-IN" dirty="0" smtClean="0"/>
              <a:t>VLDL – 71</a:t>
            </a:r>
          </a:p>
          <a:p>
            <a:r>
              <a:rPr lang="en-IN" dirty="0" smtClean="0"/>
              <a:t>LDL - 74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0980" y="1717964"/>
            <a:ext cx="2333893" cy="43133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ounded Rectangle 7"/>
          <p:cNvSpPr/>
          <p:nvPr/>
        </p:nvSpPr>
        <p:spPr>
          <a:xfrm>
            <a:off x="3906982" y="1588655"/>
            <a:ext cx="2438400" cy="4165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ounded Rectangle 8"/>
          <p:cNvSpPr/>
          <p:nvPr/>
        </p:nvSpPr>
        <p:spPr>
          <a:xfrm>
            <a:off x="7481455" y="1487055"/>
            <a:ext cx="2937163" cy="4267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267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1141" y="193964"/>
            <a:ext cx="4812750" cy="1099127"/>
          </a:xfrm>
        </p:spPr>
        <p:txBody>
          <a:bodyPr/>
          <a:lstStyle/>
          <a:p>
            <a:r>
              <a:rPr lang="en-IN" dirty="0" smtClean="0"/>
              <a:t>PLAIN CT CHEST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403322" y="2772711"/>
            <a:ext cx="3177913" cy="2565907"/>
          </a:xfrm>
        </p:spPr>
        <p:txBody>
          <a:bodyPr/>
          <a:lstStyle/>
          <a:p>
            <a:r>
              <a:rPr lang="en-IN" dirty="0" smtClean="0"/>
              <a:t>LEFT  UL </a:t>
            </a:r>
          </a:p>
          <a:p>
            <a:pPr marL="0" indent="0">
              <a:buNone/>
            </a:pPr>
            <a:r>
              <a:rPr lang="en-IN" dirty="0" smtClean="0"/>
              <a:t>CONSOLIDATION</a:t>
            </a:r>
            <a:endParaRPr lang="en-IN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50" b="5975"/>
          <a:stretch/>
        </p:blipFill>
        <p:spPr>
          <a:xfrm rot="5400000">
            <a:off x="5329678" y="1223521"/>
            <a:ext cx="5555673" cy="4595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500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